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8WxzMf/PByAsxfQvnNra5eEK6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What elements are needed to make a data lake?</a:t>
            </a:r>
            <a:endParaRPr sz="1400">
              <a:solidFill>
                <a:srgbClr val="2E3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 What different layers and/or tools involved?</a:t>
            </a:r>
            <a:endParaRPr sz="1400">
              <a:solidFill>
                <a:srgbClr val="2E3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 Identify at least 3 in your high level list here. </a:t>
            </a:r>
            <a:endParaRPr sz="1400">
              <a:solidFill>
                <a:srgbClr val="2E3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Research if a Data Warehouse can still be a viable solution instead of a Data Lake? What is the difference between both? &gt;</a:t>
            </a:r>
            <a:endParaRPr sz="1400">
              <a:solidFill>
                <a:srgbClr val="2E3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2E3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&lt; You will complete this information on the next slide. Please provide at least 3 items for each. No need to add any content on this slide &gt;</a:t>
            </a:r>
            <a:endParaRPr sz="1400">
              <a:solidFill>
                <a:srgbClr val="2E3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&lt; Video tip:  While presenting the differences, elaborate why a Data Lake solution makes more sense for Medical Data Processing Company over a Data Warehouse approach? How the Data Lake / Big Data characteristics different from Data warehouse&gt;</a:t>
            </a:r>
            <a:endParaRPr sz="1400">
              <a:solidFill>
                <a:srgbClr val="2E3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507a3948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2507a394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&lt; Think about:</a:t>
            </a:r>
            <a:r>
              <a:rPr lang="en"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 Provide an executive level summary based on your analysis of problem statement. How would implementing a Data Lake solution help Medical Data Processing Company? Please identify at least 3 business outcomes of building a Data Lake?&gt;</a:t>
            </a:r>
            <a:endParaRPr sz="1400">
              <a:solidFill>
                <a:srgbClr val="2E3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rgbClr val="2E3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&lt;Video tip: Explain </a:t>
            </a:r>
            <a:r>
              <a:rPr b="1" lang="en"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“Why”</a:t>
            </a:r>
            <a:r>
              <a:rPr lang="en"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 Data Lake solution makes sense for Medical Data Processing Company. </a:t>
            </a:r>
            <a:r>
              <a:rPr b="1" lang="en"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b="1" sz="1400">
              <a:solidFill>
                <a:srgbClr val="2E3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b="1" sz="2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20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2" type="subTitle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2" type="body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14"/>
          <p:cNvSpPr txBox="1"/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DO NOT USE] - Guidelines Slides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16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2" type="subTitle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8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0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35787" l="9957" r="10513" t="35734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Data Lake Value Proposition</a:t>
            </a:r>
            <a:endParaRPr b="0" sz="2200"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2086350" y="2910325"/>
            <a:ext cx="4886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Max Luong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086350" y="2618850"/>
            <a:ext cx="48867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9"/>
          <p:cNvPicPr preferRelativeResize="0"/>
          <p:nvPr/>
        </p:nvPicPr>
        <p:blipFill rotWithShape="1">
          <a:blip r:embed="rId3">
            <a:alphaModFix/>
          </a:blip>
          <a:srcRect b="35787" l="9957" r="10513" t="35734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9"/>
          <p:cNvSpPr txBox="1"/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THANK YOU</a:t>
            </a:r>
            <a:endParaRPr b="0" sz="2200"/>
          </a:p>
        </p:txBody>
      </p:sp>
      <p:sp>
        <p:nvSpPr>
          <p:cNvPr id="124" name="Google Shape;124;p9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Data Lake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of a Data Lake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Lake vs Data Warehouse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Value of Data Lake Solution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Proposed Data Lake Architecture for Medical Data Processing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idx="1" type="body"/>
          </p:nvPr>
        </p:nvSpPr>
        <p:spPr>
          <a:xfrm>
            <a:off x="605400" y="1787750"/>
            <a:ext cx="39156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0B0B"/>
              </a:buClr>
              <a:buSzPts val="1400"/>
              <a:buChar char="-"/>
            </a:pPr>
            <a:r>
              <a:rPr lang="en">
                <a:solidFill>
                  <a:srgbClr val="0B0B0B"/>
                </a:solidFill>
                <a:highlight>
                  <a:srgbClr val="FFFFFF"/>
                </a:highlight>
              </a:rPr>
              <a:t>Data Lake is a central place where we can bring together data, Machine Learning, and Analytics</a:t>
            </a:r>
            <a:endParaRPr>
              <a:solidFill>
                <a:srgbClr val="0B0B0B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0B0B"/>
              </a:buClr>
              <a:buSzPts val="1400"/>
              <a:buChar char="-"/>
            </a:pPr>
            <a:r>
              <a:rPr lang="en">
                <a:solidFill>
                  <a:srgbClr val="0B0B0B"/>
                </a:solidFill>
                <a:highlight>
                  <a:srgbClr val="FFFFFF"/>
                </a:highlight>
              </a:rPr>
              <a:t>Data can store data of any type, including unstructured, semi-structured, and structured</a:t>
            </a:r>
            <a:endParaRPr>
              <a:solidFill>
                <a:srgbClr val="0B0B0B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0B0B"/>
              </a:buClr>
              <a:buSzPts val="1400"/>
              <a:buChar char="-"/>
            </a:pPr>
            <a:r>
              <a:rPr lang="en">
                <a:solidFill>
                  <a:srgbClr val="0B0B0B"/>
                </a:solidFill>
                <a:highlight>
                  <a:srgbClr val="FFFFFF"/>
                </a:highlight>
              </a:rPr>
              <a:t>Can handle scaling of any size</a:t>
            </a:r>
            <a:endParaRPr/>
          </a:p>
        </p:txBody>
      </p:sp>
      <p:sp>
        <p:nvSpPr>
          <p:cNvPr id="71" name="Google Shape;71;p3"/>
          <p:cNvSpPr txBox="1"/>
          <p:nvPr>
            <p:ph idx="2" type="subTitle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Executive summary</a:t>
            </a:r>
            <a:endParaRPr b="1"/>
          </a:p>
        </p:txBody>
      </p:sp>
      <p:sp>
        <p:nvSpPr>
          <p:cNvPr id="72" name="Google Shape;72;p3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What is a Data Lake</a:t>
            </a:r>
            <a:endParaRPr/>
          </a:p>
        </p:txBody>
      </p:sp>
      <p:sp>
        <p:nvSpPr>
          <p:cNvPr id="73" name="Google Shape;73;p3"/>
          <p:cNvSpPr txBox="1"/>
          <p:nvPr/>
        </p:nvSpPr>
        <p:spPr>
          <a:xfrm>
            <a:off x="7229325" y="38302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Open Sans"/>
                <a:ea typeface="Open Sans"/>
                <a:cs typeface="Open Sans"/>
                <a:sym typeface="Open Sans"/>
              </a:rPr>
              <a:t>Source: Udacity</a:t>
            </a:r>
            <a:endParaRPr i="1"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175" y="1338825"/>
            <a:ext cx="4304274" cy="24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idx="2" type="subTitle"/>
          </p:nvPr>
        </p:nvSpPr>
        <p:spPr>
          <a:xfrm>
            <a:off x="571500" y="1451675"/>
            <a:ext cx="79332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Ingestion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storage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quality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Auditing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discover</a:t>
            </a:r>
            <a:endParaRPr b="1" sz="1400"/>
          </a:p>
        </p:txBody>
      </p:sp>
      <p:sp>
        <p:nvSpPr>
          <p:cNvPr id="80" name="Google Shape;80;p4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Components of Data Lake</a:t>
            </a:r>
            <a:endParaRPr/>
          </a:p>
        </p:txBody>
      </p:sp>
      <p:pic>
        <p:nvPicPr>
          <p:cNvPr id="81" name="Google Shape;8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900" y="1174725"/>
            <a:ext cx="4809475" cy="30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idx="1" type="body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&lt; </a:t>
            </a:r>
            <a:r>
              <a:rPr b="1" lang="en"/>
              <a:t>Think about:</a:t>
            </a:r>
            <a:r>
              <a:rPr lang="en"/>
              <a:t> Research if a Data Warehouse can still be a viable solution instead of a Data Lake? What is the difference between both? 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 You will complete this information on the next slide. Please provide at least 3 items for each. No need to add any content on this slide 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&lt; Video tip:  While presenting the differences, elaborate why a Data Lake solution makes more sense for Medical Data Processing Company over a Data Warehouse approach? How the Data Lake / Big Data characteristics different from Data warehouse&gt;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Lake vs Data Warehouse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idx="1" type="body"/>
          </p:nvPr>
        </p:nvSpPr>
        <p:spPr>
          <a:xfrm>
            <a:off x="605400" y="1275250"/>
            <a:ext cx="3442200" cy="5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BFBFB"/>
                </a:highlight>
                <a:latin typeface="Arial"/>
                <a:ea typeface="Arial"/>
                <a:cs typeface="Arial"/>
                <a:sym typeface="Arial"/>
              </a:rPr>
              <a:t>Relational data from transactional systems, operational databases, and line of business applications</a:t>
            </a:r>
            <a:endParaRPr>
              <a:solidFill>
                <a:srgbClr val="333333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BFBFB"/>
                </a:highlight>
                <a:latin typeface="Arial"/>
                <a:ea typeface="Arial"/>
                <a:cs typeface="Arial"/>
                <a:sym typeface="Arial"/>
              </a:rPr>
              <a:t>Often designed prior to the data warehouse implementation but also can be written at the time of analysis </a:t>
            </a:r>
            <a:r>
              <a:rPr lang="en">
                <a:solidFill>
                  <a:srgbClr val="333333"/>
                </a:solidFill>
                <a:highlight>
                  <a:srgbClr val="FBFBFB"/>
                </a:highlight>
                <a:latin typeface="Arial"/>
                <a:ea typeface="Arial"/>
                <a:cs typeface="Arial"/>
                <a:sym typeface="Arial"/>
              </a:rPr>
              <a:t>(schema-on-write) (schema-on-read)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 txBox="1"/>
          <p:nvPr>
            <p:ph idx="2" type="body"/>
          </p:nvPr>
        </p:nvSpPr>
        <p:spPr>
          <a:xfrm>
            <a:off x="5030250" y="1199050"/>
            <a:ext cx="34422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BFBFB"/>
                </a:highlight>
                <a:latin typeface="Arial"/>
                <a:ea typeface="Arial"/>
                <a:cs typeface="Arial"/>
                <a:sym typeface="Arial"/>
              </a:rPr>
              <a:t>All data, including structured, semi-structured, and unstructured</a:t>
            </a:r>
            <a:endParaRPr>
              <a:solidFill>
                <a:srgbClr val="333333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BFBFB"/>
                </a:highlight>
                <a:latin typeface="Arial"/>
                <a:ea typeface="Arial"/>
                <a:cs typeface="Arial"/>
                <a:sym typeface="Arial"/>
              </a:rPr>
              <a:t>Written at the time of analysis (schema-on-read)</a:t>
            </a:r>
            <a:endParaRPr>
              <a:solidFill>
                <a:srgbClr val="333333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 txBox="1"/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Warehouse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5" name="Google Shape;95;p6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6"/>
          <p:cNvSpPr txBox="1"/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Lake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507a39480_0_46"/>
          <p:cNvSpPr txBox="1"/>
          <p:nvPr>
            <p:ph idx="1" type="body"/>
          </p:nvPr>
        </p:nvSpPr>
        <p:spPr>
          <a:xfrm>
            <a:off x="605400" y="1275250"/>
            <a:ext cx="3442200" cy="5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BFBFB"/>
                </a:highlight>
                <a:latin typeface="Arial"/>
                <a:ea typeface="Arial"/>
                <a:cs typeface="Arial"/>
                <a:sym typeface="Arial"/>
              </a:rPr>
              <a:t>Fastest query results using local storage</a:t>
            </a:r>
            <a:endParaRPr>
              <a:solidFill>
                <a:srgbClr val="333333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BFBFB"/>
                </a:highlight>
                <a:latin typeface="Arial"/>
                <a:ea typeface="Arial"/>
                <a:cs typeface="Arial"/>
                <a:sym typeface="Arial"/>
              </a:rPr>
              <a:t>Highly curated data that serves as the central version of the truth</a:t>
            </a:r>
            <a:endParaRPr>
              <a:solidFill>
                <a:srgbClr val="333333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BFBFB"/>
                </a:highlight>
                <a:latin typeface="Arial"/>
                <a:ea typeface="Arial"/>
                <a:cs typeface="Arial"/>
                <a:sym typeface="Arial"/>
              </a:rPr>
              <a:t>Batch reporting, BI, and visualizations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2507a39480_0_46"/>
          <p:cNvSpPr txBox="1"/>
          <p:nvPr>
            <p:ph idx="2" type="body"/>
          </p:nvPr>
        </p:nvSpPr>
        <p:spPr>
          <a:xfrm>
            <a:off x="5030250" y="1199050"/>
            <a:ext cx="34422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BFBFB"/>
                </a:highlight>
                <a:latin typeface="Arial"/>
                <a:ea typeface="Arial"/>
                <a:cs typeface="Arial"/>
                <a:sym typeface="Arial"/>
              </a:rPr>
              <a:t>Query results getting faster using low-cost storage and decoupling of compute and storage</a:t>
            </a:r>
            <a:endParaRPr>
              <a:solidFill>
                <a:srgbClr val="333333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BFBFB"/>
                </a:highlight>
                <a:latin typeface="Arial"/>
                <a:ea typeface="Arial"/>
                <a:cs typeface="Arial"/>
                <a:sym typeface="Arial"/>
              </a:rPr>
              <a:t>Any data that may or may not be curated (i.e. raw data)</a:t>
            </a:r>
            <a:endParaRPr>
              <a:solidFill>
                <a:srgbClr val="333333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BFBFB"/>
                </a:highlight>
                <a:latin typeface="Arial"/>
                <a:ea typeface="Arial"/>
                <a:cs typeface="Arial"/>
                <a:sym typeface="Arial"/>
              </a:rPr>
              <a:t>Machine learning, exploratory analytics, data discovery, streaming, operational analytics, big data, and profiling</a:t>
            </a:r>
            <a:endParaRPr>
              <a:solidFill>
                <a:srgbClr val="333333"/>
              </a:solidFill>
              <a:highlight>
                <a:srgbClr val="FBFB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2507a39480_0_46"/>
          <p:cNvSpPr txBox="1"/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Warehouse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4" name="Google Shape;104;g22507a39480_0_46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g22507a39480_0_46"/>
          <p:cNvSpPr txBox="1"/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Lake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638400" y="1480175"/>
            <a:ext cx="4545900" cy="20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0B0B"/>
              </a:buClr>
              <a:buSzPts val="1400"/>
              <a:buChar char="●"/>
            </a:pPr>
            <a:r>
              <a:rPr lang="en">
                <a:solidFill>
                  <a:srgbClr val="0B0B0B"/>
                </a:solidFill>
                <a:highlight>
                  <a:srgbClr val="FFFFFF"/>
                </a:highlight>
              </a:rPr>
              <a:t>Companies are looking for ways to store, organize and analyze a LARGE amount of enterprise data.</a:t>
            </a:r>
            <a:endParaRPr>
              <a:solidFill>
                <a:srgbClr val="0B0B0B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0B0B"/>
              </a:buClr>
              <a:buSzPts val="1400"/>
              <a:buChar char="●"/>
            </a:pPr>
            <a:r>
              <a:rPr lang="en">
                <a:solidFill>
                  <a:srgbClr val="0B0B0B"/>
                </a:solidFill>
                <a:highlight>
                  <a:srgbClr val="FFFFFF"/>
                </a:highlight>
              </a:rPr>
              <a:t>Companies are struggling with data silos. With each organization/department within the comp</a:t>
            </a:r>
            <a:r>
              <a:rPr lang="en">
                <a:solidFill>
                  <a:srgbClr val="0B0B0B"/>
                </a:solidFill>
                <a:highlight>
                  <a:srgbClr val="FFFFFF"/>
                </a:highlight>
              </a:rPr>
              <a:t>any having its own data and no cross-organization visibility</a:t>
            </a:r>
            <a:endParaRPr>
              <a:solidFill>
                <a:srgbClr val="0B0B0B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0B0B"/>
              </a:buClr>
              <a:buSzPts val="1400"/>
              <a:buChar char="●"/>
            </a:pPr>
            <a:r>
              <a:rPr lang="en">
                <a:solidFill>
                  <a:srgbClr val="0B0B0B"/>
                </a:solidFill>
                <a:highlight>
                  <a:srgbClr val="FFFFFF"/>
                </a:highlight>
              </a:rPr>
              <a:t>Access to data for the engineering and analytics team is hard, time-consuming process</a:t>
            </a:r>
            <a:endParaRPr>
              <a:solidFill>
                <a:srgbClr val="0B0B0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Business Value of Data Lake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Lake Architecture</a:t>
            </a:r>
            <a:endParaRPr/>
          </a:p>
        </p:txBody>
      </p:sp>
      <p:pic>
        <p:nvPicPr>
          <p:cNvPr id="117" name="Google Shape;11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75" y="1393325"/>
            <a:ext cx="7734823" cy="31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