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10058400" cx="7772400"/>
  <p:notesSz cx="6858000" cy="9144000"/>
  <p:embeddedFontLst>
    <p:embeddedFont>
      <p:font typeface="Roboto"/>
      <p:regular r:id="rId31"/>
      <p:bold r:id="rId32"/>
      <p:italic r:id="rId33"/>
      <p:boldItalic r:id="rId34"/>
    </p:embeddedFont>
    <p:embeddedFont>
      <p:font typeface="Helvetica Neue"/>
      <p:regular r:id="rId35"/>
      <p:bold r:id="rId36"/>
      <p:italic r:id="rId37"/>
      <p:boldItalic r:id="rId38"/>
    </p:embeddedFont>
    <p:embeddedFont>
      <p:font typeface="Open Sans Light"/>
      <p:regular r:id="rId39"/>
      <p:bold r:id="rId40"/>
      <p:italic r:id="rId41"/>
      <p:boldItalic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7" roundtripDataSignature="AMtx7mjq8XQLK9VwLbjTon//tasBT2dP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13C8BEC-00B0-40B8-96B0-C193D9801EBB}">
  <a:tblStyle styleId="{B13C8BEC-00B0-40B8-96B0-C193D9801EB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Light-bold.fntdata"/><Relationship Id="rId20" Type="http://schemas.openxmlformats.org/officeDocument/2006/relationships/slide" Target="slides/slide13.xml"/><Relationship Id="rId42" Type="http://schemas.openxmlformats.org/officeDocument/2006/relationships/font" Target="fonts/OpenSansLight-boldItalic.fntdata"/><Relationship Id="rId41" Type="http://schemas.openxmlformats.org/officeDocument/2006/relationships/font" Target="fonts/OpenSansLight-italic.fntdata"/><Relationship Id="rId22" Type="http://schemas.openxmlformats.org/officeDocument/2006/relationships/slide" Target="slides/slide15.xml"/><Relationship Id="rId44" Type="http://schemas.openxmlformats.org/officeDocument/2006/relationships/font" Target="fonts/OpenSans-bold.fntdata"/><Relationship Id="rId21" Type="http://schemas.openxmlformats.org/officeDocument/2006/relationships/slide" Target="slides/slide14.xml"/><Relationship Id="rId43" Type="http://schemas.openxmlformats.org/officeDocument/2006/relationships/font" Target="fonts/OpenSans-regular.fntdata"/><Relationship Id="rId24" Type="http://schemas.openxmlformats.org/officeDocument/2006/relationships/slide" Target="slides/slide17.xml"/><Relationship Id="rId46" Type="http://schemas.openxmlformats.org/officeDocument/2006/relationships/font" Target="fonts/OpenSans-boldItalic.fntdata"/><Relationship Id="rId23" Type="http://schemas.openxmlformats.org/officeDocument/2006/relationships/slide" Target="slides/slide16.xml"/><Relationship Id="rId45"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47" Type="http://customschemas.google.com/relationships/presentationmetadata" Target="metadata"/><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italic.fntdata"/><Relationship Id="rId10" Type="http://schemas.openxmlformats.org/officeDocument/2006/relationships/slide" Target="slides/slide3.xml"/><Relationship Id="rId32" Type="http://schemas.openxmlformats.org/officeDocument/2006/relationships/font" Target="fonts/Roboto-bold.fntdata"/><Relationship Id="rId13" Type="http://schemas.openxmlformats.org/officeDocument/2006/relationships/slide" Target="slides/slide6.xml"/><Relationship Id="rId35" Type="http://schemas.openxmlformats.org/officeDocument/2006/relationships/font" Target="fonts/HelveticaNeue-regular.fntdata"/><Relationship Id="rId12" Type="http://schemas.openxmlformats.org/officeDocument/2006/relationships/slide" Target="slides/slide5.xml"/><Relationship Id="rId34" Type="http://schemas.openxmlformats.org/officeDocument/2006/relationships/font" Target="fonts/Roboto-boldItalic.fntdata"/><Relationship Id="rId15" Type="http://schemas.openxmlformats.org/officeDocument/2006/relationships/slide" Target="slides/slide8.xml"/><Relationship Id="rId37" Type="http://schemas.openxmlformats.org/officeDocument/2006/relationships/font" Target="fonts/HelveticaNeue-italic.fntdata"/><Relationship Id="rId14" Type="http://schemas.openxmlformats.org/officeDocument/2006/relationships/slide" Target="slides/slide7.xml"/><Relationship Id="rId36" Type="http://schemas.openxmlformats.org/officeDocument/2006/relationships/font" Target="fonts/HelveticaNeue-bold.fntdata"/><Relationship Id="rId17" Type="http://schemas.openxmlformats.org/officeDocument/2006/relationships/slide" Target="slides/slide10.xml"/><Relationship Id="rId39" Type="http://schemas.openxmlformats.org/officeDocument/2006/relationships/font" Target="fonts/OpenSansLight-regular.fntdata"/><Relationship Id="rId16" Type="http://schemas.openxmlformats.org/officeDocument/2006/relationships/slide" Target="slides/slide9.xml"/><Relationship Id="rId38" Type="http://schemas.openxmlformats.org/officeDocument/2006/relationships/font" Target="fonts/HelveticaNeue-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3" name="Google Shape;193;p13: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5b0389336a_0_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25b0389336a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5b0389336a_0_1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5b0389336a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5b0389336a_0_1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25b0389336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3" name="Google Shape;223;p15: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5b12fcd1f8_1_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5b12fcd1f8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5" name="Google Shape;245;p18: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6" name="Google Shape;256;p2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1: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1" name="Google Shape;151;p6: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0" name="Google Shape;170;p9: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2" name="Google Shape;182;p11: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5"/>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5"/>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38"/>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8" name="Google Shape;38;p38"/>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2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6" name="Google Shape;46;p27"/>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419100" lvl="0" marL="457200" algn="l">
              <a:lnSpc>
                <a:spcPct val="115000"/>
              </a:lnSpc>
              <a:spcBef>
                <a:spcPts val="0"/>
              </a:spcBef>
              <a:spcAft>
                <a:spcPts val="0"/>
              </a:spcAft>
              <a:buSzPts val="3000"/>
              <a:buChar char="●"/>
              <a:defRPr sz="3000"/>
            </a:lvl1pPr>
            <a:lvl2pPr indent="-381000" lvl="1" marL="914400" algn="l">
              <a:lnSpc>
                <a:spcPct val="115000"/>
              </a:lnSpc>
              <a:spcBef>
                <a:spcPts val="1600"/>
              </a:spcBef>
              <a:spcAft>
                <a:spcPts val="0"/>
              </a:spcAft>
              <a:buSzPts val="2400"/>
              <a:buChar char="○"/>
              <a:defRPr sz="2400"/>
            </a:lvl2pPr>
            <a:lvl3pPr indent="-342900" lvl="2" marL="1371600" algn="l">
              <a:lnSpc>
                <a:spcPct val="115000"/>
              </a:lnSpc>
              <a:spcBef>
                <a:spcPts val="1600"/>
              </a:spcBef>
              <a:spcAft>
                <a:spcPts val="0"/>
              </a:spcAft>
              <a:buSzPts val="1800"/>
              <a:buChar char="■"/>
              <a:defRPr sz="1800"/>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7" name="Shape 47"/>
        <p:cNvGrpSpPr/>
        <p:nvPr/>
      </p:nvGrpSpPr>
      <p:grpSpPr>
        <a:xfrm>
          <a:off x="0" y="0"/>
          <a:ext cx="0" cy="0"/>
          <a:chOff x="0" y="0"/>
          <a:chExt cx="0" cy="0"/>
        </a:xfrm>
      </p:grpSpPr>
      <p:sp>
        <p:nvSpPr>
          <p:cNvPr id="48" name="Google Shape;48;p40"/>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9" name="Google Shape;49;p40"/>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41"/>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2" name="Shape 52"/>
        <p:cNvGrpSpPr/>
        <p:nvPr/>
      </p:nvGrpSpPr>
      <p:grpSpPr>
        <a:xfrm>
          <a:off x="0" y="0"/>
          <a:ext cx="0" cy="0"/>
          <a:chOff x="0" y="0"/>
          <a:chExt cx="0" cy="0"/>
        </a:xfrm>
      </p:grpSpPr>
      <p:sp>
        <p:nvSpPr>
          <p:cNvPr id="53" name="Google Shape;53;p42"/>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42"/>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5" name="Google Shape;55;p42"/>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43"/>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8" name="Shape 58"/>
        <p:cNvGrpSpPr/>
        <p:nvPr/>
      </p:nvGrpSpPr>
      <p:grpSpPr>
        <a:xfrm>
          <a:off x="0" y="0"/>
          <a:ext cx="0" cy="0"/>
          <a:chOff x="0" y="0"/>
          <a:chExt cx="0" cy="0"/>
        </a:xfrm>
      </p:grpSpPr>
      <p:sp>
        <p:nvSpPr>
          <p:cNvPr id="59" name="Google Shape;59;p44"/>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0" name="Google Shape;60;p44"/>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1" name="Shape 61"/>
        <p:cNvGrpSpPr/>
        <p:nvPr/>
      </p:nvGrpSpPr>
      <p:grpSpPr>
        <a:xfrm>
          <a:off x="0" y="0"/>
          <a:ext cx="0" cy="0"/>
          <a:chOff x="0" y="0"/>
          <a:chExt cx="0" cy="0"/>
        </a:xfrm>
      </p:grpSpPr>
      <p:sp>
        <p:nvSpPr>
          <p:cNvPr id="62" name="Google Shape;62;p45"/>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46"/>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6"/>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6" name="Google Shape;66;p46"/>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7" name="Google Shape;67;p46"/>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0"/>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47"/>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p48"/>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2" name="Google Shape;72;p48"/>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78" name="Shape 78"/>
        <p:cNvGrpSpPr/>
        <p:nvPr/>
      </p:nvGrpSpPr>
      <p:grpSpPr>
        <a:xfrm>
          <a:off x="0" y="0"/>
          <a:ext cx="0" cy="0"/>
          <a:chOff x="0" y="0"/>
          <a:chExt cx="0" cy="0"/>
        </a:xfrm>
      </p:grpSpPr>
      <p:sp>
        <p:nvSpPr>
          <p:cNvPr id="79" name="Google Shape;79;p29"/>
          <p:cNvSpPr txBox="1"/>
          <p:nvPr>
            <p:ph type="title"/>
          </p:nvPr>
        </p:nvSpPr>
        <p:spPr>
          <a:xfrm>
            <a:off x="1540817" y="1689497"/>
            <a:ext cx="4690800" cy="34050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0" name="Google Shape;80;p29"/>
          <p:cNvSpPr txBox="1"/>
          <p:nvPr>
            <p:ph idx="1" type="body"/>
          </p:nvPr>
        </p:nvSpPr>
        <p:spPr>
          <a:xfrm>
            <a:off x="1540817" y="5186362"/>
            <a:ext cx="4690800" cy="11658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1" name="Google Shape;81;p29"/>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82" name="Shape 82"/>
        <p:cNvGrpSpPr/>
        <p:nvPr/>
      </p:nvGrpSpPr>
      <p:grpSpPr>
        <a:xfrm>
          <a:off x="0" y="0"/>
          <a:ext cx="0" cy="0"/>
          <a:chOff x="0" y="0"/>
          <a:chExt cx="0" cy="0"/>
        </a:xfrm>
      </p:grpSpPr>
      <p:sp>
        <p:nvSpPr>
          <p:cNvPr id="83" name="Google Shape;83;p50"/>
          <p:cNvSpPr/>
          <p:nvPr>
            <p:ph idx="2" type="pic"/>
          </p:nvPr>
        </p:nvSpPr>
        <p:spPr>
          <a:xfrm>
            <a:off x="1691673" y="654843"/>
            <a:ext cx="4383300" cy="6103200"/>
          </a:xfrm>
          <a:prstGeom prst="rect">
            <a:avLst/>
          </a:prstGeom>
          <a:noFill/>
          <a:ln>
            <a:noFill/>
          </a:ln>
        </p:spPr>
      </p:sp>
      <p:sp>
        <p:nvSpPr>
          <p:cNvPr id="84" name="Google Shape;84;p50"/>
          <p:cNvSpPr txBox="1"/>
          <p:nvPr>
            <p:ph type="title"/>
          </p:nvPr>
        </p:nvSpPr>
        <p:spPr>
          <a:xfrm>
            <a:off x="1540817" y="6928247"/>
            <a:ext cx="4690800" cy="14667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5" name="Google Shape;85;p50"/>
          <p:cNvSpPr txBox="1"/>
          <p:nvPr>
            <p:ph idx="1" type="body"/>
          </p:nvPr>
        </p:nvSpPr>
        <p:spPr>
          <a:xfrm>
            <a:off x="1540817" y="8447484"/>
            <a:ext cx="4690800" cy="11658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6" name="Google Shape;86;p50"/>
          <p:cNvSpPr txBox="1"/>
          <p:nvPr>
            <p:ph idx="12" type="sldNum"/>
          </p:nvPr>
        </p:nvSpPr>
        <p:spPr>
          <a:xfrm>
            <a:off x="3804541" y="9534525"/>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87" name="Shape 87"/>
        <p:cNvGrpSpPr/>
        <p:nvPr/>
      </p:nvGrpSpPr>
      <p:grpSpPr>
        <a:xfrm>
          <a:off x="0" y="0"/>
          <a:ext cx="0" cy="0"/>
          <a:chOff x="0" y="0"/>
          <a:chExt cx="0" cy="0"/>
        </a:xfrm>
      </p:grpSpPr>
      <p:sp>
        <p:nvSpPr>
          <p:cNvPr id="88" name="Google Shape;88;p51"/>
          <p:cNvSpPr txBox="1"/>
          <p:nvPr>
            <p:ph type="title"/>
          </p:nvPr>
        </p:nvSpPr>
        <p:spPr>
          <a:xfrm>
            <a:off x="1540817" y="3326606"/>
            <a:ext cx="4690800" cy="34050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9" name="Google Shape;89;p51"/>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90" name="Shape 90"/>
        <p:cNvGrpSpPr/>
        <p:nvPr/>
      </p:nvGrpSpPr>
      <p:grpSpPr>
        <a:xfrm>
          <a:off x="0" y="0"/>
          <a:ext cx="0" cy="0"/>
          <a:chOff x="0" y="0"/>
          <a:chExt cx="0" cy="0"/>
        </a:xfrm>
      </p:grpSpPr>
      <p:sp>
        <p:nvSpPr>
          <p:cNvPr id="91" name="Google Shape;91;p52"/>
          <p:cNvSpPr/>
          <p:nvPr>
            <p:ph idx="2" type="pic"/>
          </p:nvPr>
        </p:nvSpPr>
        <p:spPr>
          <a:xfrm>
            <a:off x="3982975" y="654843"/>
            <a:ext cx="2391000" cy="8486700"/>
          </a:xfrm>
          <a:prstGeom prst="rect">
            <a:avLst/>
          </a:prstGeom>
          <a:noFill/>
          <a:ln>
            <a:noFill/>
          </a:ln>
        </p:spPr>
      </p:sp>
      <p:sp>
        <p:nvSpPr>
          <p:cNvPr id="92" name="Google Shape;92;p52"/>
          <p:cNvSpPr txBox="1"/>
          <p:nvPr>
            <p:ph type="title"/>
          </p:nvPr>
        </p:nvSpPr>
        <p:spPr>
          <a:xfrm>
            <a:off x="1398501" y="654843"/>
            <a:ext cx="2391000" cy="41124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93" name="Google Shape;93;p52"/>
          <p:cNvSpPr txBox="1"/>
          <p:nvPr>
            <p:ph idx="1" type="body"/>
          </p:nvPr>
        </p:nvSpPr>
        <p:spPr>
          <a:xfrm>
            <a:off x="1398501" y="4911328"/>
            <a:ext cx="2391000" cy="42306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94" name="Google Shape;94;p52"/>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95" name="Shape 95"/>
        <p:cNvGrpSpPr/>
        <p:nvPr/>
      </p:nvGrpSpPr>
      <p:grpSpPr>
        <a:xfrm>
          <a:off x="0" y="0"/>
          <a:ext cx="0" cy="0"/>
          <a:chOff x="0" y="0"/>
          <a:chExt cx="0" cy="0"/>
        </a:xfrm>
      </p:grpSpPr>
      <p:sp>
        <p:nvSpPr>
          <p:cNvPr id="96" name="Google Shape;96;p53"/>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97" name="Google Shape;97;p53"/>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98" name="Shape 98"/>
        <p:cNvGrpSpPr/>
        <p:nvPr/>
      </p:nvGrpSpPr>
      <p:grpSpPr>
        <a:xfrm>
          <a:off x="0" y="0"/>
          <a:ext cx="0" cy="0"/>
          <a:chOff x="0" y="0"/>
          <a:chExt cx="0" cy="0"/>
        </a:xfrm>
      </p:grpSpPr>
      <p:sp>
        <p:nvSpPr>
          <p:cNvPr id="99" name="Google Shape;99;p54"/>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00" name="Google Shape;100;p54"/>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1" name="Google Shape;101;p54"/>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102" name="Shape 102"/>
        <p:cNvGrpSpPr/>
        <p:nvPr/>
      </p:nvGrpSpPr>
      <p:grpSpPr>
        <a:xfrm>
          <a:off x="0" y="0"/>
          <a:ext cx="0" cy="0"/>
          <a:chOff x="0" y="0"/>
          <a:chExt cx="0" cy="0"/>
        </a:xfrm>
      </p:grpSpPr>
      <p:sp>
        <p:nvSpPr>
          <p:cNvPr id="103" name="Google Shape;103;p55"/>
          <p:cNvSpPr/>
          <p:nvPr>
            <p:ph idx="2" type="pic"/>
          </p:nvPr>
        </p:nvSpPr>
        <p:spPr>
          <a:xfrm>
            <a:off x="3982975" y="2684859"/>
            <a:ext cx="2391000" cy="6482700"/>
          </a:xfrm>
          <a:prstGeom prst="rect">
            <a:avLst/>
          </a:prstGeom>
          <a:noFill/>
          <a:ln>
            <a:noFill/>
          </a:ln>
        </p:spPr>
      </p:sp>
      <p:sp>
        <p:nvSpPr>
          <p:cNvPr id="104" name="Google Shape;104;p55"/>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05" name="Google Shape;105;p55"/>
          <p:cNvSpPr txBox="1"/>
          <p:nvPr>
            <p:ph idx="1" type="body"/>
          </p:nvPr>
        </p:nvSpPr>
        <p:spPr>
          <a:xfrm>
            <a:off x="1398501" y="2684859"/>
            <a:ext cx="2391000" cy="6482700"/>
          </a:xfrm>
          <a:prstGeom prst="rect">
            <a:avLst/>
          </a:prstGeom>
          <a:noFill/>
          <a:ln>
            <a:noFill/>
          </a:ln>
        </p:spPr>
        <p:txBody>
          <a:bodyPr anchorCtr="0" anchor="ctr" bIns="34275" lIns="34275" spcFirstLastPara="1" rIns="34275" wrap="square" tIns="34275">
            <a:noAutofit/>
          </a:bodyPr>
          <a:lstStyle>
            <a:lvl1pPr indent="-298450" lvl="0" marL="4572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298450" lvl="1" marL="9144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298450" lvl="2" marL="13716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298450" lvl="3" marL="18288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298450" lvl="4" marL="22860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6" name="Google Shape;106;p55"/>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31"/>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107" name="Shape 107"/>
        <p:cNvGrpSpPr/>
        <p:nvPr/>
      </p:nvGrpSpPr>
      <p:grpSpPr>
        <a:xfrm>
          <a:off x="0" y="0"/>
          <a:ext cx="0" cy="0"/>
          <a:chOff x="0" y="0"/>
          <a:chExt cx="0" cy="0"/>
        </a:xfrm>
      </p:grpSpPr>
      <p:sp>
        <p:nvSpPr>
          <p:cNvPr id="108" name="Google Shape;108;p56"/>
          <p:cNvSpPr txBox="1"/>
          <p:nvPr>
            <p:ph idx="1" type="body"/>
          </p:nvPr>
        </p:nvSpPr>
        <p:spPr>
          <a:xfrm>
            <a:off x="1398501" y="1309687"/>
            <a:ext cx="4975200" cy="74388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9" name="Google Shape;109;p5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110" name="Shape 110"/>
        <p:cNvGrpSpPr/>
        <p:nvPr/>
      </p:nvGrpSpPr>
      <p:grpSpPr>
        <a:xfrm>
          <a:off x="0" y="0"/>
          <a:ext cx="0" cy="0"/>
          <a:chOff x="0" y="0"/>
          <a:chExt cx="0" cy="0"/>
        </a:xfrm>
      </p:grpSpPr>
      <p:sp>
        <p:nvSpPr>
          <p:cNvPr id="111" name="Google Shape;111;p57"/>
          <p:cNvSpPr/>
          <p:nvPr>
            <p:ph idx="2" type="pic"/>
          </p:nvPr>
        </p:nvSpPr>
        <p:spPr>
          <a:xfrm>
            <a:off x="3982975" y="5251847"/>
            <a:ext cx="2391000" cy="3889500"/>
          </a:xfrm>
          <a:prstGeom prst="rect">
            <a:avLst/>
          </a:prstGeom>
          <a:noFill/>
          <a:ln>
            <a:noFill/>
          </a:ln>
        </p:spPr>
      </p:sp>
      <p:sp>
        <p:nvSpPr>
          <p:cNvPr id="112" name="Google Shape;112;p57"/>
          <p:cNvSpPr/>
          <p:nvPr>
            <p:ph idx="3" type="pic"/>
          </p:nvPr>
        </p:nvSpPr>
        <p:spPr>
          <a:xfrm>
            <a:off x="3985763" y="916781"/>
            <a:ext cx="2391000" cy="3889500"/>
          </a:xfrm>
          <a:prstGeom prst="rect">
            <a:avLst/>
          </a:prstGeom>
          <a:noFill/>
          <a:ln>
            <a:noFill/>
          </a:ln>
        </p:spPr>
      </p:sp>
      <p:sp>
        <p:nvSpPr>
          <p:cNvPr id="113" name="Google Shape;113;p57"/>
          <p:cNvSpPr/>
          <p:nvPr>
            <p:ph idx="4" type="pic"/>
          </p:nvPr>
        </p:nvSpPr>
        <p:spPr>
          <a:xfrm>
            <a:off x="1398501" y="916781"/>
            <a:ext cx="2391000" cy="8225100"/>
          </a:xfrm>
          <a:prstGeom prst="rect">
            <a:avLst/>
          </a:prstGeom>
          <a:noFill/>
          <a:ln>
            <a:noFill/>
          </a:ln>
        </p:spPr>
      </p:sp>
      <p:sp>
        <p:nvSpPr>
          <p:cNvPr id="114" name="Google Shape;114;p5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15" name="Shape 115"/>
        <p:cNvGrpSpPr/>
        <p:nvPr/>
      </p:nvGrpSpPr>
      <p:grpSpPr>
        <a:xfrm>
          <a:off x="0" y="0"/>
          <a:ext cx="0" cy="0"/>
          <a:chOff x="0" y="0"/>
          <a:chExt cx="0" cy="0"/>
        </a:xfrm>
      </p:grpSpPr>
      <p:sp>
        <p:nvSpPr>
          <p:cNvPr id="116" name="Google Shape;116;p58"/>
          <p:cNvSpPr txBox="1"/>
          <p:nvPr>
            <p:ph idx="1" type="body"/>
          </p:nvPr>
        </p:nvSpPr>
        <p:spPr>
          <a:xfrm>
            <a:off x="1540817" y="6561534"/>
            <a:ext cx="4690800" cy="4845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17" name="Google Shape;117;p58"/>
          <p:cNvSpPr txBox="1"/>
          <p:nvPr>
            <p:ph idx="2" type="body"/>
          </p:nvPr>
        </p:nvSpPr>
        <p:spPr>
          <a:xfrm>
            <a:off x="1540817" y="4400259"/>
            <a:ext cx="4690800" cy="708000"/>
          </a:xfrm>
          <a:prstGeom prst="rect">
            <a:avLst/>
          </a:prstGeom>
          <a:noFill/>
          <a:ln>
            <a:noFill/>
          </a:ln>
        </p:spPr>
        <p:txBody>
          <a:bodyPr anchorCtr="0" anchor="ctr"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20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18" name="Google Shape;118;p5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19" name="Shape 119"/>
        <p:cNvGrpSpPr/>
        <p:nvPr/>
      </p:nvGrpSpPr>
      <p:grpSpPr>
        <a:xfrm>
          <a:off x="0" y="0"/>
          <a:ext cx="0" cy="0"/>
          <a:chOff x="0" y="0"/>
          <a:chExt cx="0" cy="0"/>
        </a:xfrm>
      </p:grpSpPr>
      <p:sp>
        <p:nvSpPr>
          <p:cNvPr id="120" name="Google Shape;120;p59"/>
          <p:cNvSpPr/>
          <p:nvPr>
            <p:ph idx="2" type="pic"/>
          </p:nvPr>
        </p:nvSpPr>
        <p:spPr>
          <a:xfrm>
            <a:off x="971550" y="0"/>
            <a:ext cx="5829300" cy="10058400"/>
          </a:xfrm>
          <a:prstGeom prst="rect">
            <a:avLst/>
          </a:prstGeom>
          <a:noFill/>
          <a:ln>
            <a:noFill/>
          </a:ln>
        </p:spPr>
      </p:sp>
      <p:sp>
        <p:nvSpPr>
          <p:cNvPr id="121" name="Google Shape;121;p59"/>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22" name="Shape 122"/>
        <p:cNvGrpSpPr/>
        <p:nvPr/>
      </p:nvGrpSpPr>
      <p:grpSpPr>
        <a:xfrm>
          <a:off x="0" y="0"/>
          <a:ext cx="0" cy="0"/>
          <a:chOff x="0" y="0"/>
          <a:chExt cx="0" cy="0"/>
        </a:xfrm>
      </p:grpSpPr>
      <p:sp>
        <p:nvSpPr>
          <p:cNvPr id="123" name="Google Shape;123;p60"/>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124" name="Shape 124"/>
        <p:cNvGrpSpPr/>
        <p:nvPr/>
      </p:nvGrpSpPr>
      <p:grpSpPr>
        <a:xfrm>
          <a:off x="0" y="0"/>
          <a:ext cx="0" cy="0"/>
          <a:chOff x="0" y="0"/>
          <a:chExt cx="0" cy="0"/>
        </a:xfrm>
      </p:grpSpPr>
      <p:sp>
        <p:nvSpPr>
          <p:cNvPr id="125" name="Google Shape;125;p61"/>
          <p:cNvSpPr txBox="1"/>
          <p:nvPr>
            <p:ph type="title"/>
          </p:nvPr>
        </p:nvSpPr>
        <p:spPr>
          <a:xfrm>
            <a:off x="264945" y="870271"/>
            <a:ext cx="7242600" cy="1119900"/>
          </a:xfrm>
          <a:prstGeom prst="rect">
            <a:avLst/>
          </a:prstGeom>
          <a:noFill/>
          <a:ln>
            <a:noFill/>
          </a:ln>
        </p:spPr>
        <p:txBody>
          <a:bodyPr anchorCtr="0" anchor="ctr" bIns="34275" lIns="34275" spcFirstLastPara="1" rIns="34275" wrap="square" tIns="34275">
            <a:noAutofit/>
          </a:bodyPr>
          <a:lstStyle>
            <a:lvl1pPr lvl="0" algn="ctr">
              <a:lnSpc>
                <a:spcPct val="100000"/>
              </a:lnSpc>
              <a:spcBef>
                <a:spcPts val="0"/>
              </a:spcBef>
              <a:spcAft>
                <a:spcPts val="0"/>
              </a:spcAft>
              <a:buSzPts val="500"/>
              <a:buNone/>
              <a:defRPr/>
            </a:lvl1pPr>
            <a:lvl2pPr lvl="1" algn="ctr">
              <a:lnSpc>
                <a:spcPct val="100000"/>
              </a:lnSpc>
              <a:spcBef>
                <a:spcPts val="0"/>
              </a:spcBef>
              <a:spcAft>
                <a:spcPts val="0"/>
              </a:spcAft>
              <a:buSzPts val="500"/>
              <a:buNone/>
              <a:defRPr/>
            </a:lvl2pPr>
            <a:lvl3pPr lvl="2" algn="ctr">
              <a:lnSpc>
                <a:spcPct val="100000"/>
              </a:lnSpc>
              <a:spcBef>
                <a:spcPts val="0"/>
              </a:spcBef>
              <a:spcAft>
                <a:spcPts val="0"/>
              </a:spcAft>
              <a:buSzPts val="500"/>
              <a:buNone/>
              <a:defRPr/>
            </a:lvl3pPr>
            <a:lvl4pPr lvl="3" algn="ctr">
              <a:lnSpc>
                <a:spcPct val="100000"/>
              </a:lnSpc>
              <a:spcBef>
                <a:spcPts val="0"/>
              </a:spcBef>
              <a:spcAft>
                <a:spcPts val="0"/>
              </a:spcAft>
              <a:buSzPts val="500"/>
              <a:buNone/>
              <a:defRPr/>
            </a:lvl4pPr>
            <a:lvl5pPr lvl="4" algn="ctr">
              <a:lnSpc>
                <a:spcPct val="100000"/>
              </a:lnSpc>
              <a:spcBef>
                <a:spcPts val="0"/>
              </a:spcBef>
              <a:spcAft>
                <a:spcPts val="0"/>
              </a:spcAft>
              <a:buSzPts val="500"/>
              <a:buNone/>
              <a:defRPr/>
            </a:lvl5pPr>
            <a:lvl6pPr lvl="5" algn="ctr">
              <a:lnSpc>
                <a:spcPct val="100000"/>
              </a:lnSpc>
              <a:spcBef>
                <a:spcPts val="0"/>
              </a:spcBef>
              <a:spcAft>
                <a:spcPts val="0"/>
              </a:spcAft>
              <a:buSzPts val="500"/>
              <a:buNone/>
              <a:defRPr/>
            </a:lvl6pPr>
            <a:lvl7pPr lvl="6" algn="ctr">
              <a:lnSpc>
                <a:spcPct val="100000"/>
              </a:lnSpc>
              <a:spcBef>
                <a:spcPts val="0"/>
              </a:spcBef>
              <a:spcAft>
                <a:spcPts val="0"/>
              </a:spcAft>
              <a:buSzPts val="500"/>
              <a:buNone/>
              <a:defRPr/>
            </a:lvl7pPr>
            <a:lvl8pPr lvl="7" algn="ctr">
              <a:lnSpc>
                <a:spcPct val="100000"/>
              </a:lnSpc>
              <a:spcBef>
                <a:spcPts val="0"/>
              </a:spcBef>
              <a:spcAft>
                <a:spcPts val="0"/>
              </a:spcAft>
              <a:buSzPts val="500"/>
              <a:buNone/>
              <a:defRPr/>
            </a:lvl8pPr>
            <a:lvl9pPr lvl="8" algn="ctr">
              <a:lnSpc>
                <a:spcPct val="100000"/>
              </a:lnSpc>
              <a:spcBef>
                <a:spcPts val="0"/>
              </a:spcBef>
              <a:spcAft>
                <a:spcPts val="0"/>
              </a:spcAft>
              <a:buSzPts val="500"/>
              <a:buNone/>
              <a:defRPr/>
            </a:lvl9pPr>
          </a:lstStyle>
          <a:p/>
        </p:txBody>
      </p:sp>
      <p:sp>
        <p:nvSpPr>
          <p:cNvPr id="126" name="Google Shape;126;p61"/>
          <p:cNvSpPr txBox="1"/>
          <p:nvPr>
            <p:ph idx="1" type="body"/>
          </p:nvPr>
        </p:nvSpPr>
        <p:spPr>
          <a:xfrm>
            <a:off x="264945" y="2253729"/>
            <a:ext cx="7242600" cy="6239700"/>
          </a:xfrm>
          <a:prstGeom prst="rect">
            <a:avLst/>
          </a:prstGeom>
          <a:noFill/>
          <a:ln>
            <a:noFill/>
          </a:ln>
        </p:spPr>
        <p:txBody>
          <a:bodyPr anchorCtr="0" anchor="ctr" bIns="34275" lIns="34275" spcFirstLastPara="1" rIns="34275" wrap="square" tIns="34275">
            <a:noAutofit/>
          </a:bodyPr>
          <a:lstStyle>
            <a:lvl1pPr indent="-317500" lvl="0" marL="457200" algn="l">
              <a:lnSpc>
                <a:spcPct val="100000"/>
              </a:lnSpc>
              <a:spcBef>
                <a:spcPts val="2200"/>
              </a:spcBef>
              <a:spcAft>
                <a:spcPts val="0"/>
              </a:spcAft>
              <a:buSzPts val="1400"/>
              <a:buChar char="•"/>
              <a:defRPr/>
            </a:lvl1pPr>
            <a:lvl2pPr indent="-317500" lvl="1" marL="914400" algn="l">
              <a:lnSpc>
                <a:spcPct val="100000"/>
              </a:lnSpc>
              <a:spcBef>
                <a:spcPts val="2200"/>
              </a:spcBef>
              <a:spcAft>
                <a:spcPts val="0"/>
              </a:spcAft>
              <a:buSzPts val="1400"/>
              <a:buChar char="•"/>
              <a:defRPr/>
            </a:lvl2pPr>
            <a:lvl3pPr indent="-317500" lvl="2" marL="1371600" algn="l">
              <a:lnSpc>
                <a:spcPct val="100000"/>
              </a:lnSpc>
              <a:spcBef>
                <a:spcPts val="2200"/>
              </a:spcBef>
              <a:spcAft>
                <a:spcPts val="0"/>
              </a:spcAft>
              <a:buSzPts val="1400"/>
              <a:buChar char="•"/>
              <a:defRPr/>
            </a:lvl3pPr>
            <a:lvl4pPr indent="-317500" lvl="3" marL="1828800" algn="l">
              <a:lnSpc>
                <a:spcPct val="100000"/>
              </a:lnSpc>
              <a:spcBef>
                <a:spcPts val="2200"/>
              </a:spcBef>
              <a:spcAft>
                <a:spcPts val="0"/>
              </a:spcAft>
              <a:buSzPts val="1400"/>
              <a:buChar char="•"/>
              <a:defRPr/>
            </a:lvl4pPr>
            <a:lvl5pPr indent="-317500" lvl="4" marL="2286000" algn="l">
              <a:lnSpc>
                <a:spcPct val="100000"/>
              </a:lnSpc>
              <a:spcBef>
                <a:spcPts val="2200"/>
              </a:spcBef>
              <a:spcAft>
                <a:spcPts val="0"/>
              </a:spcAft>
              <a:buSzPts val="1400"/>
              <a:buChar char="•"/>
              <a:defRPr/>
            </a:lvl5pPr>
            <a:lvl6pPr indent="-317500" lvl="5" marL="2743200" algn="l">
              <a:lnSpc>
                <a:spcPct val="100000"/>
              </a:lnSpc>
              <a:spcBef>
                <a:spcPts val="2200"/>
              </a:spcBef>
              <a:spcAft>
                <a:spcPts val="0"/>
              </a:spcAft>
              <a:buSzPts val="1400"/>
              <a:buChar char="•"/>
              <a:defRPr/>
            </a:lvl6pPr>
            <a:lvl7pPr indent="-317500" lvl="6" marL="3200400" algn="l">
              <a:lnSpc>
                <a:spcPct val="100000"/>
              </a:lnSpc>
              <a:spcBef>
                <a:spcPts val="2200"/>
              </a:spcBef>
              <a:spcAft>
                <a:spcPts val="0"/>
              </a:spcAft>
              <a:buSzPts val="1400"/>
              <a:buChar char="•"/>
              <a:defRPr/>
            </a:lvl7pPr>
            <a:lvl8pPr indent="-317500" lvl="7" marL="3657600" algn="l">
              <a:lnSpc>
                <a:spcPct val="100000"/>
              </a:lnSpc>
              <a:spcBef>
                <a:spcPts val="2200"/>
              </a:spcBef>
              <a:spcAft>
                <a:spcPts val="0"/>
              </a:spcAft>
              <a:buSzPts val="1400"/>
              <a:buChar char="•"/>
              <a:defRPr/>
            </a:lvl8pPr>
            <a:lvl9pPr indent="-317500" lvl="8" marL="4114800" algn="l">
              <a:lnSpc>
                <a:spcPct val="100000"/>
              </a:lnSpc>
              <a:spcBef>
                <a:spcPts val="220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32"/>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32"/>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32"/>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33"/>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34"/>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6" name="Google Shape;26;p34"/>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 name="Shape 27"/>
        <p:cNvGrpSpPr/>
        <p:nvPr/>
      </p:nvGrpSpPr>
      <p:grpSpPr>
        <a:xfrm>
          <a:off x="0" y="0"/>
          <a:ext cx="0" cy="0"/>
          <a:chOff x="0" y="0"/>
          <a:chExt cx="0" cy="0"/>
        </a:xfrm>
      </p:grpSpPr>
      <p:sp>
        <p:nvSpPr>
          <p:cNvPr id="28" name="Google Shape;28;p35"/>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 name="Shape 29"/>
        <p:cNvGrpSpPr/>
        <p:nvPr/>
      </p:nvGrpSpPr>
      <p:grpSpPr>
        <a:xfrm>
          <a:off x="0" y="0"/>
          <a:ext cx="0" cy="0"/>
          <a:chOff x="0" y="0"/>
          <a:chExt cx="0" cy="0"/>
        </a:xfrm>
      </p:grpSpPr>
      <p:sp>
        <p:nvSpPr>
          <p:cNvPr id="30" name="Google Shape;30;p36"/>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6"/>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2" name="Google Shape;32;p36"/>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 name="Google Shape;33;p36"/>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37"/>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4.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Open Sans"/>
              <a:buNone/>
              <a:defRPr b="0" i="0" sz="28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4"/>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24"/>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id="9" name="Google Shape;9;p24"/>
          <p:cNvPicPr preferRelativeResize="0"/>
          <p:nvPr/>
        </p:nvPicPr>
        <p:blipFill rotWithShape="1">
          <a:blip r:embed="rId1">
            <a:alphaModFix/>
          </a:blip>
          <a:srcRect b="0" l="0" r="0" t="0"/>
          <a:stretch/>
        </p:blipFill>
        <p:spPr>
          <a:xfrm>
            <a:off x="6744176" y="8934689"/>
            <a:ext cx="808095" cy="27314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0" name="Shape 40"/>
        <p:cNvGrpSpPr/>
        <p:nvPr/>
      </p:nvGrpSpPr>
      <p:grpSpPr>
        <a:xfrm>
          <a:off x="0" y="0"/>
          <a:ext cx="0" cy="0"/>
          <a:chOff x="0" y="0"/>
          <a:chExt cx="0" cy="0"/>
        </a:xfrm>
      </p:grpSpPr>
      <p:sp>
        <p:nvSpPr>
          <p:cNvPr id="41" name="Google Shape;41;p26"/>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2E3D49"/>
              </a:buClr>
              <a:buSzPts val="4000"/>
              <a:buFont typeface="Open Sans"/>
              <a:buNone/>
              <a:defRPr b="0" i="0" sz="4000" u="none" cap="none" strike="noStrike">
                <a:solidFill>
                  <a:srgbClr val="2E3D49"/>
                </a:solidFill>
                <a:latin typeface="Open Sans"/>
                <a:ea typeface="Open Sans"/>
                <a:cs typeface="Open Sans"/>
                <a:sym typeface="Open Sa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42" name="Google Shape;42;p26"/>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Light"/>
              <a:buChar char="●"/>
              <a:defRPr b="0" i="0" sz="1800" u="none" cap="none" strike="noStrike">
                <a:solidFill>
                  <a:schemeClr val="dk2"/>
                </a:solidFill>
                <a:latin typeface="Open Sans Light"/>
                <a:ea typeface="Open Sans Light"/>
                <a:cs typeface="Open Sans Light"/>
                <a:sym typeface="Open Sans Light"/>
              </a:defRPr>
            </a:lvl1pPr>
            <a:lvl2pPr indent="-317500" lvl="1" marL="9144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2pPr>
            <a:lvl3pPr indent="-317500" lvl="2" marL="13716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3pPr>
            <a:lvl4pPr indent="-317500" lvl="3" marL="18288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4pPr>
            <a:lvl5pPr indent="-317500" lvl="4" marL="22860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5pPr>
            <a:lvl6pPr indent="-317500" lvl="5" marL="27432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6pPr>
            <a:lvl7pPr indent="-317500" lvl="6" marL="32004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7pPr>
            <a:lvl8pPr indent="-317500" lvl="7" marL="36576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8pPr>
            <a:lvl9pPr indent="-317500" lvl="8" marL="4114800" marR="0" rtl="0" algn="l">
              <a:lnSpc>
                <a:spcPct val="115000"/>
              </a:lnSpc>
              <a:spcBef>
                <a:spcPts val="1600"/>
              </a:spcBef>
              <a:spcAft>
                <a:spcPts val="160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9pPr>
          </a:lstStyle>
          <a:p/>
        </p:txBody>
      </p:sp>
      <p:sp>
        <p:nvSpPr>
          <p:cNvPr id="43" name="Google Shape;43;p26"/>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 name="Shape 74"/>
        <p:cNvGrpSpPr/>
        <p:nvPr/>
      </p:nvGrpSpPr>
      <p:grpSpPr>
        <a:xfrm>
          <a:off x="0" y="0"/>
          <a:ext cx="0" cy="0"/>
          <a:chOff x="0" y="0"/>
          <a:chExt cx="0" cy="0"/>
        </a:xfrm>
      </p:grpSpPr>
      <p:sp>
        <p:nvSpPr>
          <p:cNvPr id="75" name="Google Shape;75;p28"/>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76" name="Google Shape;76;p28"/>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7" name="Google Shape;77;p2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30" name="Shape 130"/>
        <p:cNvGrpSpPr/>
        <p:nvPr/>
      </p:nvGrpSpPr>
      <p:grpSpPr>
        <a:xfrm>
          <a:off x="0" y="0"/>
          <a:ext cx="0" cy="0"/>
          <a:chOff x="0" y="0"/>
          <a:chExt cx="0" cy="0"/>
        </a:xfrm>
      </p:grpSpPr>
      <p:sp>
        <p:nvSpPr>
          <p:cNvPr id="131" name="Google Shape;131;p1"/>
          <p:cNvSpPr/>
          <p:nvPr/>
        </p:nvSpPr>
        <p:spPr>
          <a:xfrm rot="-5400000">
            <a:off x="4270075" y="6556200"/>
            <a:ext cx="3502200" cy="3502200"/>
          </a:xfrm>
          <a:prstGeom prst="rtTriangl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2" name="Google Shape;132;p1"/>
          <p:cNvPicPr preferRelativeResize="0"/>
          <p:nvPr/>
        </p:nvPicPr>
        <p:blipFill rotWithShape="1">
          <a:blip r:embed="rId3">
            <a:alphaModFix/>
          </a:blip>
          <a:srcRect b="0" l="0" r="0" t="0"/>
          <a:stretch/>
        </p:blipFill>
        <p:spPr>
          <a:xfrm>
            <a:off x="6296025" y="8600600"/>
            <a:ext cx="1052250" cy="1052250"/>
          </a:xfrm>
          <a:prstGeom prst="rect">
            <a:avLst/>
          </a:prstGeom>
          <a:noFill/>
          <a:ln>
            <a:noFill/>
          </a:ln>
        </p:spPr>
      </p:pic>
      <p:sp>
        <p:nvSpPr>
          <p:cNvPr id="133" name="Google Shape;133;p1"/>
          <p:cNvSpPr txBox="1"/>
          <p:nvPr>
            <p:ph idx="4294967295" type="title"/>
          </p:nvPr>
        </p:nvSpPr>
        <p:spPr>
          <a:xfrm>
            <a:off x="264895" y="966296"/>
            <a:ext cx="7242600" cy="111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sz="4000">
                <a:solidFill>
                  <a:srgbClr val="FFFFFF"/>
                </a:solidFill>
              </a:rPr>
              <a:t>Data Governance @ SneakerPark</a:t>
            </a:r>
            <a:endParaRPr sz="4000">
              <a:solidFill>
                <a:srgbClr val="FFFFFF"/>
              </a:solidFill>
            </a:endParaRPr>
          </a:p>
          <a:p>
            <a:pPr indent="0" lvl="0" marL="0" rtl="0" algn="l">
              <a:lnSpc>
                <a:spcPct val="100000"/>
              </a:lnSpc>
              <a:spcBef>
                <a:spcPts val="0"/>
              </a:spcBef>
              <a:spcAft>
                <a:spcPts val="0"/>
              </a:spcAft>
              <a:buSzPts val="2800"/>
              <a:buNone/>
            </a:pPr>
            <a:r>
              <a:t/>
            </a:r>
            <a:endParaRPr/>
          </a:p>
        </p:txBody>
      </p:sp>
      <p:pic>
        <p:nvPicPr>
          <p:cNvPr id="134" name="Google Shape;134;p1"/>
          <p:cNvPicPr preferRelativeResize="0"/>
          <p:nvPr/>
        </p:nvPicPr>
        <p:blipFill rotWithShape="1">
          <a:blip r:embed="rId4">
            <a:alphaModFix/>
          </a:blip>
          <a:srcRect b="1820" l="0" r="0" t="-1820"/>
          <a:stretch/>
        </p:blipFill>
        <p:spPr>
          <a:xfrm>
            <a:off x="1617725" y="3728150"/>
            <a:ext cx="4506849" cy="2591575"/>
          </a:xfrm>
          <a:prstGeom prst="rect">
            <a:avLst/>
          </a:prstGeom>
          <a:noFill/>
          <a:ln>
            <a:noFill/>
          </a:ln>
        </p:spPr>
      </p:pic>
      <p:sp>
        <p:nvSpPr>
          <p:cNvPr id="135" name="Google Shape;135;p1"/>
          <p:cNvSpPr txBox="1"/>
          <p:nvPr/>
        </p:nvSpPr>
        <p:spPr>
          <a:xfrm>
            <a:off x="264900" y="9001125"/>
            <a:ext cx="4324200" cy="78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EEEEEE"/>
                </a:solidFill>
                <a:latin typeface="Open Sans"/>
                <a:ea typeface="Open Sans"/>
                <a:cs typeface="Open Sans"/>
                <a:sym typeface="Open Sans"/>
              </a:rPr>
              <a:t>Prepared by: Max Luong</a:t>
            </a:r>
            <a:endParaRPr b="0" i="1" sz="1400" u="none" cap="none" strike="noStrike">
              <a:solidFill>
                <a:srgbClr val="EEEEEE"/>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EEEEEE"/>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EEEEEE"/>
                </a:solidFill>
                <a:latin typeface="Open Sans"/>
                <a:ea typeface="Open Sans"/>
                <a:cs typeface="Open Sans"/>
                <a:sym typeface="Open Sans"/>
              </a:rPr>
              <a:t>Submitted on: Jul</a:t>
            </a:r>
            <a:r>
              <a:rPr i="1" lang="en">
                <a:solidFill>
                  <a:srgbClr val="EEEEEE"/>
                </a:solidFill>
                <a:latin typeface="Open Sans"/>
                <a:ea typeface="Open Sans"/>
                <a:cs typeface="Open Sans"/>
                <a:sym typeface="Open Sans"/>
              </a:rPr>
              <a:t>, 27, 2023</a:t>
            </a:r>
            <a:endParaRPr b="0" i="1" sz="1400" u="none" cap="none" strike="noStrike">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12"/>
          <p:cNvPicPr preferRelativeResize="0"/>
          <p:nvPr/>
        </p:nvPicPr>
        <p:blipFill>
          <a:blip r:embed="rId3">
            <a:alphaModFix/>
          </a:blip>
          <a:stretch>
            <a:fillRect/>
          </a:stretch>
        </p:blipFill>
        <p:spPr>
          <a:xfrm>
            <a:off x="152400" y="3415950"/>
            <a:ext cx="7467601" cy="22708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94" name="Shape 194"/>
        <p:cNvGrpSpPr/>
        <p:nvPr/>
      </p:nvGrpSpPr>
      <p:grpSpPr>
        <a:xfrm>
          <a:off x="0" y="0"/>
          <a:ext cx="0" cy="0"/>
          <a:chOff x="0" y="0"/>
          <a:chExt cx="0" cy="0"/>
        </a:xfrm>
      </p:grpSpPr>
      <p:sp>
        <p:nvSpPr>
          <p:cNvPr id="195" name="Google Shape;195;p13"/>
          <p:cNvSpPr/>
          <p:nvPr/>
        </p:nvSpPr>
        <p:spPr>
          <a:xfrm>
            <a:off x="1422750" y="4013075"/>
            <a:ext cx="49269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4</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Data Quality</a:t>
            </a:r>
            <a:endParaRPr b="0"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Part 2: Monitoring</a:t>
            </a:r>
            <a:endParaRPr b="0" i="0" sz="3000" u="none" cap="none" strike="noStrike">
              <a:solidFill>
                <a:srgbClr val="FFFFFF"/>
              </a:solidFill>
              <a:latin typeface="Open Sans"/>
              <a:ea typeface="Open Sans"/>
              <a:cs typeface="Open Sans"/>
              <a:sym typeface="Open Sans"/>
            </a:endParaRPr>
          </a:p>
        </p:txBody>
      </p:sp>
      <p:sp>
        <p:nvSpPr>
          <p:cNvPr id="196" name="Google Shape;196;p13"/>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14"/>
          <p:cNvPicPr preferRelativeResize="0"/>
          <p:nvPr/>
        </p:nvPicPr>
        <p:blipFill>
          <a:blip r:embed="rId3">
            <a:alphaModFix/>
          </a:blip>
          <a:stretch>
            <a:fillRect/>
          </a:stretch>
        </p:blipFill>
        <p:spPr>
          <a:xfrm>
            <a:off x="537325" y="930700"/>
            <a:ext cx="4552950" cy="2095500"/>
          </a:xfrm>
          <a:prstGeom prst="rect">
            <a:avLst/>
          </a:prstGeom>
          <a:noFill/>
          <a:ln>
            <a:noFill/>
          </a:ln>
        </p:spPr>
      </p:pic>
      <p:pic>
        <p:nvPicPr>
          <p:cNvPr id="202" name="Google Shape;202;p14" title="Chart"/>
          <p:cNvPicPr preferRelativeResize="0"/>
          <p:nvPr/>
        </p:nvPicPr>
        <p:blipFill>
          <a:blip r:embed="rId4">
            <a:alphaModFix/>
          </a:blip>
          <a:stretch>
            <a:fillRect/>
          </a:stretch>
        </p:blipFill>
        <p:spPr>
          <a:xfrm>
            <a:off x="152400" y="4015400"/>
            <a:ext cx="7467600" cy="46174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g25b0389336a_0_5"/>
          <p:cNvPicPr preferRelativeResize="0"/>
          <p:nvPr/>
        </p:nvPicPr>
        <p:blipFill>
          <a:blip r:embed="rId3">
            <a:alphaModFix/>
          </a:blip>
          <a:stretch>
            <a:fillRect/>
          </a:stretch>
        </p:blipFill>
        <p:spPr>
          <a:xfrm>
            <a:off x="304800" y="252825"/>
            <a:ext cx="7467600" cy="2665359"/>
          </a:xfrm>
          <a:prstGeom prst="rect">
            <a:avLst/>
          </a:prstGeom>
          <a:noFill/>
          <a:ln>
            <a:noFill/>
          </a:ln>
        </p:spPr>
      </p:pic>
      <p:pic>
        <p:nvPicPr>
          <p:cNvPr id="208" name="Google Shape;208;g25b0389336a_0_5" title="Chart"/>
          <p:cNvPicPr preferRelativeResize="0"/>
          <p:nvPr/>
        </p:nvPicPr>
        <p:blipFill>
          <a:blip r:embed="rId4">
            <a:alphaModFix/>
          </a:blip>
          <a:stretch>
            <a:fillRect/>
          </a:stretch>
        </p:blipFill>
        <p:spPr>
          <a:xfrm>
            <a:off x="236075" y="3991059"/>
            <a:ext cx="7467600" cy="461746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g25b0389336a_0_17"/>
          <p:cNvPicPr preferRelativeResize="0"/>
          <p:nvPr/>
        </p:nvPicPr>
        <p:blipFill>
          <a:blip r:embed="rId3">
            <a:alphaModFix/>
          </a:blip>
          <a:stretch>
            <a:fillRect/>
          </a:stretch>
        </p:blipFill>
        <p:spPr>
          <a:xfrm>
            <a:off x="236075" y="1474575"/>
            <a:ext cx="7467600" cy="995680"/>
          </a:xfrm>
          <a:prstGeom prst="rect">
            <a:avLst/>
          </a:prstGeom>
          <a:noFill/>
          <a:ln>
            <a:noFill/>
          </a:ln>
        </p:spPr>
      </p:pic>
      <p:pic>
        <p:nvPicPr>
          <p:cNvPr id="214" name="Google Shape;214;g25b0389336a_0_17" title="Chart"/>
          <p:cNvPicPr preferRelativeResize="0"/>
          <p:nvPr/>
        </p:nvPicPr>
        <p:blipFill>
          <a:blip r:embed="rId4">
            <a:alphaModFix/>
          </a:blip>
          <a:stretch>
            <a:fillRect/>
          </a:stretch>
        </p:blipFill>
        <p:spPr>
          <a:xfrm>
            <a:off x="152400" y="3325555"/>
            <a:ext cx="7467600" cy="461746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g25b0389336a_0_12"/>
          <p:cNvPicPr preferRelativeResize="0"/>
          <p:nvPr/>
        </p:nvPicPr>
        <p:blipFill>
          <a:blip r:embed="rId3">
            <a:alphaModFix/>
          </a:blip>
          <a:stretch>
            <a:fillRect/>
          </a:stretch>
        </p:blipFill>
        <p:spPr>
          <a:xfrm>
            <a:off x="236075" y="1708850"/>
            <a:ext cx="7467603" cy="807932"/>
          </a:xfrm>
          <a:prstGeom prst="rect">
            <a:avLst/>
          </a:prstGeom>
          <a:noFill/>
          <a:ln>
            <a:noFill/>
          </a:ln>
        </p:spPr>
      </p:pic>
      <p:pic>
        <p:nvPicPr>
          <p:cNvPr id="220" name="Google Shape;220;g25b0389336a_0_12" title="Chart"/>
          <p:cNvPicPr preferRelativeResize="0"/>
          <p:nvPr/>
        </p:nvPicPr>
        <p:blipFill>
          <a:blip r:embed="rId4">
            <a:alphaModFix/>
          </a:blip>
          <a:stretch>
            <a:fillRect/>
          </a:stretch>
        </p:blipFill>
        <p:spPr>
          <a:xfrm>
            <a:off x="152400" y="4008057"/>
            <a:ext cx="7467600" cy="461746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24" name="Shape 224"/>
        <p:cNvGrpSpPr/>
        <p:nvPr/>
      </p:nvGrpSpPr>
      <p:grpSpPr>
        <a:xfrm>
          <a:off x="0" y="0"/>
          <a:ext cx="0" cy="0"/>
          <a:chOff x="0" y="0"/>
          <a:chExt cx="0" cy="0"/>
        </a:xfrm>
      </p:grpSpPr>
      <p:sp>
        <p:nvSpPr>
          <p:cNvPr id="225" name="Google Shape;225;p15"/>
          <p:cNvSpPr/>
          <p:nvPr/>
        </p:nvSpPr>
        <p:spPr>
          <a:xfrm>
            <a:off x="539850" y="4051175"/>
            <a:ext cx="66927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5</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Master Data Management</a:t>
            </a:r>
            <a:endParaRPr b="0"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chemeClr val="lt1"/>
              </a:buClr>
              <a:buSzPts val="3000"/>
              <a:buFont typeface="Open Sans"/>
              <a:buNone/>
            </a:pPr>
            <a:r>
              <a:rPr b="0" i="0" lang="en" sz="3000" u="none" cap="none" strike="noStrike">
                <a:solidFill>
                  <a:schemeClr val="lt1"/>
                </a:solidFill>
                <a:latin typeface="Open Sans"/>
                <a:ea typeface="Open Sans"/>
                <a:cs typeface="Open Sans"/>
                <a:sym typeface="Open Sans"/>
              </a:rPr>
              <a:t>Part 1: MDM Architecture</a:t>
            </a:r>
            <a:endParaRPr b="0" i="0" sz="3000" u="none" cap="none" strike="noStrike">
              <a:solidFill>
                <a:srgbClr val="FFFFFF"/>
              </a:solidFill>
              <a:latin typeface="Open Sans"/>
              <a:ea typeface="Open Sans"/>
              <a:cs typeface="Open Sans"/>
              <a:sym typeface="Open Sans"/>
            </a:endParaRPr>
          </a:p>
        </p:txBody>
      </p:sp>
      <p:sp>
        <p:nvSpPr>
          <p:cNvPr id="226" name="Google Shape;226;p15"/>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16"/>
          <p:cNvPicPr preferRelativeResize="0"/>
          <p:nvPr/>
        </p:nvPicPr>
        <p:blipFill>
          <a:blip r:embed="rId3">
            <a:alphaModFix/>
          </a:blip>
          <a:stretch>
            <a:fillRect/>
          </a:stretch>
        </p:blipFill>
        <p:spPr>
          <a:xfrm>
            <a:off x="116238" y="2746500"/>
            <a:ext cx="7539925" cy="5624775"/>
          </a:xfrm>
          <a:prstGeom prst="rect">
            <a:avLst/>
          </a:prstGeom>
          <a:noFill/>
          <a:ln>
            <a:noFill/>
          </a:ln>
        </p:spPr>
      </p:pic>
      <p:sp>
        <p:nvSpPr>
          <p:cNvPr id="232" name="Google Shape;232;p16"/>
          <p:cNvSpPr txBox="1"/>
          <p:nvPr/>
        </p:nvSpPr>
        <p:spPr>
          <a:xfrm>
            <a:off x="430950" y="1107800"/>
            <a:ext cx="6910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Open Sans"/>
                <a:ea typeface="Open Sans"/>
                <a:cs typeface="Open Sans"/>
                <a:sym typeface="Open Sans"/>
              </a:rPr>
              <a:t>Registry MDM</a:t>
            </a:r>
            <a:endParaRPr b="1" sz="3000">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17"/>
          <p:cNvPicPr preferRelativeResize="0"/>
          <p:nvPr/>
        </p:nvPicPr>
        <p:blipFill>
          <a:blip r:embed="rId3">
            <a:alphaModFix/>
          </a:blip>
          <a:stretch>
            <a:fillRect/>
          </a:stretch>
        </p:blipFill>
        <p:spPr>
          <a:xfrm>
            <a:off x="152400" y="1994625"/>
            <a:ext cx="7467601" cy="606913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5b12fcd1f8_1_7"/>
          <p:cNvSpPr txBox="1"/>
          <p:nvPr/>
        </p:nvSpPr>
        <p:spPr>
          <a:xfrm>
            <a:off x="318000" y="1288700"/>
            <a:ext cx="6779700" cy="5392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lang="en" sz="1800">
                <a:solidFill>
                  <a:srgbClr val="525C65"/>
                </a:solidFill>
                <a:highlight>
                  <a:srgbClr val="FFFFFF"/>
                </a:highlight>
                <a:latin typeface="Georgia"/>
                <a:ea typeface="Georgia"/>
                <a:cs typeface="Georgia"/>
                <a:sym typeface="Georgia"/>
              </a:rPr>
              <a:t>If you have a large number of source systems spread across the world, it can be difficult to establish an authoritative source. A Registry style approach can be used to analyze the data while avoiding the risk of overwriting information in the source systems. This will help you avoid potential compliance failure or other regulatory repercussions (which may vary from country to country) that could occur if source data is changed.</a:t>
            </a:r>
            <a:endParaRPr sz="1800">
              <a:solidFill>
                <a:srgbClr val="525C65"/>
              </a:solidFill>
              <a:highlight>
                <a:srgbClr val="FFFFFF"/>
              </a:highlight>
              <a:latin typeface="Georgia"/>
              <a:ea typeface="Georgia"/>
              <a:cs typeface="Georgia"/>
              <a:sym typeface="Georgia"/>
            </a:endParaRPr>
          </a:p>
          <a:p>
            <a:pPr indent="0" lvl="0" marL="0" rtl="0" algn="l">
              <a:lnSpc>
                <a:spcPct val="150000"/>
              </a:lnSpc>
              <a:spcBef>
                <a:spcPts val="1400"/>
              </a:spcBef>
              <a:spcAft>
                <a:spcPts val="0"/>
              </a:spcAft>
              <a:buNone/>
            </a:pPr>
            <a:r>
              <a:rPr lang="en" sz="1800">
                <a:solidFill>
                  <a:srgbClr val="525C65"/>
                </a:solidFill>
                <a:highlight>
                  <a:srgbClr val="FFFFFF"/>
                </a:highlight>
                <a:latin typeface="Georgia"/>
                <a:ea typeface="Georgia"/>
                <a:cs typeface="Georgia"/>
                <a:sym typeface="Georgia"/>
              </a:rPr>
              <a:t>Registry style provides a read-only view of data without modifying master data and is a useful way to remove duplications and gain consistent access to your master data.</a:t>
            </a:r>
            <a:endParaRPr sz="1800">
              <a:solidFill>
                <a:srgbClr val="525C65"/>
              </a:solidFill>
              <a:highlight>
                <a:srgbClr val="FFFFFF"/>
              </a:highlight>
              <a:latin typeface="Georgia"/>
              <a:ea typeface="Georgia"/>
              <a:cs typeface="Georgia"/>
              <a:sym typeface="Georgia"/>
            </a:endParaRPr>
          </a:p>
          <a:p>
            <a:pPr indent="0" lvl="0" marL="0" rtl="0" algn="l">
              <a:lnSpc>
                <a:spcPct val="150000"/>
              </a:lnSpc>
              <a:spcBef>
                <a:spcPts val="1400"/>
              </a:spcBef>
              <a:spcAft>
                <a:spcPts val="1400"/>
              </a:spcAft>
              <a:buNone/>
            </a:pPr>
            <a:r>
              <a:rPr lang="en" sz="1800">
                <a:solidFill>
                  <a:srgbClr val="525C65"/>
                </a:solidFill>
                <a:highlight>
                  <a:srgbClr val="FFFFFF"/>
                </a:highlight>
                <a:latin typeface="Georgia"/>
                <a:ea typeface="Georgia"/>
                <a:cs typeface="Georgia"/>
                <a:sym typeface="Georgia"/>
              </a:rPr>
              <a:t>It offers low-cost, rapid data integration with the benefit of minimal intrusion into your application systems.</a:t>
            </a:r>
            <a:endParaRPr sz="1800">
              <a:solidFill>
                <a:srgbClr val="525C65"/>
              </a:solidFill>
              <a:highlight>
                <a:srgbClr val="FFFFFF"/>
              </a:highlight>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4"/>
          <p:cNvSpPr txBox="1"/>
          <p:nvPr>
            <p:ph type="title"/>
          </p:nvPr>
        </p:nvSpPr>
        <p:spPr>
          <a:xfrm>
            <a:off x="264895" y="1844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Background</a:t>
            </a:r>
            <a:endParaRPr/>
          </a:p>
        </p:txBody>
      </p:sp>
      <p:sp>
        <p:nvSpPr>
          <p:cNvPr id="141" name="Google Shape;141;p4"/>
          <p:cNvSpPr txBox="1"/>
          <p:nvPr>
            <p:ph idx="1" type="body"/>
          </p:nvPr>
        </p:nvSpPr>
        <p:spPr>
          <a:xfrm>
            <a:off x="264900" y="1420950"/>
            <a:ext cx="6932700" cy="8332800"/>
          </a:xfrm>
          <a:prstGeom prst="rect">
            <a:avLst/>
          </a:prstGeom>
          <a:noFill/>
          <a:ln>
            <a:noFill/>
          </a:ln>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Clr>
                <a:srgbClr val="525C65"/>
              </a:buClr>
              <a:buSzPts val="1700"/>
              <a:buFont typeface="Open Sans"/>
              <a:buChar char="●"/>
            </a:pPr>
            <a:r>
              <a:rPr b="1" lang="en" sz="1700">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a:solidFill>
                <a:srgbClr val="525C65"/>
              </a:solidFill>
              <a:highlight>
                <a:srgbClr val="FFFFFF"/>
              </a:highlight>
              <a:latin typeface="Open Sans"/>
              <a:ea typeface="Open Sans"/>
              <a:cs typeface="Open Sans"/>
              <a:sym typeface="Open Sans"/>
            </a:endParaRPr>
          </a:p>
          <a:p>
            <a:pPr indent="0" lvl="0" marL="0" marR="241300" rtl="0" algn="just">
              <a:lnSpc>
                <a:spcPct val="150000"/>
              </a:lnSpc>
              <a:spcBef>
                <a:spcPts val="1100"/>
              </a:spcBef>
              <a:spcAft>
                <a:spcPts val="400"/>
              </a:spcAft>
              <a:buClr>
                <a:schemeClr val="dk1"/>
              </a:buClr>
              <a:buSzPts val="1100"/>
              <a:buFont typeface="Arial"/>
              <a:buNone/>
            </a:pPr>
            <a:r>
              <a:t/>
            </a:r>
            <a:endParaRPr b="1" sz="1700">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46" name="Shape 246"/>
        <p:cNvGrpSpPr/>
        <p:nvPr/>
      </p:nvGrpSpPr>
      <p:grpSpPr>
        <a:xfrm>
          <a:off x="0" y="0"/>
          <a:ext cx="0" cy="0"/>
          <a:chOff x="0" y="0"/>
          <a:chExt cx="0" cy="0"/>
        </a:xfrm>
      </p:grpSpPr>
      <p:sp>
        <p:nvSpPr>
          <p:cNvPr id="247" name="Google Shape;247;p18"/>
          <p:cNvSpPr/>
          <p:nvPr/>
        </p:nvSpPr>
        <p:spPr>
          <a:xfrm>
            <a:off x="539850" y="4051175"/>
            <a:ext cx="66927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6</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Master Data Management</a:t>
            </a:r>
            <a:endParaRPr b="0"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chemeClr val="lt1"/>
              </a:buClr>
              <a:buSzPts val="3000"/>
              <a:buFont typeface="Open Sans"/>
              <a:buNone/>
            </a:pPr>
            <a:r>
              <a:rPr b="0" i="0" lang="en" sz="3000" u="none" cap="none" strike="noStrike">
                <a:solidFill>
                  <a:schemeClr val="lt1"/>
                </a:solidFill>
                <a:latin typeface="Open Sans"/>
                <a:ea typeface="Open Sans"/>
                <a:cs typeface="Open Sans"/>
                <a:sym typeface="Open Sans"/>
              </a:rPr>
              <a:t>Part 2: Master Record</a:t>
            </a:r>
            <a:endParaRPr b="0" i="0" sz="3000" u="none" cap="none" strike="noStrike">
              <a:solidFill>
                <a:srgbClr val="FFFFFF"/>
              </a:solidFill>
              <a:latin typeface="Open Sans"/>
              <a:ea typeface="Open Sans"/>
              <a:cs typeface="Open Sans"/>
              <a:sym typeface="Open Sans"/>
            </a:endParaRPr>
          </a:p>
        </p:txBody>
      </p:sp>
      <p:sp>
        <p:nvSpPr>
          <p:cNvPr id="248" name="Google Shape;248;p18"/>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19"/>
          <p:cNvPicPr preferRelativeResize="0"/>
          <p:nvPr/>
        </p:nvPicPr>
        <p:blipFill>
          <a:blip r:embed="rId3">
            <a:alphaModFix/>
          </a:blip>
          <a:stretch>
            <a:fillRect/>
          </a:stretch>
        </p:blipFill>
        <p:spPr>
          <a:xfrm>
            <a:off x="152400" y="1800575"/>
            <a:ext cx="7467600" cy="565626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57" name="Shape 257"/>
        <p:cNvGrpSpPr/>
        <p:nvPr/>
      </p:nvGrpSpPr>
      <p:grpSpPr>
        <a:xfrm>
          <a:off x="0" y="0"/>
          <a:ext cx="0" cy="0"/>
          <a:chOff x="0" y="0"/>
          <a:chExt cx="0" cy="0"/>
        </a:xfrm>
      </p:grpSpPr>
      <p:sp>
        <p:nvSpPr>
          <p:cNvPr id="258" name="Google Shape;258;p20"/>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259" name="Google Shape;259;p20"/>
          <p:cNvSpPr/>
          <p:nvPr/>
        </p:nvSpPr>
        <p:spPr>
          <a:xfrm>
            <a:off x="1422750" y="4013075"/>
            <a:ext cx="49269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7</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Data Governance:</a:t>
            </a:r>
            <a:endParaRPr b="0"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Roles and Responsibilities</a:t>
            </a:r>
            <a:endParaRPr b="0" i="0" sz="3000" u="none" cap="none" strike="noStrike">
              <a:solidFill>
                <a:srgbClr val="FFFFFF"/>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graphicFrame>
        <p:nvGraphicFramePr>
          <p:cNvPr id="264" name="Google Shape;264;p21"/>
          <p:cNvGraphicFramePr/>
          <p:nvPr/>
        </p:nvGraphicFramePr>
        <p:xfrm>
          <a:off x="219350" y="637750"/>
          <a:ext cx="3000000" cy="3000000"/>
        </p:xfrm>
        <a:graphic>
          <a:graphicData uri="http://schemas.openxmlformats.org/drawingml/2006/table">
            <a:tbl>
              <a:tblPr>
                <a:noFill/>
                <a:tableStyleId>{B13C8BEC-00B0-40B8-96B0-C193D9801EBB}</a:tableStyleId>
              </a:tblPr>
              <a:tblGrid>
                <a:gridCol w="1123950"/>
                <a:gridCol w="1809750"/>
                <a:gridCol w="1733550"/>
                <a:gridCol w="1609725"/>
                <a:gridCol w="1466850"/>
              </a:tblGrid>
              <a:tr h="381000">
                <a:tc>
                  <a:txBody>
                    <a:bodyPr/>
                    <a:lstStyle/>
                    <a:p>
                      <a:pPr indent="0" lvl="0" marL="0" rtl="0" algn="ctr">
                        <a:lnSpc>
                          <a:spcPct val="115000"/>
                        </a:lnSpc>
                        <a:spcBef>
                          <a:spcPts val="0"/>
                        </a:spcBef>
                        <a:spcAft>
                          <a:spcPts val="0"/>
                        </a:spcAft>
                        <a:buNone/>
                      </a:pPr>
                      <a:r>
                        <a:rPr b="1" lang="en" sz="1100">
                          <a:solidFill>
                            <a:srgbClr val="3E4C59"/>
                          </a:solidFill>
                          <a:latin typeface="Roboto"/>
                          <a:ea typeface="Roboto"/>
                          <a:cs typeface="Roboto"/>
                          <a:sym typeface="Roboto"/>
                        </a:rPr>
                        <a:t>Aspect</a:t>
                      </a:r>
                      <a:endParaRPr b="1" sz="1100">
                        <a:solidFill>
                          <a:srgbClr val="3E4C59"/>
                        </a:solidFill>
                        <a:latin typeface="Roboto"/>
                        <a:ea typeface="Roboto"/>
                        <a:cs typeface="Roboto"/>
                        <a:sym typeface="Roboto"/>
                      </a:endParaRPr>
                    </a:p>
                  </a:txBody>
                  <a:tcPr marT="76200" marB="76200" marR="76200" marL="76200">
                    <a:lnL cap="flat" cmpd="sng" w="17325">
                      <a:solidFill>
                        <a:srgbClr val="EBEBEB"/>
                      </a:solidFill>
                      <a:prstDash val="solid"/>
                      <a:round/>
                      <a:headEnd len="sm" w="sm" type="none"/>
                      <a:tailEnd len="sm" w="sm" type="none"/>
                    </a:lnL>
                    <a:lnR cap="flat" cmpd="sng" w="17325">
                      <a:solidFill>
                        <a:srgbClr val="EBEBEB"/>
                      </a:solidFill>
                      <a:prstDash val="solid"/>
                      <a:round/>
                      <a:headEnd len="sm" w="sm" type="none"/>
                      <a:tailEnd len="sm" w="sm" type="none"/>
                    </a:lnR>
                    <a:lnT cap="flat" cmpd="sng" w="17325">
                      <a:solidFill>
                        <a:srgbClr val="EBEBEB"/>
                      </a:solidFill>
                      <a:prstDash val="solid"/>
                      <a:round/>
                      <a:headEnd len="sm" w="sm" type="none"/>
                      <a:tailEnd len="sm" w="sm" type="none"/>
                    </a:lnT>
                    <a:lnB cap="flat" cmpd="sng" w="17325">
                      <a:solidFill>
                        <a:srgbClr val="EBEBE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solidFill>
                            <a:srgbClr val="3E4C59"/>
                          </a:solidFill>
                          <a:latin typeface="Roboto"/>
                          <a:ea typeface="Roboto"/>
                          <a:cs typeface="Roboto"/>
                          <a:sym typeface="Roboto"/>
                        </a:rPr>
                        <a:t>Data Admin</a:t>
                      </a:r>
                      <a:endParaRPr b="1" sz="1100">
                        <a:solidFill>
                          <a:srgbClr val="3E4C59"/>
                        </a:solidFill>
                        <a:latin typeface="Roboto"/>
                        <a:ea typeface="Roboto"/>
                        <a:cs typeface="Roboto"/>
                        <a:sym typeface="Roboto"/>
                      </a:endParaRPr>
                    </a:p>
                  </a:txBody>
                  <a:tcPr marT="76200" marB="76200" marR="76200" marL="76200">
                    <a:lnL cap="flat" cmpd="sng" w="17325">
                      <a:solidFill>
                        <a:srgbClr val="EBEBEB"/>
                      </a:solidFill>
                      <a:prstDash val="solid"/>
                      <a:round/>
                      <a:headEnd len="sm" w="sm" type="none"/>
                      <a:tailEnd len="sm" w="sm" type="none"/>
                    </a:lnL>
                    <a:lnR cap="flat" cmpd="sng" w="17325">
                      <a:solidFill>
                        <a:srgbClr val="EBEBEB"/>
                      </a:solidFill>
                      <a:prstDash val="solid"/>
                      <a:round/>
                      <a:headEnd len="sm" w="sm" type="none"/>
                      <a:tailEnd len="sm" w="sm" type="none"/>
                    </a:lnR>
                    <a:lnT cap="flat" cmpd="sng" w="17325">
                      <a:solidFill>
                        <a:srgbClr val="EBEBEB"/>
                      </a:solidFill>
                      <a:prstDash val="solid"/>
                      <a:round/>
                      <a:headEnd len="sm" w="sm" type="none"/>
                      <a:tailEnd len="sm" w="sm" type="none"/>
                    </a:lnT>
                    <a:lnB cap="flat" cmpd="sng" w="17325">
                      <a:solidFill>
                        <a:srgbClr val="EBEBE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solidFill>
                            <a:srgbClr val="3E4C59"/>
                          </a:solidFill>
                          <a:latin typeface="Roboto"/>
                          <a:ea typeface="Roboto"/>
                          <a:cs typeface="Roboto"/>
                          <a:sym typeface="Roboto"/>
                        </a:rPr>
                        <a:t>Data Steward</a:t>
                      </a:r>
                      <a:endParaRPr b="1" sz="1100">
                        <a:solidFill>
                          <a:srgbClr val="3E4C59"/>
                        </a:solidFill>
                        <a:latin typeface="Roboto"/>
                        <a:ea typeface="Roboto"/>
                        <a:cs typeface="Roboto"/>
                        <a:sym typeface="Roboto"/>
                      </a:endParaRPr>
                    </a:p>
                  </a:txBody>
                  <a:tcPr marT="76200" marB="76200" marR="76200" marL="76200">
                    <a:lnL cap="flat" cmpd="sng" w="17325">
                      <a:solidFill>
                        <a:srgbClr val="EBEBEB"/>
                      </a:solidFill>
                      <a:prstDash val="solid"/>
                      <a:round/>
                      <a:headEnd len="sm" w="sm" type="none"/>
                      <a:tailEnd len="sm" w="sm" type="none"/>
                    </a:lnL>
                    <a:lnR cap="flat" cmpd="sng" w="17325">
                      <a:solidFill>
                        <a:srgbClr val="EBEBEB"/>
                      </a:solidFill>
                      <a:prstDash val="solid"/>
                      <a:round/>
                      <a:headEnd len="sm" w="sm" type="none"/>
                      <a:tailEnd len="sm" w="sm" type="none"/>
                    </a:lnR>
                    <a:lnT cap="flat" cmpd="sng" w="17325">
                      <a:solidFill>
                        <a:srgbClr val="EBEBEB"/>
                      </a:solidFill>
                      <a:prstDash val="solid"/>
                      <a:round/>
                      <a:headEnd len="sm" w="sm" type="none"/>
                      <a:tailEnd len="sm" w="sm" type="none"/>
                    </a:lnT>
                    <a:lnB cap="flat" cmpd="sng" w="17325">
                      <a:solidFill>
                        <a:srgbClr val="EBEBE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solidFill>
                            <a:srgbClr val="3E4C59"/>
                          </a:solidFill>
                          <a:latin typeface="Roboto"/>
                          <a:ea typeface="Roboto"/>
                          <a:cs typeface="Roboto"/>
                          <a:sym typeface="Roboto"/>
                        </a:rPr>
                        <a:t>Data Custodian</a:t>
                      </a:r>
                      <a:endParaRPr b="1" sz="1100">
                        <a:solidFill>
                          <a:srgbClr val="3E4C59"/>
                        </a:solidFill>
                        <a:latin typeface="Roboto"/>
                        <a:ea typeface="Roboto"/>
                        <a:cs typeface="Roboto"/>
                        <a:sym typeface="Roboto"/>
                      </a:endParaRPr>
                    </a:p>
                  </a:txBody>
                  <a:tcPr marT="76200" marB="76200" marR="76200" marL="76200">
                    <a:lnL cap="flat" cmpd="sng" w="17325">
                      <a:solidFill>
                        <a:srgbClr val="EBEBEB"/>
                      </a:solidFill>
                      <a:prstDash val="solid"/>
                      <a:round/>
                      <a:headEnd len="sm" w="sm" type="none"/>
                      <a:tailEnd len="sm" w="sm" type="none"/>
                    </a:lnL>
                    <a:lnR cap="flat" cmpd="sng" w="17325">
                      <a:solidFill>
                        <a:srgbClr val="EBEBEB"/>
                      </a:solidFill>
                      <a:prstDash val="solid"/>
                      <a:round/>
                      <a:headEnd len="sm" w="sm" type="none"/>
                      <a:tailEnd len="sm" w="sm" type="none"/>
                    </a:lnR>
                    <a:lnT cap="flat" cmpd="sng" w="17325">
                      <a:solidFill>
                        <a:srgbClr val="EBEBEB"/>
                      </a:solidFill>
                      <a:prstDash val="solid"/>
                      <a:round/>
                      <a:headEnd len="sm" w="sm" type="none"/>
                      <a:tailEnd len="sm" w="sm" type="none"/>
                    </a:lnT>
                    <a:lnB cap="flat" cmpd="sng" w="17325">
                      <a:solidFill>
                        <a:srgbClr val="EBEBE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solidFill>
                            <a:srgbClr val="3E4C59"/>
                          </a:solidFill>
                          <a:latin typeface="Roboto"/>
                          <a:ea typeface="Roboto"/>
                          <a:cs typeface="Roboto"/>
                          <a:sym typeface="Roboto"/>
                        </a:rPr>
                        <a:t>Data User</a:t>
                      </a:r>
                      <a:endParaRPr b="1" sz="1100">
                        <a:solidFill>
                          <a:srgbClr val="3E4C59"/>
                        </a:solidFill>
                        <a:latin typeface="Roboto"/>
                        <a:ea typeface="Roboto"/>
                        <a:cs typeface="Roboto"/>
                        <a:sym typeface="Roboto"/>
                      </a:endParaRPr>
                    </a:p>
                  </a:txBody>
                  <a:tcPr marT="76200" marB="76200" marR="76200" marL="76200">
                    <a:lnL cap="flat" cmpd="sng" w="17325">
                      <a:solidFill>
                        <a:srgbClr val="EBEBEB"/>
                      </a:solidFill>
                      <a:prstDash val="solid"/>
                      <a:round/>
                      <a:headEnd len="sm" w="sm" type="none"/>
                      <a:tailEnd len="sm" w="sm" type="none"/>
                    </a:lnL>
                    <a:lnR cap="flat" cmpd="sng" w="17325">
                      <a:solidFill>
                        <a:srgbClr val="EBEBEB"/>
                      </a:solidFill>
                      <a:prstDash val="solid"/>
                      <a:round/>
                      <a:headEnd len="sm" w="sm" type="none"/>
                      <a:tailEnd len="sm" w="sm" type="none"/>
                    </a:lnR>
                    <a:lnT cap="flat" cmpd="sng" w="17325">
                      <a:solidFill>
                        <a:srgbClr val="EBEBEB"/>
                      </a:solidFill>
                      <a:prstDash val="solid"/>
                      <a:round/>
                      <a:headEnd len="sm" w="sm" type="none"/>
                      <a:tailEnd len="sm" w="sm" type="none"/>
                    </a:lnT>
                    <a:lnB cap="flat" cmpd="sng" w="17325">
                      <a:solidFill>
                        <a:srgbClr val="EBEBEB"/>
                      </a:solidFill>
                      <a:prstDash val="solid"/>
                      <a:round/>
                      <a:headEnd len="sm" w="sm" type="none"/>
                      <a:tailEnd len="sm" w="sm" type="none"/>
                    </a:lnB>
                  </a:tcPr>
                </a:tc>
              </a:tr>
              <a:tr h="1209675">
                <a:tc>
                  <a:txBody>
                    <a:bodyPr/>
                    <a:lstStyle/>
                    <a:p>
                      <a:pPr indent="0" lvl="0" marL="0" rtl="0" algn="l">
                        <a:lnSpc>
                          <a:spcPct val="115000"/>
                        </a:lnSpc>
                        <a:spcBef>
                          <a:spcPts val="0"/>
                        </a:spcBef>
                        <a:spcAft>
                          <a:spcPts val="0"/>
                        </a:spcAft>
                        <a:buNone/>
                      </a:pPr>
                      <a:r>
                        <a:rPr lang="en" sz="1100">
                          <a:solidFill>
                            <a:srgbClr val="3E4C59"/>
                          </a:solidFill>
                          <a:latin typeface="Roboto"/>
                          <a:ea typeface="Roboto"/>
                          <a:cs typeface="Roboto"/>
                          <a:sym typeface="Roboto"/>
                        </a:rPr>
                        <a:t>Definition</a:t>
                      </a:r>
                      <a:endParaRPr sz="1100">
                        <a:solidFill>
                          <a:srgbClr val="3E4C59"/>
                        </a:solidFill>
                        <a:latin typeface="Roboto"/>
                        <a:ea typeface="Roboto"/>
                        <a:cs typeface="Roboto"/>
                        <a:sym typeface="Roboto"/>
                      </a:endParaRPr>
                    </a:p>
                  </a:txBody>
                  <a:tcPr marT="76200" marB="76200" marR="76200" marL="76200">
                    <a:lnL cap="flat" cmpd="sng" w="17325">
                      <a:solidFill>
                        <a:srgbClr val="EBEBEB"/>
                      </a:solidFill>
                      <a:prstDash val="solid"/>
                      <a:round/>
                      <a:headEnd len="sm" w="sm" type="none"/>
                      <a:tailEnd len="sm" w="sm" type="none"/>
                    </a:lnL>
                    <a:lnR cap="flat" cmpd="sng" w="17325">
                      <a:solidFill>
                        <a:srgbClr val="EBEBEB"/>
                      </a:solidFill>
                      <a:prstDash val="solid"/>
                      <a:round/>
                      <a:headEnd len="sm" w="sm" type="none"/>
                      <a:tailEnd len="sm" w="sm" type="none"/>
                    </a:lnR>
                    <a:lnT cap="flat" cmpd="sng" w="17325">
                      <a:solidFill>
                        <a:srgbClr val="EBEBEB"/>
                      </a:solidFill>
                      <a:prstDash val="solid"/>
                      <a:round/>
                      <a:headEnd len="sm" w="sm" type="none"/>
                      <a:tailEnd len="sm" w="sm" type="none"/>
                    </a:lnT>
                    <a:lnB cap="flat" cmpd="sng" w="17325">
                      <a:solidFill>
                        <a:srgbClr val="EBEB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3E4C59"/>
                          </a:solidFill>
                          <a:latin typeface="Roboto"/>
                          <a:ea typeface="Roboto"/>
                          <a:cs typeface="Roboto"/>
                          <a:sym typeface="Roboto"/>
                        </a:rPr>
                        <a:t>Oversees the implementation of the entire data governance program</a:t>
                      </a:r>
                      <a:endParaRPr sz="1100">
                        <a:solidFill>
                          <a:srgbClr val="3E4C59"/>
                        </a:solidFill>
                        <a:latin typeface="Roboto"/>
                        <a:ea typeface="Roboto"/>
                        <a:cs typeface="Roboto"/>
                        <a:sym typeface="Roboto"/>
                      </a:endParaRPr>
                    </a:p>
                  </a:txBody>
                  <a:tcPr marT="76200" marB="76200" marR="76200" marL="76200">
                    <a:lnL cap="flat" cmpd="sng" w="17325">
                      <a:solidFill>
                        <a:srgbClr val="EBEBEB"/>
                      </a:solidFill>
                      <a:prstDash val="solid"/>
                      <a:round/>
                      <a:headEnd len="sm" w="sm" type="none"/>
                      <a:tailEnd len="sm" w="sm" type="none"/>
                    </a:lnL>
                    <a:lnR cap="flat" cmpd="sng" w="17325">
                      <a:solidFill>
                        <a:srgbClr val="EBEBEB"/>
                      </a:solidFill>
                      <a:prstDash val="solid"/>
                      <a:round/>
                      <a:headEnd len="sm" w="sm" type="none"/>
                      <a:tailEnd len="sm" w="sm" type="none"/>
                    </a:lnR>
                    <a:lnT cap="flat" cmpd="sng" w="17325">
                      <a:solidFill>
                        <a:srgbClr val="EBEBEB"/>
                      </a:solidFill>
                      <a:prstDash val="solid"/>
                      <a:round/>
                      <a:headEnd len="sm" w="sm" type="none"/>
                      <a:tailEnd len="sm" w="sm" type="none"/>
                    </a:lnT>
                    <a:lnB cap="flat" cmpd="sng" w="17325">
                      <a:solidFill>
                        <a:srgbClr val="EBEB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3E4C59"/>
                          </a:solidFill>
                          <a:latin typeface="Roboto"/>
                          <a:ea typeface="Roboto"/>
                          <a:cs typeface="Roboto"/>
                          <a:sym typeface="Roboto"/>
                        </a:rPr>
                        <a:t>Act as a bridge between business and IT so that business users can access the right data</a:t>
                      </a:r>
                      <a:endParaRPr sz="1100">
                        <a:solidFill>
                          <a:srgbClr val="3E4C59"/>
                        </a:solidFill>
                        <a:latin typeface="Roboto"/>
                        <a:ea typeface="Roboto"/>
                        <a:cs typeface="Roboto"/>
                        <a:sym typeface="Roboto"/>
                      </a:endParaRPr>
                    </a:p>
                  </a:txBody>
                  <a:tcPr marT="76200" marB="76200" marR="76200" marL="76200">
                    <a:lnL cap="flat" cmpd="sng" w="17325">
                      <a:solidFill>
                        <a:srgbClr val="EBEBEB"/>
                      </a:solidFill>
                      <a:prstDash val="solid"/>
                      <a:round/>
                      <a:headEnd len="sm" w="sm" type="none"/>
                      <a:tailEnd len="sm" w="sm" type="none"/>
                    </a:lnL>
                    <a:lnR cap="flat" cmpd="sng" w="17325">
                      <a:solidFill>
                        <a:srgbClr val="EBEBEB"/>
                      </a:solidFill>
                      <a:prstDash val="solid"/>
                      <a:round/>
                      <a:headEnd len="sm" w="sm" type="none"/>
                      <a:tailEnd len="sm" w="sm" type="none"/>
                    </a:lnR>
                    <a:lnT cap="flat" cmpd="sng" w="17325">
                      <a:solidFill>
                        <a:srgbClr val="EBEBEB"/>
                      </a:solidFill>
                      <a:prstDash val="solid"/>
                      <a:round/>
                      <a:headEnd len="sm" w="sm" type="none"/>
                      <a:tailEnd len="sm" w="sm" type="none"/>
                    </a:lnT>
                    <a:lnB cap="flat" cmpd="sng" w="17325">
                      <a:solidFill>
                        <a:srgbClr val="EBEB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3E4C59"/>
                          </a:solidFill>
                          <a:latin typeface="Roboto"/>
                          <a:ea typeface="Roboto"/>
                          <a:cs typeface="Roboto"/>
                          <a:sym typeface="Roboto"/>
                        </a:rPr>
                        <a:t>Deals with the movement, security, storage, and use of data</a:t>
                      </a:r>
                      <a:endParaRPr sz="1100">
                        <a:solidFill>
                          <a:srgbClr val="3E4C59"/>
                        </a:solidFill>
                        <a:latin typeface="Roboto"/>
                        <a:ea typeface="Roboto"/>
                        <a:cs typeface="Roboto"/>
                        <a:sym typeface="Roboto"/>
                      </a:endParaRPr>
                    </a:p>
                  </a:txBody>
                  <a:tcPr marT="76200" marB="76200" marR="76200" marL="76200">
                    <a:lnL cap="flat" cmpd="sng" w="17325">
                      <a:solidFill>
                        <a:srgbClr val="EBEBEB"/>
                      </a:solidFill>
                      <a:prstDash val="solid"/>
                      <a:round/>
                      <a:headEnd len="sm" w="sm" type="none"/>
                      <a:tailEnd len="sm" w="sm" type="none"/>
                    </a:lnL>
                    <a:lnR cap="flat" cmpd="sng" w="17325">
                      <a:solidFill>
                        <a:srgbClr val="EBEBEB"/>
                      </a:solidFill>
                      <a:prstDash val="solid"/>
                      <a:round/>
                      <a:headEnd len="sm" w="sm" type="none"/>
                      <a:tailEnd len="sm" w="sm" type="none"/>
                    </a:lnR>
                    <a:lnT cap="flat" cmpd="sng" w="17325">
                      <a:solidFill>
                        <a:srgbClr val="EBEBEB"/>
                      </a:solidFill>
                      <a:prstDash val="solid"/>
                      <a:round/>
                      <a:headEnd len="sm" w="sm" type="none"/>
                      <a:tailEnd len="sm" w="sm" type="none"/>
                    </a:lnT>
                    <a:lnB cap="flat" cmpd="sng" w="17325">
                      <a:solidFill>
                        <a:srgbClr val="EBEB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3E4C59"/>
                          </a:solidFill>
                          <a:latin typeface="Roboto"/>
                          <a:ea typeface="Roboto"/>
                          <a:cs typeface="Roboto"/>
                          <a:sym typeface="Roboto"/>
                        </a:rPr>
                        <a:t>Uses data to draw insights from it for business decision-making</a:t>
                      </a:r>
                      <a:endParaRPr sz="1100">
                        <a:solidFill>
                          <a:srgbClr val="3E4C59"/>
                        </a:solidFill>
                        <a:latin typeface="Roboto"/>
                        <a:ea typeface="Roboto"/>
                        <a:cs typeface="Roboto"/>
                        <a:sym typeface="Roboto"/>
                      </a:endParaRPr>
                    </a:p>
                  </a:txBody>
                  <a:tcPr marT="76200" marB="76200" marR="76200" marL="76200">
                    <a:lnL cap="flat" cmpd="sng" w="17325">
                      <a:solidFill>
                        <a:srgbClr val="EBEBEB"/>
                      </a:solidFill>
                      <a:prstDash val="solid"/>
                      <a:round/>
                      <a:headEnd len="sm" w="sm" type="none"/>
                      <a:tailEnd len="sm" w="sm" type="none"/>
                    </a:lnL>
                    <a:lnR cap="flat" cmpd="sng" w="17325">
                      <a:solidFill>
                        <a:srgbClr val="EBEBEB"/>
                      </a:solidFill>
                      <a:prstDash val="solid"/>
                      <a:round/>
                      <a:headEnd len="sm" w="sm" type="none"/>
                      <a:tailEnd len="sm" w="sm" type="none"/>
                    </a:lnR>
                    <a:lnT cap="flat" cmpd="sng" w="17325">
                      <a:solidFill>
                        <a:srgbClr val="EBEBEB"/>
                      </a:solidFill>
                      <a:prstDash val="solid"/>
                      <a:round/>
                      <a:headEnd len="sm" w="sm" type="none"/>
                      <a:tailEnd len="sm" w="sm" type="none"/>
                    </a:lnT>
                    <a:lnB cap="flat" cmpd="sng" w="17325">
                      <a:solidFill>
                        <a:srgbClr val="EBEBEB"/>
                      </a:solidFill>
                      <a:prstDash val="solid"/>
                      <a:round/>
                      <a:headEnd len="sm" w="sm" type="none"/>
                      <a:tailEnd len="sm" w="sm" type="none"/>
                    </a:lnB>
                  </a:tcPr>
                </a:tc>
              </a:tr>
              <a:tr h="2247900">
                <a:tc>
                  <a:txBody>
                    <a:bodyPr/>
                    <a:lstStyle/>
                    <a:p>
                      <a:pPr indent="0" lvl="0" marL="0" rtl="0" algn="l">
                        <a:lnSpc>
                          <a:spcPct val="115000"/>
                        </a:lnSpc>
                        <a:spcBef>
                          <a:spcPts val="0"/>
                        </a:spcBef>
                        <a:spcAft>
                          <a:spcPts val="0"/>
                        </a:spcAft>
                        <a:buNone/>
                      </a:pPr>
                      <a:r>
                        <a:rPr lang="en" sz="1100">
                          <a:solidFill>
                            <a:srgbClr val="3E4C59"/>
                          </a:solidFill>
                          <a:latin typeface="Roboto"/>
                          <a:ea typeface="Roboto"/>
                          <a:cs typeface="Roboto"/>
                          <a:sym typeface="Roboto"/>
                        </a:rPr>
                        <a:t>Top responsibility</a:t>
                      </a:r>
                      <a:endParaRPr sz="1100">
                        <a:solidFill>
                          <a:srgbClr val="3E4C59"/>
                        </a:solidFill>
                        <a:latin typeface="Roboto"/>
                        <a:ea typeface="Roboto"/>
                        <a:cs typeface="Roboto"/>
                        <a:sym typeface="Roboto"/>
                      </a:endParaRPr>
                    </a:p>
                  </a:txBody>
                  <a:tcPr marT="76200" marB="76200" marR="76200" marL="76200">
                    <a:lnL cap="flat" cmpd="sng" w="17325">
                      <a:solidFill>
                        <a:srgbClr val="EBEBEB"/>
                      </a:solidFill>
                      <a:prstDash val="solid"/>
                      <a:round/>
                      <a:headEnd len="sm" w="sm" type="none"/>
                      <a:tailEnd len="sm" w="sm" type="none"/>
                    </a:lnL>
                    <a:lnR cap="flat" cmpd="sng" w="17325">
                      <a:solidFill>
                        <a:srgbClr val="EBEBEB"/>
                      </a:solidFill>
                      <a:prstDash val="solid"/>
                      <a:round/>
                      <a:headEnd len="sm" w="sm" type="none"/>
                      <a:tailEnd len="sm" w="sm" type="none"/>
                    </a:lnR>
                    <a:lnT cap="flat" cmpd="sng" w="17325">
                      <a:solidFill>
                        <a:srgbClr val="EBEBEB"/>
                      </a:solidFill>
                      <a:prstDash val="solid"/>
                      <a:round/>
                      <a:headEnd len="sm" w="sm" type="none"/>
                      <a:tailEnd len="sm" w="sm" type="none"/>
                    </a:lnT>
                    <a:lnB cap="flat" cmpd="sng" w="17325">
                      <a:solidFill>
                        <a:srgbClr val="EBEB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3E4C59"/>
                          </a:solidFill>
                          <a:latin typeface="Roboto"/>
                          <a:ea typeface="Roboto"/>
                          <a:cs typeface="Roboto"/>
                          <a:sym typeface="Roboto"/>
                        </a:rPr>
                        <a:t>- 1. Processes and transforms data for modeling while ensuring its integrity and usability</a:t>
                      </a:r>
                      <a:endParaRPr sz="1100">
                        <a:solidFill>
                          <a:srgbClr val="3E4C59"/>
                        </a:solidFill>
                        <a:latin typeface="Roboto"/>
                        <a:ea typeface="Roboto"/>
                        <a:cs typeface="Roboto"/>
                        <a:sym typeface="Roboto"/>
                      </a:endParaRPr>
                    </a:p>
                    <a:p>
                      <a:pPr indent="0" lvl="0" marL="0" rtl="0" algn="l">
                        <a:lnSpc>
                          <a:spcPct val="115000"/>
                        </a:lnSpc>
                        <a:spcBef>
                          <a:spcPts val="0"/>
                        </a:spcBef>
                        <a:spcAft>
                          <a:spcPts val="0"/>
                        </a:spcAft>
                        <a:buNone/>
                      </a:pPr>
                      <a:r>
                        <a:rPr lang="en" sz="1100">
                          <a:solidFill>
                            <a:srgbClr val="3E4C59"/>
                          </a:solidFill>
                          <a:latin typeface="Roboto"/>
                          <a:ea typeface="Roboto"/>
                          <a:cs typeface="Roboto"/>
                          <a:sym typeface="Roboto"/>
                        </a:rPr>
                        <a:t>- 2. Serves as the escalation points for resolving all data-related conflicts</a:t>
                      </a:r>
                      <a:endParaRPr sz="1100">
                        <a:solidFill>
                          <a:srgbClr val="3E4C59"/>
                        </a:solidFill>
                        <a:latin typeface="Roboto"/>
                        <a:ea typeface="Roboto"/>
                        <a:cs typeface="Roboto"/>
                        <a:sym typeface="Roboto"/>
                      </a:endParaRPr>
                    </a:p>
                  </a:txBody>
                  <a:tcPr marT="76200" marB="76200" marR="76200" marL="76200">
                    <a:lnL cap="flat" cmpd="sng" w="17325">
                      <a:solidFill>
                        <a:srgbClr val="EBEBEB"/>
                      </a:solidFill>
                      <a:prstDash val="solid"/>
                      <a:round/>
                      <a:headEnd len="sm" w="sm" type="none"/>
                      <a:tailEnd len="sm" w="sm" type="none"/>
                    </a:lnL>
                    <a:lnR cap="flat" cmpd="sng" w="17325">
                      <a:solidFill>
                        <a:srgbClr val="EBEBEB"/>
                      </a:solidFill>
                      <a:prstDash val="solid"/>
                      <a:round/>
                      <a:headEnd len="sm" w="sm" type="none"/>
                      <a:tailEnd len="sm" w="sm" type="none"/>
                    </a:lnR>
                    <a:lnT cap="flat" cmpd="sng" w="17325">
                      <a:solidFill>
                        <a:srgbClr val="EBEBEB"/>
                      </a:solidFill>
                      <a:prstDash val="solid"/>
                      <a:round/>
                      <a:headEnd len="sm" w="sm" type="none"/>
                      <a:tailEnd len="sm" w="sm" type="none"/>
                    </a:lnT>
                    <a:lnB cap="flat" cmpd="sng" w="17325">
                      <a:solidFill>
                        <a:srgbClr val="EBEB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3E4C59"/>
                          </a:solidFill>
                          <a:latin typeface="Roboto"/>
                          <a:ea typeface="Roboto"/>
                          <a:cs typeface="Roboto"/>
                          <a:sym typeface="Roboto"/>
                        </a:rPr>
                        <a:t>- 1. Helps standardize data definitions, rules, and descriptions</a:t>
                      </a:r>
                      <a:endParaRPr sz="1100">
                        <a:solidFill>
                          <a:srgbClr val="3E4C59"/>
                        </a:solidFill>
                        <a:latin typeface="Roboto"/>
                        <a:ea typeface="Roboto"/>
                        <a:cs typeface="Roboto"/>
                        <a:sym typeface="Roboto"/>
                      </a:endParaRPr>
                    </a:p>
                    <a:p>
                      <a:pPr indent="0" lvl="0" marL="0" rtl="0" algn="l">
                        <a:lnSpc>
                          <a:spcPct val="115000"/>
                        </a:lnSpc>
                        <a:spcBef>
                          <a:spcPts val="0"/>
                        </a:spcBef>
                        <a:spcAft>
                          <a:spcPts val="0"/>
                        </a:spcAft>
                        <a:buNone/>
                      </a:pPr>
                      <a:r>
                        <a:rPr lang="en" sz="1100">
                          <a:solidFill>
                            <a:srgbClr val="3E4C59"/>
                          </a:solidFill>
                          <a:latin typeface="Roboto"/>
                          <a:ea typeface="Roboto"/>
                          <a:cs typeface="Roboto"/>
                          <a:sym typeface="Roboto"/>
                        </a:rPr>
                        <a:t>- 2. Helps define access policies and optimize data-related workflows and communication</a:t>
                      </a:r>
                      <a:endParaRPr sz="1100">
                        <a:solidFill>
                          <a:srgbClr val="3E4C59"/>
                        </a:solidFill>
                        <a:latin typeface="Roboto"/>
                        <a:ea typeface="Roboto"/>
                        <a:cs typeface="Roboto"/>
                        <a:sym typeface="Roboto"/>
                      </a:endParaRPr>
                    </a:p>
                  </a:txBody>
                  <a:tcPr marT="76200" marB="76200" marR="76200" marL="76200">
                    <a:lnL cap="flat" cmpd="sng" w="17325">
                      <a:solidFill>
                        <a:srgbClr val="EBEBEB"/>
                      </a:solidFill>
                      <a:prstDash val="solid"/>
                      <a:round/>
                      <a:headEnd len="sm" w="sm" type="none"/>
                      <a:tailEnd len="sm" w="sm" type="none"/>
                    </a:lnL>
                    <a:lnR cap="flat" cmpd="sng" w="17325">
                      <a:solidFill>
                        <a:srgbClr val="EBEBEB"/>
                      </a:solidFill>
                      <a:prstDash val="solid"/>
                      <a:round/>
                      <a:headEnd len="sm" w="sm" type="none"/>
                      <a:tailEnd len="sm" w="sm" type="none"/>
                    </a:lnR>
                    <a:lnT cap="flat" cmpd="sng" w="17325">
                      <a:solidFill>
                        <a:srgbClr val="EBEBEB"/>
                      </a:solidFill>
                      <a:prstDash val="solid"/>
                      <a:round/>
                      <a:headEnd len="sm" w="sm" type="none"/>
                      <a:tailEnd len="sm" w="sm" type="none"/>
                    </a:lnT>
                    <a:lnB cap="flat" cmpd="sng" w="17325">
                      <a:solidFill>
                        <a:srgbClr val="EBEB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3E4C59"/>
                          </a:solidFill>
                          <a:latin typeface="Roboto"/>
                          <a:ea typeface="Roboto"/>
                          <a:cs typeface="Roboto"/>
                          <a:sym typeface="Roboto"/>
                        </a:rPr>
                        <a:t>- 1. Oversees data access and storage</a:t>
                      </a:r>
                      <a:endParaRPr sz="1100">
                        <a:solidFill>
                          <a:srgbClr val="3E4C59"/>
                        </a:solidFill>
                        <a:latin typeface="Roboto"/>
                        <a:ea typeface="Roboto"/>
                        <a:cs typeface="Roboto"/>
                        <a:sym typeface="Roboto"/>
                      </a:endParaRPr>
                    </a:p>
                    <a:p>
                      <a:pPr indent="0" lvl="0" marL="0" rtl="0" algn="l">
                        <a:lnSpc>
                          <a:spcPct val="115000"/>
                        </a:lnSpc>
                        <a:spcBef>
                          <a:spcPts val="0"/>
                        </a:spcBef>
                        <a:spcAft>
                          <a:spcPts val="0"/>
                        </a:spcAft>
                        <a:buNone/>
                      </a:pPr>
                      <a:r>
                        <a:rPr lang="en" sz="1100">
                          <a:solidFill>
                            <a:srgbClr val="3E4C59"/>
                          </a:solidFill>
                          <a:latin typeface="Roboto"/>
                          <a:ea typeface="Roboto"/>
                          <a:cs typeface="Roboto"/>
                          <a:sym typeface="Roboto"/>
                        </a:rPr>
                        <a:t>- 2. Identifies data stewards for various data domains and collaborates with them on data quality issues</a:t>
                      </a:r>
                      <a:endParaRPr sz="1100">
                        <a:solidFill>
                          <a:srgbClr val="3E4C59"/>
                        </a:solidFill>
                        <a:latin typeface="Roboto"/>
                        <a:ea typeface="Roboto"/>
                        <a:cs typeface="Roboto"/>
                        <a:sym typeface="Roboto"/>
                      </a:endParaRPr>
                    </a:p>
                  </a:txBody>
                  <a:tcPr marT="76200" marB="76200" marR="76200" marL="76200">
                    <a:lnL cap="flat" cmpd="sng" w="17325">
                      <a:solidFill>
                        <a:srgbClr val="EBEBEB"/>
                      </a:solidFill>
                      <a:prstDash val="solid"/>
                      <a:round/>
                      <a:headEnd len="sm" w="sm" type="none"/>
                      <a:tailEnd len="sm" w="sm" type="none"/>
                    </a:lnL>
                    <a:lnR cap="flat" cmpd="sng" w="17325">
                      <a:solidFill>
                        <a:srgbClr val="EBEBEB"/>
                      </a:solidFill>
                      <a:prstDash val="solid"/>
                      <a:round/>
                      <a:headEnd len="sm" w="sm" type="none"/>
                      <a:tailEnd len="sm" w="sm" type="none"/>
                    </a:lnR>
                    <a:lnT cap="flat" cmpd="sng" w="17325">
                      <a:solidFill>
                        <a:srgbClr val="EBEBEB"/>
                      </a:solidFill>
                      <a:prstDash val="solid"/>
                      <a:round/>
                      <a:headEnd len="sm" w="sm" type="none"/>
                      <a:tailEnd len="sm" w="sm" type="none"/>
                    </a:lnT>
                    <a:lnB cap="flat" cmpd="sng" w="17325">
                      <a:solidFill>
                        <a:srgbClr val="EBEB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3E4C59"/>
                          </a:solidFill>
                          <a:latin typeface="Roboto"/>
                          <a:ea typeface="Roboto"/>
                          <a:cs typeface="Roboto"/>
                          <a:sym typeface="Roboto"/>
                        </a:rPr>
                        <a:t>- 1. Understand the data governance policies, standards, rules, and definitions</a:t>
                      </a:r>
                      <a:endParaRPr sz="1100">
                        <a:solidFill>
                          <a:srgbClr val="3E4C59"/>
                        </a:solidFill>
                        <a:latin typeface="Roboto"/>
                        <a:ea typeface="Roboto"/>
                        <a:cs typeface="Roboto"/>
                        <a:sym typeface="Roboto"/>
                      </a:endParaRPr>
                    </a:p>
                    <a:p>
                      <a:pPr indent="0" lvl="0" marL="0" rtl="0" algn="l">
                        <a:lnSpc>
                          <a:spcPct val="115000"/>
                        </a:lnSpc>
                        <a:spcBef>
                          <a:spcPts val="0"/>
                        </a:spcBef>
                        <a:spcAft>
                          <a:spcPts val="0"/>
                        </a:spcAft>
                        <a:buNone/>
                      </a:pPr>
                      <a:r>
                        <a:rPr lang="en" sz="1100">
                          <a:solidFill>
                            <a:srgbClr val="3E4C59"/>
                          </a:solidFill>
                          <a:latin typeface="Roboto"/>
                          <a:ea typeface="Roboto"/>
                          <a:cs typeface="Roboto"/>
                          <a:sym typeface="Roboto"/>
                        </a:rPr>
                        <a:t>- 2. Use tools from the modern data stack to extract value from data</a:t>
                      </a:r>
                      <a:endParaRPr sz="1100">
                        <a:solidFill>
                          <a:srgbClr val="3E4C59"/>
                        </a:solidFill>
                        <a:latin typeface="Roboto"/>
                        <a:ea typeface="Roboto"/>
                        <a:cs typeface="Roboto"/>
                        <a:sym typeface="Roboto"/>
                      </a:endParaRPr>
                    </a:p>
                  </a:txBody>
                  <a:tcPr marT="76200" marB="76200" marR="76200" marL="76200">
                    <a:lnL cap="flat" cmpd="sng" w="17325">
                      <a:solidFill>
                        <a:srgbClr val="EBEBEB"/>
                      </a:solidFill>
                      <a:prstDash val="solid"/>
                      <a:round/>
                      <a:headEnd len="sm" w="sm" type="none"/>
                      <a:tailEnd len="sm" w="sm" type="none"/>
                    </a:lnL>
                    <a:lnR cap="flat" cmpd="sng" w="17325">
                      <a:solidFill>
                        <a:srgbClr val="EBEBEB"/>
                      </a:solidFill>
                      <a:prstDash val="solid"/>
                      <a:round/>
                      <a:headEnd len="sm" w="sm" type="none"/>
                      <a:tailEnd len="sm" w="sm" type="none"/>
                    </a:lnR>
                    <a:lnT cap="flat" cmpd="sng" w="17325">
                      <a:solidFill>
                        <a:srgbClr val="EBEBEB"/>
                      </a:solidFill>
                      <a:prstDash val="solid"/>
                      <a:round/>
                      <a:headEnd len="sm" w="sm" type="none"/>
                      <a:tailEnd len="sm" w="sm" type="none"/>
                    </a:lnT>
                    <a:lnB cap="flat" cmpd="sng" w="17325">
                      <a:solidFill>
                        <a:srgbClr val="EBEBEB"/>
                      </a:solidFill>
                      <a:prstDash val="solid"/>
                      <a:round/>
                      <a:headEnd len="sm" w="sm" type="none"/>
                      <a:tailEnd len="sm" w="sm" type="none"/>
                    </a:lnB>
                  </a:tcPr>
                </a:tc>
              </a:tr>
              <a:tr h="581025">
                <a:tc>
                  <a:txBody>
                    <a:bodyPr/>
                    <a:lstStyle/>
                    <a:p>
                      <a:pPr indent="0" lvl="0" marL="0" rtl="0" algn="l">
                        <a:lnSpc>
                          <a:spcPct val="115000"/>
                        </a:lnSpc>
                        <a:spcBef>
                          <a:spcPts val="0"/>
                        </a:spcBef>
                        <a:spcAft>
                          <a:spcPts val="0"/>
                        </a:spcAft>
                        <a:buNone/>
                      </a:pPr>
                      <a:r>
                        <a:rPr lang="en" sz="1100">
                          <a:solidFill>
                            <a:srgbClr val="3E4C59"/>
                          </a:solidFill>
                          <a:latin typeface="Roboto"/>
                          <a:ea typeface="Roboto"/>
                          <a:cs typeface="Roboto"/>
                          <a:sym typeface="Roboto"/>
                        </a:rPr>
                        <a:t>Technical or business?</a:t>
                      </a:r>
                      <a:endParaRPr sz="1100">
                        <a:solidFill>
                          <a:srgbClr val="3E4C59"/>
                        </a:solidFill>
                        <a:latin typeface="Roboto"/>
                        <a:ea typeface="Roboto"/>
                        <a:cs typeface="Roboto"/>
                        <a:sym typeface="Roboto"/>
                      </a:endParaRPr>
                    </a:p>
                  </a:txBody>
                  <a:tcPr marT="76200" marB="76200" marR="76200" marL="76200">
                    <a:lnL cap="flat" cmpd="sng" w="17325">
                      <a:solidFill>
                        <a:srgbClr val="EBEBEB"/>
                      </a:solidFill>
                      <a:prstDash val="solid"/>
                      <a:round/>
                      <a:headEnd len="sm" w="sm" type="none"/>
                      <a:tailEnd len="sm" w="sm" type="none"/>
                    </a:lnL>
                    <a:lnR cap="flat" cmpd="sng" w="17325">
                      <a:solidFill>
                        <a:srgbClr val="EBEBEB"/>
                      </a:solidFill>
                      <a:prstDash val="solid"/>
                      <a:round/>
                      <a:headEnd len="sm" w="sm" type="none"/>
                      <a:tailEnd len="sm" w="sm" type="none"/>
                    </a:lnR>
                    <a:lnT cap="flat" cmpd="sng" w="17325">
                      <a:solidFill>
                        <a:srgbClr val="EBEBEB"/>
                      </a:solidFill>
                      <a:prstDash val="solid"/>
                      <a:round/>
                      <a:headEnd len="sm" w="sm" type="none"/>
                      <a:tailEnd len="sm" w="sm" type="none"/>
                    </a:lnT>
                    <a:lnB cap="flat" cmpd="sng" w="17325">
                      <a:solidFill>
                        <a:srgbClr val="EBEB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3E4C59"/>
                          </a:solidFill>
                          <a:latin typeface="Roboto"/>
                          <a:ea typeface="Roboto"/>
                          <a:cs typeface="Roboto"/>
                          <a:sym typeface="Roboto"/>
                        </a:rPr>
                        <a:t>Both</a:t>
                      </a:r>
                      <a:endParaRPr sz="1100">
                        <a:solidFill>
                          <a:srgbClr val="3E4C59"/>
                        </a:solidFill>
                        <a:latin typeface="Roboto"/>
                        <a:ea typeface="Roboto"/>
                        <a:cs typeface="Roboto"/>
                        <a:sym typeface="Roboto"/>
                      </a:endParaRPr>
                    </a:p>
                  </a:txBody>
                  <a:tcPr marT="76200" marB="76200" marR="76200" marL="76200">
                    <a:lnL cap="flat" cmpd="sng" w="17325">
                      <a:solidFill>
                        <a:srgbClr val="EBEBEB"/>
                      </a:solidFill>
                      <a:prstDash val="solid"/>
                      <a:round/>
                      <a:headEnd len="sm" w="sm" type="none"/>
                      <a:tailEnd len="sm" w="sm" type="none"/>
                    </a:lnL>
                    <a:lnR cap="flat" cmpd="sng" w="17325">
                      <a:solidFill>
                        <a:srgbClr val="EBEBEB"/>
                      </a:solidFill>
                      <a:prstDash val="solid"/>
                      <a:round/>
                      <a:headEnd len="sm" w="sm" type="none"/>
                      <a:tailEnd len="sm" w="sm" type="none"/>
                    </a:lnR>
                    <a:lnT cap="flat" cmpd="sng" w="17325">
                      <a:solidFill>
                        <a:srgbClr val="EBEBEB"/>
                      </a:solidFill>
                      <a:prstDash val="solid"/>
                      <a:round/>
                      <a:headEnd len="sm" w="sm" type="none"/>
                      <a:tailEnd len="sm" w="sm" type="none"/>
                    </a:lnT>
                    <a:lnB cap="flat" cmpd="sng" w="17325">
                      <a:solidFill>
                        <a:srgbClr val="EBEB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3E4C59"/>
                          </a:solidFill>
                          <a:latin typeface="Roboto"/>
                          <a:ea typeface="Roboto"/>
                          <a:cs typeface="Roboto"/>
                          <a:sym typeface="Roboto"/>
                        </a:rPr>
                        <a:t>Business</a:t>
                      </a:r>
                      <a:endParaRPr sz="1100">
                        <a:solidFill>
                          <a:srgbClr val="3E4C59"/>
                        </a:solidFill>
                        <a:latin typeface="Roboto"/>
                        <a:ea typeface="Roboto"/>
                        <a:cs typeface="Roboto"/>
                        <a:sym typeface="Roboto"/>
                      </a:endParaRPr>
                    </a:p>
                  </a:txBody>
                  <a:tcPr marT="76200" marB="76200" marR="76200" marL="76200">
                    <a:lnL cap="flat" cmpd="sng" w="17325">
                      <a:solidFill>
                        <a:srgbClr val="EBEBEB"/>
                      </a:solidFill>
                      <a:prstDash val="solid"/>
                      <a:round/>
                      <a:headEnd len="sm" w="sm" type="none"/>
                      <a:tailEnd len="sm" w="sm" type="none"/>
                    </a:lnL>
                    <a:lnR cap="flat" cmpd="sng" w="17325">
                      <a:solidFill>
                        <a:srgbClr val="EBEBEB"/>
                      </a:solidFill>
                      <a:prstDash val="solid"/>
                      <a:round/>
                      <a:headEnd len="sm" w="sm" type="none"/>
                      <a:tailEnd len="sm" w="sm" type="none"/>
                    </a:lnR>
                    <a:lnT cap="flat" cmpd="sng" w="17325">
                      <a:solidFill>
                        <a:srgbClr val="EBEBEB"/>
                      </a:solidFill>
                      <a:prstDash val="solid"/>
                      <a:round/>
                      <a:headEnd len="sm" w="sm" type="none"/>
                      <a:tailEnd len="sm" w="sm" type="none"/>
                    </a:lnT>
                    <a:lnB cap="flat" cmpd="sng" w="17325">
                      <a:solidFill>
                        <a:srgbClr val="EBEB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3E4C59"/>
                          </a:solidFill>
                          <a:latin typeface="Roboto"/>
                          <a:ea typeface="Roboto"/>
                          <a:cs typeface="Roboto"/>
                          <a:sym typeface="Roboto"/>
                        </a:rPr>
                        <a:t>Technical</a:t>
                      </a:r>
                      <a:endParaRPr sz="1100">
                        <a:solidFill>
                          <a:srgbClr val="3E4C59"/>
                        </a:solidFill>
                        <a:latin typeface="Roboto"/>
                        <a:ea typeface="Roboto"/>
                        <a:cs typeface="Roboto"/>
                        <a:sym typeface="Roboto"/>
                      </a:endParaRPr>
                    </a:p>
                  </a:txBody>
                  <a:tcPr marT="76200" marB="76200" marR="76200" marL="76200">
                    <a:lnL cap="flat" cmpd="sng" w="17325">
                      <a:solidFill>
                        <a:srgbClr val="EBEBEB"/>
                      </a:solidFill>
                      <a:prstDash val="solid"/>
                      <a:round/>
                      <a:headEnd len="sm" w="sm" type="none"/>
                      <a:tailEnd len="sm" w="sm" type="none"/>
                    </a:lnL>
                    <a:lnR cap="flat" cmpd="sng" w="17325">
                      <a:solidFill>
                        <a:srgbClr val="EBEBEB"/>
                      </a:solidFill>
                      <a:prstDash val="solid"/>
                      <a:round/>
                      <a:headEnd len="sm" w="sm" type="none"/>
                      <a:tailEnd len="sm" w="sm" type="none"/>
                    </a:lnR>
                    <a:lnT cap="flat" cmpd="sng" w="17325">
                      <a:solidFill>
                        <a:srgbClr val="EBEBEB"/>
                      </a:solidFill>
                      <a:prstDash val="solid"/>
                      <a:round/>
                      <a:headEnd len="sm" w="sm" type="none"/>
                      <a:tailEnd len="sm" w="sm" type="none"/>
                    </a:lnT>
                    <a:lnB cap="flat" cmpd="sng" w="17325">
                      <a:solidFill>
                        <a:srgbClr val="EBEB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3E4C59"/>
                          </a:solidFill>
                          <a:latin typeface="Roboto"/>
                          <a:ea typeface="Roboto"/>
                          <a:cs typeface="Roboto"/>
                          <a:sym typeface="Roboto"/>
                        </a:rPr>
                        <a:t>Business</a:t>
                      </a:r>
                      <a:endParaRPr sz="1100">
                        <a:solidFill>
                          <a:srgbClr val="3E4C59"/>
                        </a:solidFill>
                        <a:latin typeface="Roboto"/>
                        <a:ea typeface="Roboto"/>
                        <a:cs typeface="Roboto"/>
                        <a:sym typeface="Roboto"/>
                      </a:endParaRPr>
                    </a:p>
                  </a:txBody>
                  <a:tcPr marT="76200" marB="76200" marR="76200" marL="76200">
                    <a:lnL cap="flat" cmpd="sng" w="17325">
                      <a:solidFill>
                        <a:srgbClr val="EBEBEB"/>
                      </a:solidFill>
                      <a:prstDash val="solid"/>
                      <a:round/>
                      <a:headEnd len="sm" w="sm" type="none"/>
                      <a:tailEnd len="sm" w="sm" type="none"/>
                    </a:lnL>
                    <a:lnR cap="flat" cmpd="sng" w="17325">
                      <a:solidFill>
                        <a:srgbClr val="EBEBEB"/>
                      </a:solidFill>
                      <a:prstDash val="solid"/>
                      <a:round/>
                      <a:headEnd len="sm" w="sm" type="none"/>
                      <a:tailEnd len="sm" w="sm" type="none"/>
                    </a:lnR>
                    <a:lnT cap="flat" cmpd="sng" w="17325">
                      <a:solidFill>
                        <a:srgbClr val="EBEBEB"/>
                      </a:solidFill>
                      <a:prstDash val="solid"/>
                      <a:round/>
                      <a:headEnd len="sm" w="sm" type="none"/>
                      <a:tailEnd len="sm" w="sm" type="none"/>
                    </a:lnT>
                    <a:lnB cap="flat" cmpd="sng" w="17325">
                      <a:solidFill>
                        <a:srgbClr val="EBEBEB"/>
                      </a:solidFill>
                      <a:prstDash val="solid"/>
                      <a:round/>
                      <a:headEnd len="sm" w="sm" type="none"/>
                      <a:tailEnd len="sm" w="sm" type="none"/>
                    </a:lnB>
                  </a:tcPr>
                </a:tc>
              </a:tr>
              <a:tr h="1209675">
                <a:tc>
                  <a:txBody>
                    <a:bodyPr/>
                    <a:lstStyle/>
                    <a:p>
                      <a:pPr indent="0" lvl="0" marL="0" rtl="0" algn="l">
                        <a:lnSpc>
                          <a:spcPct val="115000"/>
                        </a:lnSpc>
                        <a:spcBef>
                          <a:spcPts val="0"/>
                        </a:spcBef>
                        <a:spcAft>
                          <a:spcPts val="0"/>
                        </a:spcAft>
                        <a:buNone/>
                      </a:pPr>
                      <a:r>
                        <a:rPr lang="en" sz="1100">
                          <a:solidFill>
                            <a:srgbClr val="3E4C59"/>
                          </a:solidFill>
                          <a:latin typeface="Roboto"/>
                          <a:ea typeface="Roboto"/>
                          <a:cs typeface="Roboto"/>
                          <a:sym typeface="Roboto"/>
                        </a:rPr>
                        <a:t>The ideal fit</a:t>
                      </a:r>
                      <a:endParaRPr sz="1100">
                        <a:solidFill>
                          <a:srgbClr val="3E4C59"/>
                        </a:solidFill>
                        <a:latin typeface="Roboto"/>
                        <a:ea typeface="Roboto"/>
                        <a:cs typeface="Roboto"/>
                        <a:sym typeface="Roboto"/>
                      </a:endParaRPr>
                    </a:p>
                  </a:txBody>
                  <a:tcPr marT="76200" marB="76200" marR="76200" marL="76200">
                    <a:lnL cap="flat" cmpd="sng" w="17325">
                      <a:solidFill>
                        <a:srgbClr val="EBEBEB"/>
                      </a:solidFill>
                      <a:prstDash val="solid"/>
                      <a:round/>
                      <a:headEnd len="sm" w="sm" type="none"/>
                      <a:tailEnd len="sm" w="sm" type="none"/>
                    </a:lnL>
                    <a:lnR cap="flat" cmpd="sng" w="17325">
                      <a:solidFill>
                        <a:srgbClr val="EBEBEB"/>
                      </a:solidFill>
                      <a:prstDash val="solid"/>
                      <a:round/>
                      <a:headEnd len="sm" w="sm" type="none"/>
                      <a:tailEnd len="sm" w="sm" type="none"/>
                    </a:lnR>
                    <a:lnT cap="flat" cmpd="sng" w="17325">
                      <a:solidFill>
                        <a:srgbClr val="EBEBEB"/>
                      </a:solidFill>
                      <a:prstDash val="solid"/>
                      <a:round/>
                      <a:headEnd len="sm" w="sm" type="none"/>
                      <a:tailEnd len="sm" w="sm" type="none"/>
                    </a:lnT>
                    <a:lnB cap="flat" cmpd="sng" w="17325">
                      <a:solidFill>
                        <a:srgbClr val="EBEB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3E4C59"/>
                          </a:solidFill>
                          <a:latin typeface="Roboto"/>
                          <a:ea typeface="Roboto"/>
                          <a:cs typeface="Roboto"/>
                          <a:sym typeface="Roboto"/>
                        </a:rPr>
                        <a:t>A seasoned or veteran data team member with a good grasp of both business and technical aspects</a:t>
                      </a:r>
                      <a:endParaRPr sz="1100">
                        <a:solidFill>
                          <a:srgbClr val="3E4C59"/>
                        </a:solidFill>
                        <a:latin typeface="Roboto"/>
                        <a:ea typeface="Roboto"/>
                        <a:cs typeface="Roboto"/>
                        <a:sym typeface="Roboto"/>
                      </a:endParaRPr>
                    </a:p>
                  </a:txBody>
                  <a:tcPr marT="76200" marB="76200" marR="76200" marL="76200">
                    <a:lnL cap="flat" cmpd="sng" w="17325">
                      <a:solidFill>
                        <a:srgbClr val="EBEBEB"/>
                      </a:solidFill>
                      <a:prstDash val="solid"/>
                      <a:round/>
                      <a:headEnd len="sm" w="sm" type="none"/>
                      <a:tailEnd len="sm" w="sm" type="none"/>
                    </a:lnL>
                    <a:lnR cap="flat" cmpd="sng" w="17325">
                      <a:solidFill>
                        <a:srgbClr val="EBEBEB"/>
                      </a:solidFill>
                      <a:prstDash val="solid"/>
                      <a:round/>
                      <a:headEnd len="sm" w="sm" type="none"/>
                      <a:tailEnd len="sm" w="sm" type="none"/>
                    </a:lnR>
                    <a:lnT cap="flat" cmpd="sng" w="17325">
                      <a:solidFill>
                        <a:srgbClr val="EBEBEB"/>
                      </a:solidFill>
                      <a:prstDash val="solid"/>
                      <a:round/>
                      <a:headEnd len="sm" w="sm" type="none"/>
                      <a:tailEnd len="sm" w="sm" type="none"/>
                    </a:lnT>
                    <a:lnB cap="flat" cmpd="sng" w="17325">
                      <a:solidFill>
                        <a:srgbClr val="EBEB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3E4C59"/>
                          </a:solidFill>
                          <a:latin typeface="Roboto"/>
                          <a:ea typeface="Roboto"/>
                          <a:cs typeface="Roboto"/>
                          <a:sym typeface="Roboto"/>
                        </a:rPr>
                        <a:t>A senior data team member with deep domain knowledge and familiarity with the data stack</a:t>
                      </a:r>
                      <a:endParaRPr sz="1100">
                        <a:solidFill>
                          <a:srgbClr val="3E4C59"/>
                        </a:solidFill>
                        <a:latin typeface="Roboto"/>
                        <a:ea typeface="Roboto"/>
                        <a:cs typeface="Roboto"/>
                        <a:sym typeface="Roboto"/>
                      </a:endParaRPr>
                    </a:p>
                  </a:txBody>
                  <a:tcPr marT="76200" marB="76200" marR="76200" marL="76200">
                    <a:lnL cap="flat" cmpd="sng" w="17325">
                      <a:solidFill>
                        <a:srgbClr val="EBEBEB"/>
                      </a:solidFill>
                      <a:prstDash val="solid"/>
                      <a:round/>
                      <a:headEnd len="sm" w="sm" type="none"/>
                      <a:tailEnd len="sm" w="sm" type="none"/>
                    </a:lnL>
                    <a:lnR cap="flat" cmpd="sng" w="17325">
                      <a:solidFill>
                        <a:srgbClr val="EBEBEB"/>
                      </a:solidFill>
                      <a:prstDash val="solid"/>
                      <a:round/>
                      <a:headEnd len="sm" w="sm" type="none"/>
                      <a:tailEnd len="sm" w="sm" type="none"/>
                    </a:lnR>
                    <a:lnT cap="flat" cmpd="sng" w="17325">
                      <a:solidFill>
                        <a:srgbClr val="EBEBEB"/>
                      </a:solidFill>
                      <a:prstDash val="solid"/>
                      <a:round/>
                      <a:headEnd len="sm" w="sm" type="none"/>
                      <a:tailEnd len="sm" w="sm" type="none"/>
                    </a:lnT>
                    <a:lnB cap="flat" cmpd="sng" w="17325">
                      <a:solidFill>
                        <a:srgbClr val="EBEB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3E4C59"/>
                          </a:solidFill>
                          <a:latin typeface="Roboto"/>
                          <a:ea typeface="Roboto"/>
                          <a:cs typeface="Roboto"/>
                          <a:sym typeface="Roboto"/>
                        </a:rPr>
                        <a:t>A senior engineer or scientist within the data team who can navigate through the modern data stack</a:t>
                      </a:r>
                      <a:endParaRPr sz="1100">
                        <a:solidFill>
                          <a:srgbClr val="3E4C59"/>
                        </a:solidFill>
                        <a:latin typeface="Roboto"/>
                        <a:ea typeface="Roboto"/>
                        <a:cs typeface="Roboto"/>
                        <a:sym typeface="Roboto"/>
                      </a:endParaRPr>
                    </a:p>
                  </a:txBody>
                  <a:tcPr marT="76200" marB="76200" marR="76200" marL="76200">
                    <a:lnL cap="flat" cmpd="sng" w="17325">
                      <a:solidFill>
                        <a:srgbClr val="EBEBEB"/>
                      </a:solidFill>
                      <a:prstDash val="solid"/>
                      <a:round/>
                      <a:headEnd len="sm" w="sm" type="none"/>
                      <a:tailEnd len="sm" w="sm" type="none"/>
                    </a:lnL>
                    <a:lnR cap="flat" cmpd="sng" w="17325">
                      <a:solidFill>
                        <a:srgbClr val="EBEBEB"/>
                      </a:solidFill>
                      <a:prstDash val="solid"/>
                      <a:round/>
                      <a:headEnd len="sm" w="sm" type="none"/>
                      <a:tailEnd len="sm" w="sm" type="none"/>
                    </a:lnR>
                    <a:lnT cap="flat" cmpd="sng" w="17325">
                      <a:solidFill>
                        <a:srgbClr val="EBEBEB"/>
                      </a:solidFill>
                      <a:prstDash val="solid"/>
                      <a:round/>
                      <a:headEnd len="sm" w="sm" type="none"/>
                      <a:tailEnd len="sm" w="sm" type="none"/>
                    </a:lnT>
                    <a:lnB cap="flat" cmpd="sng" w="17325">
                      <a:solidFill>
                        <a:srgbClr val="EBEB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3E4C59"/>
                          </a:solidFill>
                          <a:latin typeface="Roboto"/>
                          <a:ea typeface="Roboto"/>
                          <a:cs typeface="Roboto"/>
                          <a:sym typeface="Roboto"/>
                        </a:rPr>
                        <a:t>Marketers, salespeople, researchers, senior executives and business managers</a:t>
                      </a:r>
                      <a:endParaRPr sz="1100">
                        <a:solidFill>
                          <a:srgbClr val="3E4C59"/>
                        </a:solidFill>
                        <a:latin typeface="Roboto"/>
                        <a:ea typeface="Roboto"/>
                        <a:cs typeface="Roboto"/>
                        <a:sym typeface="Roboto"/>
                      </a:endParaRPr>
                    </a:p>
                  </a:txBody>
                  <a:tcPr marT="76200" marB="76200" marR="76200" marL="76200">
                    <a:lnL cap="flat" cmpd="sng" w="17325">
                      <a:solidFill>
                        <a:srgbClr val="EBEBEB"/>
                      </a:solidFill>
                      <a:prstDash val="solid"/>
                      <a:round/>
                      <a:headEnd len="sm" w="sm" type="none"/>
                      <a:tailEnd len="sm" w="sm" type="none"/>
                    </a:lnL>
                    <a:lnR cap="flat" cmpd="sng" w="17325">
                      <a:solidFill>
                        <a:srgbClr val="EBEBEB"/>
                      </a:solidFill>
                      <a:prstDash val="solid"/>
                      <a:round/>
                      <a:headEnd len="sm" w="sm" type="none"/>
                      <a:tailEnd len="sm" w="sm" type="none"/>
                    </a:lnR>
                    <a:lnT cap="flat" cmpd="sng" w="17325">
                      <a:solidFill>
                        <a:srgbClr val="EBEBEB"/>
                      </a:solidFill>
                      <a:prstDash val="solid"/>
                      <a:round/>
                      <a:headEnd len="sm" w="sm" type="none"/>
                      <a:tailEnd len="sm" w="sm" type="none"/>
                    </a:lnT>
                    <a:lnB cap="flat" cmpd="sng" w="17325">
                      <a:solidFill>
                        <a:srgbClr val="EBEBEB"/>
                      </a:solidFill>
                      <a:prstDash val="solid"/>
                      <a:round/>
                      <a:headEnd len="sm" w="sm" type="none"/>
                      <a:tailEnd len="sm" w="sm" type="none"/>
                    </a:lnB>
                  </a:tcPr>
                </a:tc>
              </a:tr>
            </a:tbl>
          </a:graphicData>
        </a:graphic>
      </p:graphicFrame>
      <p:sp>
        <p:nvSpPr>
          <p:cNvPr id="265" name="Google Shape;265;p21"/>
          <p:cNvSpPr txBox="1"/>
          <p:nvPr/>
        </p:nvSpPr>
        <p:spPr>
          <a:xfrm>
            <a:off x="135425" y="6881775"/>
            <a:ext cx="6642600" cy="1268400"/>
          </a:xfrm>
          <a:prstGeom prst="rect">
            <a:avLst/>
          </a:prstGeom>
          <a:noFill/>
          <a:ln>
            <a:noFill/>
          </a:ln>
        </p:spPr>
        <p:txBody>
          <a:bodyPr anchorCtr="0" anchor="t" bIns="91425" lIns="91425" spcFirstLastPara="1" rIns="91425" wrap="square" tIns="91425">
            <a:spAutoFit/>
          </a:bodyPr>
          <a:lstStyle/>
          <a:p>
            <a:pPr indent="0" lvl="0" marL="0" rtl="0" algn="just">
              <a:lnSpc>
                <a:spcPct val="170000"/>
              </a:lnSpc>
              <a:spcBef>
                <a:spcPts val="0"/>
              </a:spcBef>
              <a:spcAft>
                <a:spcPts val="0"/>
              </a:spcAft>
              <a:buClr>
                <a:schemeClr val="dk1"/>
              </a:buClr>
              <a:buSzPts val="1600"/>
              <a:buFont typeface="Arial"/>
              <a:buNone/>
            </a:pPr>
            <a:r>
              <a:rPr lang="en" sz="1600">
                <a:solidFill>
                  <a:srgbClr val="525C65"/>
                </a:solidFill>
                <a:highlight>
                  <a:schemeClr val="lt1"/>
                </a:highlight>
                <a:latin typeface="Open Sans"/>
                <a:ea typeface="Open Sans"/>
                <a:cs typeface="Open Sans"/>
                <a:sym typeface="Open Sans"/>
              </a:rPr>
              <a:t>For now, I think is not necessary to hire new employees because the MDM architecture can be managed by me and the actual employees we can reskilling  Jake and Jessica. </a:t>
            </a:r>
            <a:endParaRPr>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5"/>
          <p:cNvSpPr txBox="1"/>
          <p:nvPr>
            <p:ph type="title"/>
          </p:nvPr>
        </p:nvSpPr>
        <p:spPr>
          <a:xfrm>
            <a:off x="264895" y="403546"/>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Background (cont’d)</a:t>
            </a:r>
            <a:endParaRPr/>
          </a:p>
        </p:txBody>
      </p:sp>
      <p:sp>
        <p:nvSpPr>
          <p:cNvPr id="147" name="Google Shape;147;p5"/>
          <p:cNvSpPr txBox="1"/>
          <p:nvPr/>
        </p:nvSpPr>
        <p:spPr>
          <a:xfrm>
            <a:off x="228600" y="1562100"/>
            <a:ext cx="6876900" cy="24264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70000"/>
              </a:lnSpc>
              <a:spcBef>
                <a:spcPts val="0"/>
              </a:spcBef>
              <a:spcAft>
                <a:spcPts val="0"/>
              </a:spcAft>
              <a:buClr>
                <a:srgbClr val="525C65"/>
              </a:buClr>
              <a:buSzPts val="1800"/>
              <a:buFont typeface="Open Sans"/>
              <a:buChar char="●"/>
            </a:pPr>
            <a:r>
              <a:rPr b="0" i="0" lang="en" sz="1800" u="none" cap="none" strike="noStrike">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b="0" i="0" sz="1800" u="none" cap="none" strike="noStrike">
              <a:solidFill>
                <a:srgbClr val="525C65"/>
              </a:solidFill>
              <a:highlight>
                <a:srgbClr val="FFFFFF"/>
              </a:highlight>
              <a:latin typeface="Open Sans"/>
              <a:ea typeface="Open Sans"/>
              <a:cs typeface="Open Sans"/>
              <a:sym typeface="Open Sans"/>
            </a:endParaRPr>
          </a:p>
        </p:txBody>
      </p:sp>
      <p:pic>
        <p:nvPicPr>
          <p:cNvPr id="148" name="Google Shape;148;p5"/>
          <p:cNvPicPr preferRelativeResize="0"/>
          <p:nvPr/>
        </p:nvPicPr>
        <p:blipFill rotWithShape="1">
          <a:blip r:embed="rId3">
            <a:alphaModFix/>
          </a:blip>
          <a:srcRect b="0" l="0" r="0" t="0"/>
          <a:stretch/>
        </p:blipFill>
        <p:spPr>
          <a:xfrm>
            <a:off x="152400" y="4140900"/>
            <a:ext cx="7467599" cy="4708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52" name="Shape 152"/>
        <p:cNvGrpSpPr/>
        <p:nvPr/>
      </p:nvGrpSpPr>
      <p:grpSpPr>
        <a:xfrm>
          <a:off x="0" y="0"/>
          <a:ext cx="0" cy="0"/>
          <a:chOff x="0" y="0"/>
          <a:chExt cx="0" cy="0"/>
        </a:xfrm>
      </p:grpSpPr>
      <p:sp>
        <p:nvSpPr>
          <p:cNvPr id="153" name="Google Shape;153;p6"/>
          <p:cNvSpPr/>
          <p:nvPr/>
        </p:nvSpPr>
        <p:spPr>
          <a:xfrm>
            <a:off x="3582591" y="3663029"/>
            <a:ext cx="607200" cy="744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154" name="Google Shape;154;p6"/>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155" name="Google Shape;155;p6"/>
          <p:cNvSpPr/>
          <p:nvPr/>
        </p:nvSpPr>
        <p:spPr>
          <a:xfrm>
            <a:off x="911700" y="4003550"/>
            <a:ext cx="5949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1</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Enterprise Data Catalog          Part 1: Enterprise Data Model</a:t>
            </a:r>
            <a:endParaRPr b="0" i="0" sz="3000" u="none" cap="none" strike="noStrike">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txBox="1"/>
          <p:nvPr/>
        </p:nvSpPr>
        <p:spPr>
          <a:xfrm>
            <a:off x="0" y="-352425"/>
            <a:ext cx="7772400" cy="3977100"/>
          </a:xfrm>
          <a:prstGeom prst="rect">
            <a:avLst/>
          </a:prstGeom>
          <a:noFill/>
          <a:ln>
            <a:noFill/>
          </a:ln>
        </p:spPr>
        <p:txBody>
          <a:bodyPr anchorCtr="0" anchor="t" bIns="91425" lIns="91425" spcFirstLastPara="1" rIns="91425" wrap="square" tIns="91425">
            <a:noAutofit/>
          </a:bodyPr>
          <a:lstStyle/>
          <a:p>
            <a:pPr indent="0" lvl="0" marL="241300" marR="241300" rtl="0" algn="just">
              <a:lnSpc>
                <a:spcPct val="170000"/>
              </a:lnSpc>
              <a:spcBef>
                <a:spcPts val="3800"/>
              </a:spcBef>
              <a:spcAft>
                <a:spcPts val="1100"/>
              </a:spcAft>
              <a:buClr>
                <a:srgbClr val="000000"/>
              </a:buClr>
              <a:buSzPts val="1600"/>
              <a:buFont typeface="Arial"/>
              <a:buNone/>
            </a:pPr>
            <a:r>
              <a:rPr b="0" i="0" lang="en" sz="1600" u="none" cap="none" strike="noStrike">
                <a:solidFill>
                  <a:srgbClr val="525C65"/>
                </a:solidFill>
                <a:highlight>
                  <a:srgbClr val="FFFFFF"/>
                </a:highlight>
                <a:latin typeface="Open Sans"/>
                <a:ea typeface="Open Sans"/>
                <a:cs typeface="Open Sans"/>
                <a:sym typeface="Open Sans"/>
              </a:rPr>
              <a:t>Create a </a:t>
            </a:r>
            <a:r>
              <a:rPr b="1" i="0" lang="en" sz="1600" u="none" cap="none" strike="noStrike">
                <a:solidFill>
                  <a:srgbClr val="525C65"/>
                </a:solidFill>
                <a:highlight>
                  <a:srgbClr val="FFFFFF"/>
                </a:highlight>
                <a:latin typeface="Open Sans"/>
                <a:ea typeface="Open Sans"/>
                <a:cs typeface="Open Sans"/>
                <a:sym typeface="Open Sans"/>
              </a:rPr>
              <a:t>conceptual</a:t>
            </a:r>
            <a:r>
              <a:rPr b="0" i="0" lang="en" sz="1600" u="none" cap="none" strike="noStrike">
                <a:solidFill>
                  <a:srgbClr val="525C65"/>
                </a:solidFill>
                <a:highlight>
                  <a:srgbClr val="FFFFFF"/>
                </a:highlight>
                <a:latin typeface="Open Sans"/>
                <a:ea typeface="Open Sans"/>
                <a:cs typeface="Open Sans"/>
                <a:sym typeface="Open Sans"/>
              </a:rPr>
              <a:t> data model that will provide SneakerPark with a holistic view of its data systems and help you grasp the organization's </a:t>
            </a:r>
            <a:r>
              <a:rPr b="1" i="0" lang="en" sz="1600" u="none" cap="none" strike="noStrike">
                <a:solidFill>
                  <a:srgbClr val="525C65"/>
                </a:solidFill>
                <a:highlight>
                  <a:srgbClr val="FFFFFF"/>
                </a:highlight>
                <a:latin typeface="Open Sans"/>
                <a:ea typeface="Open Sans"/>
                <a:cs typeface="Open Sans"/>
                <a:sym typeface="Open Sans"/>
              </a:rPr>
              <a:t>important entities and relationships</a:t>
            </a:r>
            <a:r>
              <a:rPr b="0" i="0" lang="en" sz="1600" u="none" cap="none" strike="noStrike">
                <a:solidFill>
                  <a:srgbClr val="525C65"/>
                </a:solidFill>
                <a:highlight>
                  <a:srgbClr val="FFFFFF"/>
                </a:highlight>
                <a:latin typeface="Open Sans"/>
                <a:ea typeface="Open Sans"/>
                <a:cs typeface="Open Sans"/>
                <a:sym typeface="Open Sans"/>
              </a:rPr>
              <a:t>,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a:t>
            </a:r>
            <a:endParaRPr b="0" i="0" sz="1600" u="none" cap="none" strike="noStrike">
              <a:solidFill>
                <a:srgbClr val="525C65"/>
              </a:solidFill>
              <a:highlight>
                <a:srgbClr val="FFFFFF"/>
              </a:highlight>
              <a:latin typeface="Open Sans"/>
              <a:ea typeface="Open Sans"/>
              <a:cs typeface="Open Sans"/>
              <a:sym typeface="Open Sans"/>
            </a:endParaRPr>
          </a:p>
        </p:txBody>
      </p:sp>
      <p:pic>
        <p:nvPicPr>
          <p:cNvPr id="161" name="Google Shape;161;p7"/>
          <p:cNvPicPr preferRelativeResize="0"/>
          <p:nvPr/>
        </p:nvPicPr>
        <p:blipFill rotWithShape="1">
          <a:blip r:embed="rId3">
            <a:alphaModFix/>
          </a:blip>
          <a:srcRect b="0" l="0" r="0" t="0"/>
          <a:stretch/>
        </p:blipFill>
        <p:spPr>
          <a:xfrm>
            <a:off x="1395550" y="4276725"/>
            <a:ext cx="4781550" cy="1504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8"/>
          <p:cNvSpPr txBox="1"/>
          <p:nvPr/>
        </p:nvSpPr>
        <p:spPr>
          <a:xfrm>
            <a:off x="466650" y="467050"/>
            <a:ext cx="6839100" cy="800100"/>
          </a:xfrm>
          <a:prstGeom prst="rect">
            <a:avLst/>
          </a:prstGeom>
          <a:noFill/>
          <a:ln>
            <a:noFill/>
          </a:ln>
        </p:spPr>
        <p:txBody>
          <a:bodyPr anchorCtr="0" anchor="t" bIns="91425" lIns="91425" spcFirstLastPara="1" rIns="91425" wrap="square" tIns="91425">
            <a:noAutofit/>
          </a:bodyPr>
          <a:lstStyle/>
          <a:p>
            <a:pPr indent="0" lvl="0" marL="0" marR="0" rtl="0" algn="just">
              <a:lnSpc>
                <a:spcPct val="170000"/>
              </a:lnSpc>
              <a:spcBef>
                <a:spcPts val="0"/>
              </a:spcBef>
              <a:spcAft>
                <a:spcPts val="0"/>
              </a:spcAft>
              <a:buClr>
                <a:srgbClr val="000000"/>
              </a:buClr>
              <a:buSzPts val="1600"/>
              <a:buFont typeface="Arial"/>
              <a:buNone/>
            </a:pPr>
            <a:r>
              <a:rPr b="1" lang="en" sz="1600">
                <a:solidFill>
                  <a:srgbClr val="525C65"/>
                </a:solidFill>
                <a:highlight>
                  <a:schemeClr val="lt1"/>
                </a:highlight>
                <a:latin typeface="Open Sans"/>
                <a:ea typeface="Open Sans"/>
                <a:cs typeface="Open Sans"/>
                <a:sym typeface="Open Sans"/>
              </a:rPr>
              <a:t>Enterprise Data Model</a:t>
            </a:r>
            <a:endParaRPr b="1" i="0" sz="1700" u="none" cap="none" strike="noStrike">
              <a:solidFill>
                <a:srgbClr val="525C65"/>
              </a:solidFill>
              <a:highlight>
                <a:schemeClr val="lt1"/>
              </a:highlight>
              <a:latin typeface="Open Sans"/>
              <a:ea typeface="Open Sans"/>
              <a:cs typeface="Open Sans"/>
              <a:sym typeface="Open Sans"/>
            </a:endParaRPr>
          </a:p>
          <a:p>
            <a:pPr indent="0" lvl="0" marL="0" marR="0" rtl="0" algn="just">
              <a:lnSpc>
                <a:spcPct val="170000"/>
              </a:lnSpc>
              <a:spcBef>
                <a:spcPts val="1100"/>
              </a:spcBef>
              <a:spcAft>
                <a:spcPts val="1100"/>
              </a:spcAft>
              <a:buClr>
                <a:srgbClr val="000000"/>
              </a:buClr>
              <a:buSzPts val="1400"/>
              <a:buFont typeface="Arial"/>
              <a:buNone/>
            </a:pPr>
            <a:r>
              <a:t/>
            </a:r>
            <a:endParaRPr b="1" i="0" sz="1400" u="none" cap="none" strike="noStrike">
              <a:solidFill>
                <a:srgbClr val="525C65"/>
              </a:solidFill>
              <a:highlight>
                <a:schemeClr val="lt1"/>
              </a:highlight>
              <a:latin typeface="Open Sans"/>
              <a:ea typeface="Open Sans"/>
              <a:cs typeface="Open Sans"/>
              <a:sym typeface="Open Sans"/>
            </a:endParaRPr>
          </a:p>
        </p:txBody>
      </p:sp>
      <p:pic>
        <p:nvPicPr>
          <p:cNvPr id="167" name="Google Shape;167;p8"/>
          <p:cNvPicPr preferRelativeResize="0"/>
          <p:nvPr/>
        </p:nvPicPr>
        <p:blipFill>
          <a:blip r:embed="rId3">
            <a:alphaModFix/>
          </a:blip>
          <a:stretch>
            <a:fillRect/>
          </a:stretch>
        </p:blipFill>
        <p:spPr>
          <a:xfrm>
            <a:off x="348200" y="1760475"/>
            <a:ext cx="7076001" cy="73705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71" name="Shape 171"/>
        <p:cNvGrpSpPr/>
        <p:nvPr/>
      </p:nvGrpSpPr>
      <p:grpSpPr>
        <a:xfrm>
          <a:off x="0" y="0"/>
          <a:ext cx="0" cy="0"/>
          <a:chOff x="0" y="0"/>
          <a:chExt cx="0" cy="0"/>
        </a:xfrm>
      </p:grpSpPr>
      <p:sp>
        <p:nvSpPr>
          <p:cNvPr id="172" name="Google Shape;172;p9"/>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173" name="Google Shape;173;p9"/>
          <p:cNvSpPr/>
          <p:nvPr/>
        </p:nvSpPr>
        <p:spPr>
          <a:xfrm>
            <a:off x="911700" y="4003550"/>
            <a:ext cx="5949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2</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Enterprise Data Catalog          Part 2: Metadata</a:t>
            </a:r>
            <a:endParaRPr b="0" i="0" sz="3000" u="none" cap="none" strike="noStrike">
              <a:solidFill>
                <a:srgbClr val="FFFFFF"/>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ph idx="1" type="body"/>
          </p:nvPr>
        </p:nvSpPr>
        <p:spPr>
          <a:xfrm>
            <a:off x="264900" y="110600"/>
            <a:ext cx="7366800" cy="6536700"/>
          </a:xfrm>
          <a:prstGeom prst="rect">
            <a:avLst/>
          </a:prstGeom>
          <a:noFill/>
          <a:ln>
            <a:noFill/>
          </a:ln>
        </p:spPr>
        <p:txBody>
          <a:bodyPr anchorCtr="0" anchor="t" bIns="91425" lIns="91425" spcFirstLastPara="1" rIns="91425" wrap="square" tIns="91425">
            <a:noAutofit/>
          </a:bodyPr>
          <a:lstStyle/>
          <a:p>
            <a:pPr indent="0" lvl="0" marL="241300" marR="241300" rtl="0" algn="just">
              <a:lnSpc>
                <a:spcPct val="170000"/>
              </a:lnSpc>
              <a:spcBef>
                <a:spcPts val="4900"/>
              </a:spcBef>
              <a:spcAft>
                <a:spcPts val="0"/>
              </a:spcAft>
              <a:buClr>
                <a:schemeClr val="dk1"/>
              </a:buClr>
              <a:buSzPts val="1100"/>
              <a:buFont typeface="Arial"/>
              <a:buNone/>
            </a:pPr>
            <a:r>
              <a:rPr lang="en" sz="1600">
                <a:solidFill>
                  <a:srgbClr val="525C65"/>
                </a:solidFill>
                <a:highlight>
                  <a:schemeClr val="lt1"/>
                </a:highlight>
                <a:latin typeface="Open Sans"/>
                <a:ea typeface="Open Sans"/>
                <a:cs typeface="Open Sans"/>
                <a:sym typeface="Open Sans"/>
              </a:rPr>
              <a:t>Data is filled in the excel file </a:t>
            </a:r>
            <a:r>
              <a:rPr b="1" lang="en" sz="1600">
                <a:solidFill>
                  <a:srgbClr val="525C65"/>
                </a:solidFill>
                <a:highlight>
                  <a:schemeClr val="lt1"/>
                </a:highlight>
                <a:latin typeface="Open Sans"/>
                <a:ea typeface="Open Sans"/>
                <a:cs typeface="Open Sans"/>
                <a:sym typeface="Open Sans"/>
              </a:rPr>
              <a:t>Max-sneakerpark-templates.xlsx</a:t>
            </a:r>
            <a:endParaRPr b="1" sz="1600">
              <a:solidFill>
                <a:srgbClr val="525C65"/>
              </a:solidFill>
              <a:highlight>
                <a:schemeClr val="lt1"/>
              </a:highlight>
              <a:latin typeface="Open Sans"/>
              <a:ea typeface="Open Sans"/>
              <a:cs typeface="Open Sans"/>
              <a:sym typeface="Open Sans"/>
            </a:endParaRPr>
          </a:p>
          <a:p>
            <a:pPr indent="0" lvl="0" marL="241300" marR="241300" rtl="0" algn="just">
              <a:lnSpc>
                <a:spcPct val="170000"/>
              </a:lnSpc>
              <a:spcBef>
                <a:spcPts val="3800"/>
              </a:spcBef>
              <a:spcAft>
                <a:spcPts val="1100"/>
              </a:spcAft>
              <a:buClr>
                <a:schemeClr val="dk1"/>
              </a:buClr>
              <a:buSzPts val="1100"/>
              <a:buFont typeface="Arial"/>
              <a:buNone/>
            </a:pPr>
            <a:r>
              <a:t/>
            </a:r>
            <a:endParaRPr sz="1600">
              <a:solidFill>
                <a:srgbClr val="525C65"/>
              </a:solidFill>
              <a:highlight>
                <a:srgbClr val="FFFFFF"/>
              </a:highlight>
              <a:latin typeface="Open Sans"/>
              <a:ea typeface="Open Sans"/>
              <a:cs typeface="Open Sans"/>
              <a:sym typeface="Open Sans"/>
            </a:endParaRPr>
          </a:p>
        </p:txBody>
      </p:sp>
      <p:pic>
        <p:nvPicPr>
          <p:cNvPr id="179" name="Google Shape;179;p10"/>
          <p:cNvPicPr preferRelativeResize="0"/>
          <p:nvPr/>
        </p:nvPicPr>
        <p:blipFill>
          <a:blip r:embed="rId3">
            <a:alphaModFix/>
          </a:blip>
          <a:stretch>
            <a:fillRect/>
          </a:stretch>
        </p:blipFill>
        <p:spPr>
          <a:xfrm>
            <a:off x="439338" y="1711925"/>
            <a:ext cx="6893726" cy="5320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83" name="Shape 183"/>
        <p:cNvGrpSpPr/>
        <p:nvPr/>
      </p:nvGrpSpPr>
      <p:grpSpPr>
        <a:xfrm>
          <a:off x="0" y="0"/>
          <a:ext cx="0" cy="0"/>
          <a:chOff x="0" y="0"/>
          <a:chExt cx="0" cy="0"/>
        </a:xfrm>
      </p:grpSpPr>
      <p:sp>
        <p:nvSpPr>
          <p:cNvPr id="184" name="Google Shape;184;p11"/>
          <p:cNvSpPr/>
          <p:nvPr/>
        </p:nvSpPr>
        <p:spPr>
          <a:xfrm>
            <a:off x="1051200" y="4003550"/>
            <a:ext cx="5670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3</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Data Quality</a:t>
            </a:r>
            <a:endParaRPr b="0"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Part 1: Profiling and Cleansing</a:t>
            </a:r>
            <a:endParaRPr b="0" i="0" sz="3000" u="none" cap="none" strike="noStrike">
              <a:solidFill>
                <a:srgbClr val="FFFFFF"/>
              </a:solidFill>
              <a:latin typeface="Open Sans"/>
              <a:ea typeface="Open Sans"/>
              <a:cs typeface="Open Sans"/>
              <a:sym typeface="Open Sans"/>
            </a:endParaRPr>
          </a:p>
        </p:txBody>
      </p:sp>
      <p:sp>
        <p:nvSpPr>
          <p:cNvPr id="185" name="Google Shape;185;p11"/>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