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7" r:id="rId2"/>
    <p:sldId id="258" r:id="rId3"/>
    <p:sldId id="259" r:id="rId4"/>
    <p:sldId id="260" r:id="rId5"/>
    <p:sldId id="261" r:id="rId6"/>
    <p:sldId id="264" r:id="rId7"/>
    <p:sldId id="294" r:id="rId8"/>
    <p:sldId id="265" r:id="rId9"/>
    <p:sldId id="295" r:id="rId10"/>
    <p:sldId id="262" r:id="rId11"/>
    <p:sldId id="297" r:id="rId12"/>
    <p:sldId id="276" r:id="rId13"/>
    <p:sldId id="298" r:id="rId14"/>
    <p:sldId id="267" r:id="rId15"/>
    <p:sldId id="266" r:id="rId16"/>
    <p:sldId id="299" r:id="rId17"/>
    <p:sldId id="269" r:id="rId18"/>
    <p:sldId id="300" r:id="rId19"/>
    <p:sldId id="270" r:id="rId20"/>
    <p:sldId id="301" r:id="rId21"/>
    <p:sldId id="281" r:id="rId22"/>
    <p:sldId id="302" r:id="rId23"/>
    <p:sldId id="271" r:id="rId24"/>
    <p:sldId id="272" r:id="rId25"/>
    <p:sldId id="303" r:id="rId26"/>
    <p:sldId id="273" r:id="rId27"/>
    <p:sldId id="274" r:id="rId28"/>
    <p:sldId id="304" r:id="rId29"/>
    <p:sldId id="275" r:id="rId30"/>
    <p:sldId id="283" r:id="rId31"/>
    <p:sldId id="305" r:id="rId32"/>
    <p:sldId id="284" r:id="rId33"/>
    <p:sldId id="286" r:id="rId34"/>
    <p:sldId id="306" r:id="rId35"/>
    <p:sldId id="287" r:id="rId36"/>
    <p:sldId id="289" r:id="rId37"/>
    <p:sldId id="307" r:id="rId38"/>
    <p:sldId id="290" r:id="rId39"/>
    <p:sldId id="291" r:id="rId40"/>
    <p:sldId id="308"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843ACF21-DFF1-4EB6-8446-87C73B7954B4}">
          <p14:sldIdLst>
            <p14:sldId id="257"/>
            <p14:sldId id="258"/>
            <p14:sldId id="259"/>
            <p14:sldId id="260"/>
            <p14:sldId id="261"/>
            <p14:sldId id="264"/>
            <p14:sldId id="294"/>
            <p14:sldId id="265"/>
            <p14:sldId id="295"/>
            <p14:sldId id="262"/>
            <p14:sldId id="297"/>
            <p14:sldId id="276"/>
            <p14:sldId id="298"/>
            <p14:sldId id="267"/>
            <p14:sldId id="266"/>
            <p14:sldId id="299"/>
            <p14:sldId id="269"/>
            <p14:sldId id="300"/>
            <p14:sldId id="270"/>
            <p14:sldId id="301"/>
            <p14:sldId id="281"/>
            <p14:sldId id="302"/>
            <p14:sldId id="271"/>
            <p14:sldId id="272"/>
            <p14:sldId id="303"/>
            <p14:sldId id="273"/>
            <p14:sldId id="274"/>
            <p14:sldId id="304"/>
            <p14:sldId id="275"/>
            <p14:sldId id="283"/>
            <p14:sldId id="305"/>
            <p14:sldId id="284"/>
            <p14:sldId id="286"/>
            <p14:sldId id="306"/>
            <p14:sldId id="287"/>
            <p14:sldId id="289"/>
            <p14:sldId id="307"/>
            <p14:sldId id="290"/>
            <p14:sldId id="291"/>
            <p14:sldId id="308"/>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63353DA-727D-48D8-985D-0E0E7B9F0F1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74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DA3E3-ABA1-4C23-A516-3E12741807F2}"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353DA-727D-48D8-985D-0E0E7B9F0F17}" type="slidenum">
              <a:rPr lang="en-IN" smtClean="0"/>
              <a:t>‹#›</a:t>
            </a:fld>
            <a:endParaRPr lang="en-IN"/>
          </a:p>
        </p:txBody>
      </p:sp>
    </p:spTree>
    <p:extLst>
      <p:ext uri="{BB962C8B-B14F-4D97-AF65-F5344CB8AC3E}">
        <p14:creationId xmlns:p14="http://schemas.microsoft.com/office/powerpoint/2010/main" val="213711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75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72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spTree>
    <p:extLst>
      <p:ext uri="{BB962C8B-B14F-4D97-AF65-F5344CB8AC3E}">
        <p14:creationId xmlns:p14="http://schemas.microsoft.com/office/powerpoint/2010/main" val="1709743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92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3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773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44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spTree>
    <p:extLst>
      <p:ext uri="{BB962C8B-B14F-4D97-AF65-F5344CB8AC3E}">
        <p14:creationId xmlns:p14="http://schemas.microsoft.com/office/powerpoint/2010/main" val="169266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A3E3-ABA1-4C23-A516-3E12741807F2}" type="datetimeFigureOut">
              <a:rPr lang="en-IN" smtClean="0"/>
              <a:t>26-03-2023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353DA-727D-48D8-985D-0E0E7B9F0F1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7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DA3E3-ABA1-4C23-A516-3E12741807F2}"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353DA-727D-48D8-985D-0E0E7B9F0F17}" type="slidenum">
              <a:rPr lang="en-IN" smtClean="0"/>
              <a:t>‹#›</a:t>
            </a:fld>
            <a:endParaRPr lang="en-IN"/>
          </a:p>
        </p:txBody>
      </p:sp>
    </p:spTree>
    <p:extLst>
      <p:ext uri="{BB962C8B-B14F-4D97-AF65-F5344CB8AC3E}">
        <p14:creationId xmlns:p14="http://schemas.microsoft.com/office/powerpoint/2010/main" val="5669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DA3E3-ABA1-4C23-A516-3E12741807F2}" type="datetimeFigureOut">
              <a:rPr lang="en-IN" smtClean="0"/>
              <a:t>26-03-2023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3353DA-727D-48D8-985D-0E0E7B9F0F1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57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DA3E3-ABA1-4C23-A516-3E12741807F2}" type="datetimeFigureOut">
              <a:rPr lang="en-IN" smtClean="0"/>
              <a:t>26-03-2023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3353DA-727D-48D8-985D-0E0E7B9F0F1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09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DA3E3-ABA1-4C23-A516-3E12741807F2}" type="datetimeFigureOut">
              <a:rPr lang="en-IN" smtClean="0"/>
              <a:t>26-03-2023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3353DA-727D-48D8-985D-0E0E7B9F0F17}" type="slidenum">
              <a:rPr lang="en-IN" smtClean="0"/>
              <a:t>‹#›</a:t>
            </a:fld>
            <a:endParaRPr lang="en-IN"/>
          </a:p>
        </p:txBody>
      </p:sp>
    </p:spTree>
    <p:extLst>
      <p:ext uri="{BB962C8B-B14F-4D97-AF65-F5344CB8AC3E}">
        <p14:creationId xmlns:p14="http://schemas.microsoft.com/office/powerpoint/2010/main" val="292874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DA3E3-ABA1-4C23-A516-3E12741807F2}"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353DA-727D-48D8-985D-0E0E7B9F0F1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6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DA3E3-ABA1-4C23-A516-3E12741807F2}" type="datetimeFigureOut">
              <a:rPr lang="en-IN" smtClean="0"/>
              <a:t>26-03-2023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3353DA-727D-48D8-985D-0E0E7B9F0F17}" type="slidenum">
              <a:rPr lang="en-IN" smtClean="0"/>
              <a:t>‹#›</a:t>
            </a:fld>
            <a:endParaRPr lang="en-IN"/>
          </a:p>
        </p:txBody>
      </p:sp>
    </p:spTree>
    <p:extLst>
      <p:ext uri="{BB962C8B-B14F-4D97-AF65-F5344CB8AC3E}">
        <p14:creationId xmlns:p14="http://schemas.microsoft.com/office/powerpoint/2010/main" val="428576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9DA3E3-ABA1-4C23-A516-3E12741807F2}" type="datetimeFigureOut">
              <a:rPr lang="en-IN" smtClean="0"/>
              <a:t>26-03-2023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3353DA-727D-48D8-985D-0E0E7B9F0F17}" type="slidenum">
              <a:rPr lang="en-IN" smtClean="0"/>
              <a:t>‹#›</a:t>
            </a:fld>
            <a:endParaRPr lang="en-IN"/>
          </a:p>
        </p:txBody>
      </p:sp>
    </p:spTree>
    <p:extLst>
      <p:ext uri="{BB962C8B-B14F-4D97-AF65-F5344CB8AC3E}">
        <p14:creationId xmlns:p14="http://schemas.microsoft.com/office/powerpoint/2010/main" val="599061621"/>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062C05-7DC8-1B43-5656-9874A4EA0D14}"/>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IN" sz="6000" b="1" dirty="0">
                <a:latin typeface="+mn-lt"/>
              </a:rPr>
              <a:t>Credit EDA Case Study</a:t>
            </a:r>
          </a:p>
        </p:txBody>
      </p:sp>
      <p:sp>
        <p:nvSpPr>
          <p:cNvPr id="3" name="Content Placeholder 2">
            <a:extLst>
              <a:ext uri="{FF2B5EF4-FFF2-40B4-BE49-F238E27FC236}">
                <a16:creationId xmlns:a16="http://schemas.microsoft.com/office/drawing/2014/main" id="{619FE4E9-83C5-728E-5532-9D481164B492}"/>
              </a:ext>
            </a:extLst>
          </p:cNvPr>
          <p:cNvSpPr>
            <a:spLocks noGrp="1"/>
          </p:cNvSpPr>
          <p:nvPr>
            <p:ph idx="1"/>
          </p:nvPr>
        </p:nvSpPr>
        <p:spPr>
          <a:xfrm>
            <a:off x="9198062" y="5318450"/>
            <a:ext cx="1922106" cy="438538"/>
          </a:xfrm>
        </p:spPr>
        <p:txBody>
          <a:bodyPr>
            <a:normAutofit fontScale="77500" lnSpcReduction="20000"/>
          </a:bodyPr>
          <a:lstStyle/>
          <a:p>
            <a:pPr marL="0" indent="0">
              <a:buNone/>
            </a:pPr>
            <a:r>
              <a:rPr lang="en-IN" dirty="0"/>
              <a:t>By Rishabh Tiwari</a:t>
            </a:r>
          </a:p>
        </p:txBody>
      </p:sp>
    </p:spTree>
    <p:extLst>
      <p:ext uri="{BB962C8B-B14F-4D97-AF65-F5344CB8AC3E}">
        <p14:creationId xmlns:p14="http://schemas.microsoft.com/office/powerpoint/2010/main" val="249366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3812" y="1464907"/>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8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Distribution of Organization Type</a:t>
            </a:r>
          </a:p>
        </p:txBody>
      </p:sp>
      <p:pic>
        <p:nvPicPr>
          <p:cNvPr id="17" name="Picture 16">
            <a:extLst>
              <a:ext uri="{FF2B5EF4-FFF2-40B4-BE49-F238E27FC236}">
                <a16:creationId xmlns:a16="http://schemas.microsoft.com/office/drawing/2014/main" id="{0AA9A8FC-B279-5EA9-11F6-E3A489230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2604540"/>
            <a:ext cx="9604375" cy="3460358"/>
          </a:xfrm>
          <a:prstGeom prst="rect">
            <a:avLst/>
          </a:prstGeom>
        </p:spPr>
      </p:pic>
    </p:spTree>
    <p:extLst>
      <p:ext uri="{BB962C8B-B14F-4D97-AF65-F5344CB8AC3E}">
        <p14:creationId xmlns:p14="http://schemas.microsoft.com/office/powerpoint/2010/main" val="280677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Clients which have applied for credits are from most of the organization type ‘Business entity Type 3’, ‘Self-employed’, ‘Other’, ‘Medicine’, and ‘Government’.</a:t>
            </a:r>
          </a:p>
          <a:p>
            <a:r>
              <a:rPr lang="en-US" sz="2000" dirty="0"/>
              <a:t> Fewer clients are from Industry type 8, type 6, type 10, religion and trade type 5, and type 4.</a:t>
            </a:r>
          </a:p>
        </p:txBody>
      </p:sp>
    </p:spTree>
    <p:extLst>
      <p:ext uri="{BB962C8B-B14F-4D97-AF65-F5344CB8AC3E}">
        <p14:creationId xmlns:p14="http://schemas.microsoft.com/office/powerpoint/2010/main" val="140387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3812" y="1464907"/>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Boxplot for Income Amount</a:t>
            </a:r>
          </a:p>
        </p:txBody>
      </p:sp>
      <p:pic>
        <p:nvPicPr>
          <p:cNvPr id="3" name="Picture 2">
            <a:extLst>
              <a:ext uri="{FF2B5EF4-FFF2-40B4-BE49-F238E27FC236}">
                <a16:creationId xmlns:a16="http://schemas.microsoft.com/office/drawing/2014/main" id="{97E15248-7026-2F09-12D8-F00656A9D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350" y="2664286"/>
            <a:ext cx="6979298" cy="3339169"/>
          </a:xfrm>
          <a:prstGeom prst="rect">
            <a:avLst/>
          </a:prstGeom>
        </p:spPr>
      </p:pic>
    </p:spTree>
    <p:extLst>
      <p:ext uri="{BB962C8B-B14F-4D97-AF65-F5344CB8AC3E}">
        <p14:creationId xmlns:p14="http://schemas.microsoft.com/office/powerpoint/2010/main" val="72264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Some outliers are noticed in income amounts.</a:t>
            </a:r>
          </a:p>
          <a:p>
            <a:r>
              <a:rPr lang="en-US" sz="2000" dirty="0"/>
              <a:t>The third quartile is very slim for income amount.</a:t>
            </a:r>
          </a:p>
        </p:txBody>
      </p:sp>
    </p:spTree>
    <p:extLst>
      <p:ext uri="{BB962C8B-B14F-4D97-AF65-F5344CB8AC3E}">
        <p14:creationId xmlns:p14="http://schemas.microsoft.com/office/powerpoint/2010/main" val="425597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4000" b="1" dirty="0">
                <a:latin typeface="+mn-lt"/>
              </a:rPr>
              <a:t>Categorical Univariate Analysis for Target 1</a:t>
            </a:r>
            <a:endParaRPr lang="en-IN" sz="4000" b="1" dirty="0">
              <a:latin typeface="+mn-lt"/>
            </a:endParaRPr>
          </a:p>
        </p:txBody>
      </p:sp>
    </p:spTree>
    <p:extLst>
      <p:ext uri="{BB962C8B-B14F-4D97-AF65-F5344CB8AC3E}">
        <p14:creationId xmlns:p14="http://schemas.microsoft.com/office/powerpoint/2010/main" val="71868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Distribution of Income Range</a:t>
            </a:r>
          </a:p>
        </p:txBody>
      </p:sp>
      <p:pic>
        <p:nvPicPr>
          <p:cNvPr id="6" name="Content Placeholder 5">
            <a:extLst>
              <a:ext uri="{FF2B5EF4-FFF2-40B4-BE49-F238E27FC236}">
                <a16:creationId xmlns:a16="http://schemas.microsoft.com/office/drawing/2014/main" id="{F73E5FA5-A93F-7B18-38F6-62EB0D4F9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2606647"/>
            <a:ext cx="9604375" cy="3430260"/>
          </a:xfrm>
        </p:spPr>
      </p:pic>
    </p:spTree>
    <p:extLst>
      <p:ext uri="{BB962C8B-B14F-4D97-AF65-F5344CB8AC3E}">
        <p14:creationId xmlns:p14="http://schemas.microsoft.com/office/powerpoint/2010/main" val="147944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Male counts are higher than female.</a:t>
            </a:r>
          </a:p>
          <a:p>
            <a:r>
              <a:rPr lang="en-US" sz="2000" dirty="0"/>
              <a:t>Income range from 100000 to 200000 is having more credits.</a:t>
            </a:r>
          </a:p>
          <a:p>
            <a:r>
              <a:rPr lang="en-US" sz="2000" dirty="0"/>
              <a:t>This graph shows that males are more than female in having credits for that range.</a:t>
            </a:r>
          </a:p>
          <a:p>
            <a:r>
              <a:rPr lang="en-US" sz="2000" dirty="0"/>
              <a:t>Very less count for income range 400000 and above.</a:t>
            </a:r>
          </a:p>
        </p:txBody>
      </p:sp>
    </p:spTree>
    <p:extLst>
      <p:ext uri="{BB962C8B-B14F-4D97-AF65-F5344CB8AC3E}">
        <p14:creationId xmlns:p14="http://schemas.microsoft.com/office/powerpoint/2010/main" val="104326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Distribution of Contract Type</a:t>
            </a:r>
          </a:p>
        </p:txBody>
      </p:sp>
      <p:pic>
        <p:nvPicPr>
          <p:cNvPr id="6" name="Content Placeholder 5">
            <a:extLst>
              <a:ext uri="{FF2B5EF4-FFF2-40B4-BE49-F238E27FC236}">
                <a16:creationId xmlns:a16="http://schemas.microsoft.com/office/drawing/2014/main" id="{143BC8BE-4211-01DB-BA53-19AD06C93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2603242"/>
            <a:ext cx="9604374" cy="3536302"/>
          </a:xfrm>
        </p:spPr>
      </p:pic>
    </p:spTree>
    <p:extLst>
      <p:ext uri="{BB962C8B-B14F-4D97-AF65-F5344CB8AC3E}">
        <p14:creationId xmlns:p14="http://schemas.microsoft.com/office/powerpoint/2010/main" val="67339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For contract type ‘cash loans’ is having a higher number of credits than the ‘Revolving loans’ contract type.</a:t>
            </a:r>
          </a:p>
          <a:p>
            <a:r>
              <a:rPr lang="en-US" sz="2000" dirty="0"/>
              <a:t>For this also Female leading in applying for credits.</a:t>
            </a:r>
          </a:p>
          <a:p>
            <a:r>
              <a:rPr lang="en-US" sz="2000" dirty="0"/>
              <a:t>For type 1: there are only Female Revolving loans.</a:t>
            </a:r>
          </a:p>
        </p:txBody>
      </p:sp>
    </p:spTree>
    <p:extLst>
      <p:ext uri="{BB962C8B-B14F-4D97-AF65-F5344CB8AC3E}">
        <p14:creationId xmlns:p14="http://schemas.microsoft.com/office/powerpoint/2010/main" val="11818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8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Distribution of Organization Type</a:t>
            </a:r>
          </a:p>
        </p:txBody>
      </p:sp>
      <p:pic>
        <p:nvPicPr>
          <p:cNvPr id="7" name="Content Placeholder 6">
            <a:extLst>
              <a:ext uri="{FF2B5EF4-FFF2-40B4-BE49-F238E27FC236}">
                <a16:creationId xmlns:a16="http://schemas.microsoft.com/office/drawing/2014/main" id="{0C620934-F1D7-22CB-292A-F093BA012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2557463"/>
            <a:ext cx="9604375" cy="3544757"/>
          </a:xfrm>
        </p:spPr>
      </p:pic>
    </p:spTree>
    <p:extLst>
      <p:ext uri="{BB962C8B-B14F-4D97-AF65-F5344CB8AC3E}">
        <p14:creationId xmlns:p14="http://schemas.microsoft.com/office/powerpoint/2010/main" val="313336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19A28-9CD1-58FE-096A-974C74C5A280}"/>
              </a:ext>
            </a:extLst>
          </p:cNvPr>
          <p:cNvSpPr>
            <a:spLocks noGrp="1"/>
          </p:cNvSpPr>
          <p:nvPr>
            <p:ph idx="1"/>
          </p:nvPr>
        </p:nvSpPr>
        <p:spPr>
          <a:xfrm>
            <a:off x="1292222" y="2855513"/>
            <a:ext cx="9601196" cy="1651174"/>
          </a:xfrm>
        </p:spPr>
        <p:txBody>
          <a:bodyPr/>
          <a:lstStyle/>
          <a:p>
            <a:pPr>
              <a:buFont typeface="Wingdings" panose="05000000000000000000" pitchFamily="2" charset="2"/>
              <a:buChar char="Ø"/>
            </a:pPr>
            <a:r>
              <a:rPr lang="en-US" sz="2500" b="0" i="0" dirty="0">
                <a:solidFill>
                  <a:srgbClr val="091E42"/>
                </a:solidFill>
                <a:effectLst/>
                <a:latin typeface="Georgia" panose="02040502050405020303" pitchFamily="18" charset="0"/>
              </a:rPr>
              <a:t> </a:t>
            </a:r>
            <a:r>
              <a:rPr lang="en-US" sz="2000" b="0" i="0" dirty="0">
                <a:solidFill>
                  <a:srgbClr val="091E42"/>
                </a:solidFill>
                <a:effectLst/>
                <a:latin typeface="Georgia" panose="02040502050405020303" pitchFamily="18" charset="0"/>
              </a:rPr>
              <a:t>Mention the problem statement.</a:t>
            </a:r>
          </a:p>
          <a:p>
            <a:pPr>
              <a:buFont typeface="Wingdings" panose="05000000000000000000" pitchFamily="2" charset="2"/>
              <a:buChar char="Ø"/>
            </a:pPr>
            <a:r>
              <a:rPr lang="en-US" sz="2000" b="0" i="0" dirty="0">
                <a:solidFill>
                  <a:srgbClr val="091E42"/>
                </a:solidFill>
                <a:effectLst/>
                <a:latin typeface="Georgia" panose="02040502050405020303" pitchFamily="18" charset="0"/>
              </a:rPr>
              <a:t> Present the overall approach of the analysis.</a:t>
            </a:r>
          </a:p>
          <a:p>
            <a:pPr>
              <a:buFont typeface="Wingdings" panose="05000000000000000000" pitchFamily="2" charset="2"/>
              <a:buChar char="Ø"/>
            </a:pPr>
            <a:r>
              <a:rPr lang="en-US" sz="2000" b="0" i="0" dirty="0">
                <a:solidFill>
                  <a:srgbClr val="091E42"/>
                </a:solidFill>
                <a:effectLst/>
                <a:latin typeface="Georgia" panose="02040502050405020303" pitchFamily="18" charset="0"/>
              </a:rPr>
              <a:t> Conclusion</a:t>
            </a:r>
          </a:p>
          <a:p>
            <a:endParaRPr lang="en-IN" dirty="0"/>
          </a:p>
        </p:txBody>
      </p:sp>
      <p:sp>
        <p:nvSpPr>
          <p:cNvPr id="5" name="Title 1">
            <a:extLst>
              <a:ext uri="{FF2B5EF4-FFF2-40B4-BE49-F238E27FC236}">
                <a16:creationId xmlns:a16="http://schemas.microsoft.com/office/drawing/2014/main" id="{92765077-0DBC-9D62-4ED5-ADC8220EAF1C}"/>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Agenda</a:t>
            </a:r>
          </a:p>
        </p:txBody>
      </p:sp>
    </p:spTree>
    <p:extLst>
      <p:ext uri="{BB962C8B-B14F-4D97-AF65-F5344CB8AC3E}">
        <p14:creationId xmlns:p14="http://schemas.microsoft.com/office/powerpoint/2010/main" val="78843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Clients who have applied for credits are from most organization type ‘Business entity Type 3’, ‘Self-employed’, ‘Other’, ‘Medicine’, and ‘Government’.</a:t>
            </a:r>
          </a:p>
          <a:p>
            <a:r>
              <a:rPr lang="en-US" sz="2000" dirty="0"/>
              <a:t> Fewer clients are from Industry type 8, type 6, type 10, religion and trade type 5, and type 4.</a:t>
            </a:r>
          </a:p>
          <a:p>
            <a:r>
              <a:rPr lang="en-US" sz="2000" dirty="0"/>
              <a:t>Same as type 0 in the distribution of organization type</a:t>
            </a:r>
          </a:p>
        </p:txBody>
      </p:sp>
    </p:spTree>
    <p:extLst>
      <p:ext uri="{BB962C8B-B14F-4D97-AF65-F5344CB8AC3E}">
        <p14:creationId xmlns:p14="http://schemas.microsoft.com/office/powerpoint/2010/main" val="89220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3812" y="1464907"/>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Boxplot for Income Amount</a:t>
            </a:r>
          </a:p>
        </p:txBody>
      </p:sp>
      <p:pic>
        <p:nvPicPr>
          <p:cNvPr id="3" name="Picture 2">
            <a:extLst>
              <a:ext uri="{FF2B5EF4-FFF2-40B4-BE49-F238E27FC236}">
                <a16:creationId xmlns:a16="http://schemas.microsoft.com/office/drawing/2014/main" id="{AF60EC9E-294F-EE95-ACB9-754523526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07" y="2715207"/>
            <a:ext cx="6913984" cy="3329872"/>
          </a:xfrm>
          <a:prstGeom prst="rect">
            <a:avLst/>
          </a:prstGeom>
        </p:spPr>
      </p:pic>
    </p:spTree>
    <p:extLst>
      <p:ext uri="{BB962C8B-B14F-4D97-AF65-F5344CB8AC3E}">
        <p14:creationId xmlns:p14="http://schemas.microsoft.com/office/powerpoint/2010/main" val="232897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Some outliers are noticed in income amounts.</a:t>
            </a:r>
          </a:p>
          <a:p>
            <a:r>
              <a:rPr lang="en-US" sz="2000" dirty="0"/>
              <a:t>The third quartile is very slim for income amount.</a:t>
            </a:r>
          </a:p>
          <a:p>
            <a:r>
              <a:rPr lang="en-US" sz="2000" dirty="0"/>
              <a:t>Most of the clients of income are present in the first quartile.</a:t>
            </a:r>
          </a:p>
        </p:txBody>
      </p:sp>
    </p:spTree>
    <p:extLst>
      <p:ext uri="{BB962C8B-B14F-4D97-AF65-F5344CB8AC3E}">
        <p14:creationId xmlns:p14="http://schemas.microsoft.com/office/powerpoint/2010/main" val="4194721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4000" b="1" dirty="0">
                <a:latin typeface="+mn-lt"/>
              </a:rPr>
              <a:t>Correlation of Target 0</a:t>
            </a:r>
            <a:endParaRPr lang="en-IN" sz="4000" b="1" dirty="0">
              <a:latin typeface="+mn-lt"/>
            </a:endParaRPr>
          </a:p>
        </p:txBody>
      </p:sp>
    </p:spTree>
    <p:extLst>
      <p:ext uri="{BB962C8B-B14F-4D97-AF65-F5344CB8AC3E}">
        <p14:creationId xmlns:p14="http://schemas.microsoft.com/office/powerpoint/2010/main" val="37508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118E1B-F08C-9EE3-7E85-11A134345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020" y="747497"/>
            <a:ext cx="10077062" cy="5363005"/>
          </a:xfrm>
        </p:spPr>
      </p:pic>
    </p:spTree>
    <p:extLst>
      <p:ext uri="{BB962C8B-B14F-4D97-AF65-F5344CB8AC3E}">
        <p14:creationId xmlns:p14="http://schemas.microsoft.com/office/powerpoint/2010/main" val="254612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2090608"/>
            <a:ext cx="9601200" cy="3319462"/>
          </a:xfrm>
        </p:spPr>
        <p:txBody>
          <a:bodyPr>
            <a:normAutofit fontScale="92500" lnSpcReduction="20000"/>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Credit amount is inversely proportional to the date of birth, which means Credit amount is higher for low age and vice-versa.</a:t>
            </a:r>
          </a:p>
          <a:p>
            <a:r>
              <a:rPr lang="en-US" sz="2000" dirty="0"/>
              <a:t>Credit amount is inversely proportional to the number of children clients have, which means Credit amount is higher for fewer children count the client has and vice-versa.</a:t>
            </a:r>
          </a:p>
          <a:p>
            <a:r>
              <a:rPr lang="en-US" sz="2000" dirty="0"/>
              <a:t>Income amount is inversely proportional to the number of children clients have, which means more income for fewer children clients have and vice-versa.</a:t>
            </a:r>
          </a:p>
          <a:p>
            <a:r>
              <a:rPr lang="en-US" sz="2000" dirty="0"/>
              <a:t> Fewer children clients have in densely populated areas.</a:t>
            </a:r>
          </a:p>
          <a:p>
            <a:r>
              <a:rPr lang="en-US" sz="2000" dirty="0"/>
              <a:t>Credit amount is higher in a densely populated area.</a:t>
            </a:r>
          </a:p>
          <a:p>
            <a:r>
              <a:rPr lang="en-US" sz="2000" dirty="0"/>
              <a:t>The income is also higher in densely populated areas.</a:t>
            </a:r>
          </a:p>
        </p:txBody>
      </p:sp>
    </p:spTree>
    <p:extLst>
      <p:ext uri="{BB962C8B-B14F-4D97-AF65-F5344CB8AC3E}">
        <p14:creationId xmlns:p14="http://schemas.microsoft.com/office/powerpoint/2010/main" val="3701749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4000" b="1" dirty="0">
                <a:latin typeface="+mn-lt"/>
              </a:rPr>
              <a:t>Correlation of Target 1</a:t>
            </a:r>
            <a:endParaRPr lang="en-IN" sz="4000" b="1" dirty="0">
              <a:latin typeface="+mn-lt"/>
            </a:endParaRPr>
          </a:p>
        </p:txBody>
      </p:sp>
    </p:spTree>
    <p:extLst>
      <p:ext uri="{BB962C8B-B14F-4D97-AF65-F5344CB8AC3E}">
        <p14:creationId xmlns:p14="http://schemas.microsoft.com/office/powerpoint/2010/main" val="156314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A7142E-D017-6710-2C36-224E95BD21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6328" y="690465"/>
            <a:ext cx="9890448" cy="5467739"/>
          </a:xfrm>
        </p:spPr>
      </p:pic>
    </p:spTree>
    <p:extLst>
      <p:ext uri="{BB962C8B-B14F-4D97-AF65-F5344CB8AC3E}">
        <p14:creationId xmlns:p14="http://schemas.microsoft.com/office/powerpoint/2010/main" val="216591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69310"/>
            <a:ext cx="9601200" cy="3319462"/>
          </a:xfrm>
        </p:spPr>
        <p:txBody>
          <a:bodyPr>
            <a:normAutofit/>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The client's permanent address does not match the contact address are having fewer children and vice-versa</a:t>
            </a:r>
          </a:p>
          <a:p>
            <a:r>
              <a:rPr lang="en-US" sz="2000" dirty="0"/>
              <a:t>The client’s permanent address does not match the work address are has fewer children and vice-versa</a:t>
            </a:r>
          </a:p>
        </p:txBody>
      </p:sp>
    </p:spTree>
    <p:extLst>
      <p:ext uri="{BB962C8B-B14F-4D97-AF65-F5344CB8AC3E}">
        <p14:creationId xmlns:p14="http://schemas.microsoft.com/office/powerpoint/2010/main" val="2671892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4000" b="1" dirty="0">
                <a:latin typeface="+mn-lt"/>
              </a:rPr>
              <a:t>Bivariate Analysis for Type 0</a:t>
            </a:r>
            <a:endParaRPr lang="en-IN" sz="4000" b="1" dirty="0">
              <a:latin typeface="+mn-lt"/>
            </a:endParaRPr>
          </a:p>
        </p:txBody>
      </p:sp>
    </p:spTree>
    <p:extLst>
      <p:ext uri="{BB962C8B-B14F-4D97-AF65-F5344CB8AC3E}">
        <p14:creationId xmlns:p14="http://schemas.microsoft.com/office/powerpoint/2010/main" val="197114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0575A-8812-164B-F995-BD2DB5182E0E}"/>
              </a:ext>
            </a:extLst>
          </p:cNvPr>
          <p:cNvSpPr>
            <a:spLocks noGrp="1"/>
          </p:cNvSpPr>
          <p:nvPr>
            <p:ph idx="1"/>
          </p:nvPr>
        </p:nvSpPr>
        <p:spPr>
          <a:xfrm>
            <a:off x="1295401" y="2621902"/>
            <a:ext cx="8996264" cy="3265714"/>
          </a:xfrm>
        </p:spPr>
        <p:txBody>
          <a:bodyPr>
            <a:noAutofit/>
          </a:bodyPr>
          <a:lstStyle/>
          <a:p>
            <a:pPr>
              <a:buFont typeface="Wingdings" panose="05000000000000000000" pitchFamily="2" charset="2"/>
              <a:buChar char="v"/>
            </a:pPr>
            <a:r>
              <a:rPr lang="en-IN" sz="1600" dirty="0">
                <a:latin typeface="Georgia" panose="02040502050405020303" pitchFamily="18" charset="0"/>
              </a:rPr>
              <a:t> </a:t>
            </a:r>
            <a:r>
              <a:rPr lang="en-US" sz="1600" dirty="0">
                <a:latin typeface="Georgia" panose="02040502050405020303" pitchFamily="18" charset="0"/>
              </a:rPr>
              <a:t>Present the overall approach of the analysis in a presentation. Mention the problem statement and the analysis approach briefly.</a:t>
            </a:r>
          </a:p>
          <a:p>
            <a:pPr>
              <a:buFont typeface="Wingdings" panose="05000000000000000000" pitchFamily="2" charset="2"/>
              <a:buChar char="v"/>
            </a:pPr>
            <a:r>
              <a:rPr lang="en-IN" sz="1600" dirty="0">
                <a:latin typeface="Georgia" panose="02040502050405020303" pitchFamily="18" charset="0"/>
              </a:rPr>
              <a:t> </a:t>
            </a:r>
            <a:r>
              <a:rPr lang="en-US" sz="1600" dirty="0">
                <a:latin typeface="Georgia" panose="02040502050405020303" pitchFamily="18" charset="0"/>
              </a:rPr>
              <a:t>Identify the missing data and use an appropriate method to deal with it. (Remove columns/or replace them with an appropriate value)</a:t>
            </a:r>
          </a:p>
          <a:p>
            <a:pPr>
              <a:buFont typeface="Wingdings" panose="05000000000000000000" pitchFamily="2" charset="2"/>
              <a:buChar char="v"/>
            </a:pPr>
            <a:r>
              <a:rPr lang="en-US" sz="1600" dirty="0">
                <a:latin typeface="Georgia" panose="02040502050405020303" pitchFamily="18" charset="0"/>
              </a:rPr>
              <a:t>Identify if there are outliers in the dataset. Also, mention why you think it is an outlier. Again, remember that for this exercise, it is not necessary to remove any data points.</a:t>
            </a:r>
          </a:p>
          <a:p>
            <a:pPr>
              <a:buFont typeface="Wingdings" panose="05000000000000000000" pitchFamily="2" charset="2"/>
              <a:buChar char="v"/>
            </a:pPr>
            <a:r>
              <a:rPr lang="en-US" sz="1600" dirty="0">
                <a:latin typeface="Georgia" panose="02040502050405020303" pitchFamily="18" charset="0"/>
              </a:rPr>
              <a:t>Identify if there is a data imbalance in the data. Find the ratio of data imbalance.</a:t>
            </a:r>
          </a:p>
          <a:p>
            <a:pPr>
              <a:buFont typeface="Wingdings" panose="05000000000000000000" pitchFamily="2" charset="2"/>
              <a:buChar char="v"/>
            </a:pPr>
            <a:r>
              <a:rPr lang="en-US" sz="1600" dirty="0">
                <a:latin typeface="Georgia" panose="02040502050405020303" pitchFamily="18" charset="0"/>
              </a:rPr>
              <a:t>Explain the results of univariate, segmented univariate, bivariate analysis, etc. in business terms.</a:t>
            </a:r>
          </a:p>
          <a:p>
            <a:pPr>
              <a:buFont typeface="Wingdings" panose="05000000000000000000" pitchFamily="2" charset="2"/>
              <a:buChar char="v"/>
            </a:pPr>
            <a:r>
              <a:rPr lang="en-US" sz="1600" dirty="0">
                <a:latin typeface="Georgia" panose="02040502050405020303" pitchFamily="18" charset="0"/>
              </a:rPr>
              <a:t>Include visualizations and summarize the most important results in the presentation. </a:t>
            </a:r>
          </a:p>
          <a:p>
            <a:pPr>
              <a:buFont typeface="Wingdings" panose="05000000000000000000" pitchFamily="2" charset="2"/>
              <a:buChar char="v"/>
            </a:pPr>
            <a:endParaRPr lang="en-IN" sz="2500" dirty="0">
              <a:latin typeface="Georgia" panose="02040502050405020303" pitchFamily="18" charset="0"/>
            </a:endParaRPr>
          </a:p>
        </p:txBody>
      </p:sp>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Problem Statement</a:t>
            </a:r>
          </a:p>
        </p:txBody>
      </p:sp>
    </p:spTree>
    <p:extLst>
      <p:ext uri="{BB962C8B-B14F-4D97-AF65-F5344CB8AC3E}">
        <p14:creationId xmlns:p14="http://schemas.microsoft.com/office/powerpoint/2010/main" val="151306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7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a:latin typeface="+mn-lt"/>
              </a:rPr>
              <a:t>Income Amount vs Education Status</a:t>
            </a:r>
            <a:endParaRPr lang="en-IN" sz="6000" b="1" dirty="0">
              <a:latin typeface="+mn-lt"/>
            </a:endParaRPr>
          </a:p>
        </p:txBody>
      </p:sp>
      <p:pic>
        <p:nvPicPr>
          <p:cNvPr id="6" name="Content Placeholder 5">
            <a:extLst>
              <a:ext uri="{FF2B5EF4-FFF2-40B4-BE49-F238E27FC236}">
                <a16:creationId xmlns:a16="http://schemas.microsoft.com/office/drawing/2014/main" id="{C287C659-4EBE-40BB-C562-7BC7832F55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57463"/>
            <a:ext cx="9604375" cy="3507435"/>
          </a:xfrm>
        </p:spPr>
      </p:pic>
    </p:spTree>
    <p:extLst>
      <p:ext uri="{BB962C8B-B14F-4D97-AF65-F5344CB8AC3E}">
        <p14:creationId xmlns:p14="http://schemas.microsoft.com/office/powerpoint/2010/main" val="2975467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69310"/>
            <a:ext cx="9601200" cy="3319462"/>
          </a:xfrm>
        </p:spPr>
        <p:txBody>
          <a:bodyPr>
            <a:normAutofit/>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For the Education type 'Higher education' the income amount mean is mostly equal with family status. It does contain many outliers.</a:t>
            </a:r>
          </a:p>
          <a:p>
            <a:r>
              <a:rPr lang="en-US" sz="2000" dirty="0"/>
              <a:t> Fewer outliers is having for Academic degree but they are having an income amount is a little higher than Higher education.</a:t>
            </a:r>
          </a:p>
          <a:p>
            <a:r>
              <a:rPr lang="en-US" sz="2000" dirty="0"/>
              <a:t>Lower secondary of civil marriage family status have less income amount than others.</a:t>
            </a:r>
          </a:p>
        </p:txBody>
      </p:sp>
    </p:spTree>
    <p:extLst>
      <p:ext uri="{BB962C8B-B14F-4D97-AF65-F5344CB8AC3E}">
        <p14:creationId xmlns:p14="http://schemas.microsoft.com/office/powerpoint/2010/main" val="2606825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4000" b="1" dirty="0">
                <a:latin typeface="+mn-lt"/>
              </a:rPr>
              <a:t>Bivariate Analysis for Type 1</a:t>
            </a:r>
            <a:endParaRPr lang="en-IN" sz="4000" b="1" dirty="0">
              <a:latin typeface="+mn-lt"/>
            </a:endParaRPr>
          </a:p>
        </p:txBody>
      </p:sp>
    </p:spTree>
    <p:extLst>
      <p:ext uri="{BB962C8B-B14F-4D97-AF65-F5344CB8AC3E}">
        <p14:creationId xmlns:p14="http://schemas.microsoft.com/office/powerpoint/2010/main" val="2510912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7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a:latin typeface="+mn-lt"/>
              </a:rPr>
              <a:t>Income Amount vs Education Status</a:t>
            </a:r>
            <a:endParaRPr lang="en-IN" sz="6000" b="1" dirty="0">
              <a:latin typeface="+mn-lt"/>
            </a:endParaRPr>
          </a:p>
        </p:txBody>
      </p:sp>
      <p:pic>
        <p:nvPicPr>
          <p:cNvPr id="6" name="Content Placeholder 5">
            <a:extLst>
              <a:ext uri="{FF2B5EF4-FFF2-40B4-BE49-F238E27FC236}">
                <a16:creationId xmlns:a16="http://schemas.microsoft.com/office/drawing/2014/main" id="{BE16DCD7-9942-99DB-6FC1-B08A02407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4374" cy="3582080"/>
          </a:xfrm>
        </p:spPr>
      </p:pic>
    </p:spTree>
    <p:extLst>
      <p:ext uri="{BB962C8B-B14F-4D97-AF65-F5344CB8AC3E}">
        <p14:creationId xmlns:p14="http://schemas.microsoft.com/office/powerpoint/2010/main" val="3195919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69310"/>
            <a:ext cx="9601200" cy="3319462"/>
          </a:xfrm>
        </p:spPr>
        <p:txBody>
          <a:bodyPr>
            <a:normAutofit/>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Have some similarity with Target 0, From the above boxplot for Education type 'Higher education' the income amount is mostly equal with family status.</a:t>
            </a:r>
          </a:p>
          <a:p>
            <a:r>
              <a:rPr lang="en-US" sz="2000" dirty="0"/>
              <a:t> Fewer outliers are having Academic degrees but their income amount is a little higher than Higher education.</a:t>
            </a:r>
          </a:p>
          <a:p>
            <a:r>
              <a:rPr lang="en-US" sz="2000" dirty="0"/>
              <a:t>Lower secondary are have less income amount than others.</a:t>
            </a:r>
          </a:p>
        </p:txBody>
      </p:sp>
    </p:spTree>
    <p:extLst>
      <p:ext uri="{BB962C8B-B14F-4D97-AF65-F5344CB8AC3E}">
        <p14:creationId xmlns:p14="http://schemas.microsoft.com/office/powerpoint/2010/main" val="369776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US" sz="4000" b="1" dirty="0">
                <a:latin typeface="+mn-lt"/>
              </a:rPr>
              <a:t>Univariate Analysis after merging Previous Data</a:t>
            </a:r>
            <a:endParaRPr lang="en-IN" sz="4000" b="1" dirty="0">
              <a:latin typeface="+mn-lt"/>
            </a:endParaRPr>
          </a:p>
        </p:txBody>
      </p:sp>
    </p:spTree>
    <p:extLst>
      <p:ext uri="{BB962C8B-B14F-4D97-AF65-F5344CB8AC3E}">
        <p14:creationId xmlns:p14="http://schemas.microsoft.com/office/powerpoint/2010/main" val="3310798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7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a:latin typeface="+mn-lt"/>
              </a:rPr>
              <a:t>Distribution of Purpose with Target</a:t>
            </a:r>
            <a:endParaRPr lang="en-IN" sz="6000" b="1" dirty="0">
              <a:latin typeface="+mn-lt"/>
            </a:endParaRPr>
          </a:p>
        </p:txBody>
      </p:sp>
      <p:pic>
        <p:nvPicPr>
          <p:cNvPr id="6" name="Content Placeholder 5">
            <a:extLst>
              <a:ext uri="{FF2B5EF4-FFF2-40B4-BE49-F238E27FC236}">
                <a16:creationId xmlns:a16="http://schemas.microsoft.com/office/drawing/2014/main" id="{A483417A-503C-F50A-A837-24206371E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4374" cy="3485197"/>
          </a:xfrm>
        </p:spPr>
      </p:pic>
      <p:pic>
        <p:nvPicPr>
          <p:cNvPr id="9" name="Picture 8">
            <a:extLst>
              <a:ext uri="{FF2B5EF4-FFF2-40B4-BE49-F238E27FC236}">
                <a16:creationId xmlns:a16="http://schemas.microsoft.com/office/drawing/2014/main" id="{F790571B-2F3B-A414-79FF-A9216E41F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2167" y="5404396"/>
            <a:ext cx="581106" cy="638264"/>
          </a:xfrm>
          <a:prstGeom prst="rect">
            <a:avLst/>
          </a:prstGeom>
        </p:spPr>
      </p:pic>
    </p:spTree>
    <p:extLst>
      <p:ext uri="{BB962C8B-B14F-4D97-AF65-F5344CB8AC3E}">
        <p14:creationId xmlns:p14="http://schemas.microsoft.com/office/powerpoint/2010/main" val="535070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69310"/>
            <a:ext cx="9601200" cy="3319462"/>
          </a:xfrm>
        </p:spPr>
        <p:txBody>
          <a:bodyPr>
            <a:normAutofit/>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Loan purposes with 'Repairs' are facing more difficulties in payment on time.</a:t>
            </a:r>
          </a:p>
          <a:p>
            <a:r>
              <a:rPr lang="en-US" sz="2000" dirty="0"/>
              <a:t>There are few places where loan payment is significantly higher than facing difficulties. They are 'Buying a garage', 'Business development', 'Buying land’, 'Buying a new car’, and 'Education' Hence we can focus on these purposes for which the client is having minimal payment difficulties.</a:t>
            </a:r>
          </a:p>
        </p:txBody>
      </p:sp>
    </p:spTree>
    <p:extLst>
      <p:ext uri="{BB962C8B-B14F-4D97-AF65-F5344CB8AC3E}">
        <p14:creationId xmlns:p14="http://schemas.microsoft.com/office/powerpoint/2010/main" val="625431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US" sz="4000" b="1" dirty="0">
                <a:latin typeface="+mn-lt"/>
              </a:rPr>
              <a:t>Performing Bivariate Analysis for Previous Data</a:t>
            </a:r>
            <a:endParaRPr lang="en-IN" sz="4000" b="1" dirty="0">
              <a:latin typeface="+mn-lt"/>
            </a:endParaRPr>
          </a:p>
        </p:txBody>
      </p:sp>
    </p:spTree>
    <p:extLst>
      <p:ext uri="{BB962C8B-B14F-4D97-AF65-F5344CB8AC3E}">
        <p14:creationId xmlns:p14="http://schemas.microsoft.com/office/powerpoint/2010/main" val="545816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a:latin typeface="+mn-lt"/>
              </a:rPr>
              <a:t>Previous Credit Amount Vs Loan Purpose</a:t>
            </a:r>
            <a:endParaRPr lang="en-IN" sz="6000" b="1" dirty="0">
              <a:latin typeface="+mn-lt"/>
            </a:endParaRPr>
          </a:p>
        </p:txBody>
      </p:sp>
      <p:pic>
        <p:nvPicPr>
          <p:cNvPr id="12" name="Content Placeholder 11">
            <a:extLst>
              <a:ext uri="{FF2B5EF4-FFF2-40B4-BE49-F238E27FC236}">
                <a16:creationId xmlns:a16="http://schemas.microsoft.com/office/drawing/2014/main" id="{990367B0-9EDD-68FF-4CB4-AD341CE91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57463"/>
            <a:ext cx="9604375" cy="3530917"/>
          </a:xfrm>
        </p:spPr>
      </p:pic>
    </p:spTree>
    <p:extLst>
      <p:ext uri="{BB962C8B-B14F-4D97-AF65-F5344CB8AC3E}">
        <p14:creationId xmlns:p14="http://schemas.microsoft.com/office/powerpoint/2010/main" val="184412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38F33-41B9-8DAB-AB9D-4BAA83DB50BF}"/>
              </a:ext>
            </a:extLst>
          </p:cNvPr>
          <p:cNvSpPr>
            <a:spLocks noGrp="1"/>
          </p:cNvSpPr>
          <p:nvPr>
            <p:ph idx="1"/>
          </p:nvPr>
        </p:nvSpPr>
        <p:spPr/>
        <p:txBody>
          <a:bodyPr/>
          <a:lstStyle/>
          <a:p>
            <a:pPr>
              <a:buFont typeface="Wingdings" panose="05000000000000000000" pitchFamily="2" charset="2"/>
              <a:buChar char="Ø"/>
            </a:pPr>
            <a:r>
              <a:rPr lang="en-IN" sz="2000" dirty="0"/>
              <a:t>Reading and Understanding the data</a:t>
            </a:r>
          </a:p>
          <a:p>
            <a:pPr>
              <a:buFont typeface="Wingdings" panose="05000000000000000000" pitchFamily="2" charset="2"/>
              <a:buChar char="Ø"/>
            </a:pPr>
            <a:r>
              <a:rPr lang="en-IN" sz="2000" dirty="0"/>
              <a:t>Univariate Analysis for Categories</a:t>
            </a:r>
          </a:p>
          <a:p>
            <a:pPr>
              <a:buFont typeface="Wingdings" panose="05000000000000000000" pitchFamily="2" charset="2"/>
              <a:buChar char="Ø"/>
            </a:pPr>
            <a:r>
              <a:rPr lang="en-IN" sz="2000" dirty="0"/>
              <a:t>Correlation</a:t>
            </a:r>
          </a:p>
          <a:p>
            <a:pPr>
              <a:buFont typeface="Wingdings" panose="05000000000000000000" pitchFamily="2" charset="2"/>
              <a:buChar char="Ø"/>
            </a:pPr>
            <a:r>
              <a:rPr lang="en-IN" sz="2000" dirty="0"/>
              <a:t>Univariate Analysis for Variables</a:t>
            </a:r>
          </a:p>
          <a:p>
            <a:pPr>
              <a:buFont typeface="Wingdings" panose="05000000000000000000" pitchFamily="2" charset="2"/>
              <a:buChar char="Ø"/>
            </a:pPr>
            <a:r>
              <a:rPr lang="en-IN" sz="2000" dirty="0"/>
              <a:t>Bivariate Analysis for Numerical Variables</a:t>
            </a:r>
          </a:p>
          <a:p>
            <a:pPr>
              <a:buFont typeface="Wingdings" panose="05000000000000000000" pitchFamily="2" charset="2"/>
              <a:buChar char="Ø"/>
            </a:pPr>
            <a:r>
              <a:rPr lang="en-IN" sz="2000" dirty="0"/>
              <a:t>Conclusion</a:t>
            </a:r>
          </a:p>
          <a:p>
            <a:pPr>
              <a:buFont typeface="Wingdings" panose="05000000000000000000" pitchFamily="2" charset="2"/>
              <a:buChar char="Ø"/>
            </a:pPr>
            <a:endParaRPr lang="en-IN" dirty="0"/>
          </a:p>
        </p:txBody>
      </p:sp>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2222" y="1455576"/>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IN" sz="6000" b="1" dirty="0">
                <a:latin typeface="+mn-lt"/>
              </a:rPr>
              <a:t>Overall Approach</a:t>
            </a:r>
          </a:p>
        </p:txBody>
      </p:sp>
    </p:spTree>
    <p:extLst>
      <p:ext uri="{BB962C8B-B14F-4D97-AF65-F5344CB8AC3E}">
        <p14:creationId xmlns:p14="http://schemas.microsoft.com/office/powerpoint/2010/main" val="4187584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69310"/>
            <a:ext cx="9601200" cy="3319462"/>
          </a:xfrm>
        </p:spPr>
        <p:txBody>
          <a:bodyPr>
            <a:normAutofit/>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The credit amount for Loan purposes like 'Buying a home’, ’Buying land’, 'Buying a new car’, and ‘Building a house' is higher.</a:t>
            </a:r>
          </a:p>
          <a:p>
            <a:r>
              <a:rPr lang="en-US" sz="2000" dirty="0"/>
              <a:t>Income type of state servants have a significant amount of credit applied</a:t>
            </a:r>
          </a:p>
          <a:p>
            <a:r>
              <a:rPr lang="en-US" sz="2000" dirty="0"/>
              <a:t>Money for the third person or a Hobby is having fewer credits applied for.</a:t>
            </a:r>
          </a:p>
        </p:txBody>
      </p:sp>
    </p:spTree>
    <p:extLst>
      <p:ext uri="{BB962C8B-B14F-4D97-AF65-F5344CB8AC3E}">
        <p14:creationId xmlns:p14="http://schemas.microsoft.com/office/powerpoint/2010/main" val="991572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19A28-9CD1-58FE-096A-974C74C5A280}"/>
              </a:ext>
            </a:extLst>
          </p:cNvPr>
          <p:cNvSpPr>
            <a:spLocks noGrp="1"/>
          </p:cNvSpPr>
          <p:nvPr>
            <p:ph idx="1"/>
          </p:nvPr>
        </p:nvSpPr>
        <p:spPr>
          <a:xfrm>
            <a:off x="1295402" y="2725972"/>
            <a:ext cx="9601196" cy="3217628"/>
          </a:xfrm>
        </p:spPr>
        <p:txBody>
          <a:bodyPr>
            <a:noAutofit/>
          </a:bodyPr>
          <a:lstStyle/>
          <a:p>
            <a:pPr>
              <a:buFont typeface="Wingdings" panose="05000000000000000000" pitchFamily="2" charset="2"/>
              <a:buChar char="ü"/>
            </a:pPr>
            <a:r>
              <a:rPr lang="en-US" sz="2000" b="0" i="0" dirty="0">
                <a:solidFill>
                  <a:srgbClr val="091E42"/>
                </a:solidFill>
                <a:effectLst/>
                <a:latin typeface="Georgia" panose="02040502050405020303" pitchFamily="18" charset="0"/>
              </a:rPr>
              <a:t> Banks should focus more on contract types ‘Student’,’ pensioner’, and ‘Businessman’ with housing ‘types other than ‘Co-op apartment’ for successful payments.</a:t>
            </a:r>
          </a:p>
          <a:p>
            <a:pPr>
              <a:buFont typeface="Wingdings" panose="05000000000000000000" pitchFamily="2" charset="2"/>
              <a:buChar char="ü"/>
            </a:pPr>
            <a:r>
              <a:rPr lang="en-US" sz="2000" b="0" i="0" dirty="0">
                <a:solidFill>
                  <a:srgbClr val="091E42"/>
                </a:solidFill>
                <a:effectLst/>
                <a:latin typeface="Georgia" panose="02040502050405020303" pitchFamily="18" charset="0"/>
              </a:rPr>
              <a:t>Banks should focus less on income type ‘Working’ as they are having the most number of unsuccessful payments.</a:t>
            </a:r>
          </a:p>
          <a:p>
            <a:pPr>
              <a:buFont typeface="Wingdings" panose="05000000000000000000" pitchFamily="2" charset="2"/>
              <a:buChar char="ü"/>
            </a:pPr>
            <a:r>
              <a:rPr lang="en-US" sz="2000" b="0" i="0" dirty="0">
                <a:solidFill>
                  <a:srgbClr val="091E42"/>
                </a:solidFill>
                <a:effectLst/>
                <a:latin typeface="Georgia" panose="02040502050405020303" pitchFamily="18" charset="0"/>
              </a:rPr>
              <a:t>Also with loan purposes ‘Repair’ is having a higher number of unsuccessful payments on time.</a:t>
            </a:r>
          </a:p>
          <a:p>
            <a:pPr>
              <a:buFont typeface="Wingdings" panose="05000000000000000000" pitchFamily="2" charset="2"/>
              <a:buChar char="ü"/>
            </a:pPr>
            <a:r>
              <a:rPr lang="en-US" sz="2000" b="0" i="0" dirty="0">
                <a:solidFill>
                  <a:srgbClr val="091E42"/>
                </a:solidFill>
                <a:effectLst/>
                <a:latin typeface="Georgia" panose="02040502050405020303" pitchFamily="18" charset="0"/>
              </a:rPr>
              <a:t>Get as many as clients from the housing type ‘With parents’ as they are having the least number of unsuccessful payments.</a:t>
            </a:r>
          </a:p>
        </p:txBody>
      </p:sp>
      <p:sp>
        <p:nvSpPr>
          <p:cNvPr id="5" name="Title 1">
            <a:extLst>
              <a:ext uri="{FF2B5EF4-FFF2-40B4-BE49-F238E27FC236}">
                <a16:creationId xmlns:a16="http://schemas.microsoft.com/office/drawing/2014/main" id="{92765077-0DBC-9D62-4ED5-ADC8220EAF1C}"/>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Conclusion</a:t>
            </a:r>
          </a:p>
        </p:txBody>
      </p:sp>
    </p:spTree>
    <p:extLst>
      <p:ext uri="{BB962C8B-B14F-4D97-AF65-F5344CB8AC3E}">
        <p14:creationId xmlns:p14="http://schemas.microsoft.com/office/powerpoint/2010/main" val="97637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65F2B-9C50-4F0B-69D8-631E4AD60B03}"/>
              </a:ext>
            </a:extLst>
          </p:cNvPr>
          <p:cNvSpPr>
            <a:spLocks noGrp="1"/>
          </p:cNvSpPr>
          <p:nvPr>
            <p:ph type="title"/>
          </p:nvPr>
        </p:nvSpPr>
        <p:spPr>
          <a:xfrm>
            <a:off x="1293812" y="2995127"/>
            <a:ext cx="9604375" cy="867746"/>
          </a:xfr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4000" b="1" dirty="0">
                <a:latin typeface="+mn-lt"/>
              </a:rPr>
              <a:t>Categorical Univariate Analysis for Target 0</a:t>
            </a:r>
            <a:endParaRPr lang="en-IN" sz="4000" b="1" dirty="0">
              <a:latin typeface="+mn-lt"/>
            </a:endParaRPr>
          </a:p>
        </p:txBody>
      </p:sp>
    </p:spTree>
    <p:extLst>
      <p:ext uri="{BB962C8B-B14F-4D97-AF65-F5344CB8AC3E}">
        <p14:creationId xmlns:p14="http://schemas.microsoft.com/office/powerpoint/2010/main" val="116235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Distribution of Income Range</a:t>
            </a:r>
          </a:p>
        </p:txBody>
      </p:sp>
      <p:pic>
        <p:nvPicPr>
          <p:cNvPr id="11" name="Content Placeholder 10">
            <a:extLst>
              <a:ext uri="{FF2B5EF4-FFF2-40B4-BE49-F238E27FC236}">
                <a16:creationId xmlns:a16="http://schemas.microsoft.com/office/drawing/2014/main" id="{C91D8D6C-AC91-6BD1-1C0B-A81214C7F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178" y="2557463"/>
            <a:ext cx="9135644" cy="3317875"/>
          </a:xfrm>
        </p:spPr>
      </p:pic>
    </p:spTree>
    <p:extLst>
      <p:ext uri="{BB962C8B-B14F-4D97-AF65-F5344CB8AC3E}">
        <p14:creationId xmlns:p14="http://schemas.microsoft.com/office/powerpoint/2010/main" val="317190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Female counts are higher than male.</a:t>
            </a:r>
          </a:p>
          <a:p>
            <a:r>
              <a:rPr lang="en-US" sz="2000" dirty="0"/>
              <a:t>Income range from 100000 to 200000 is having more credits.</a:t>
            </a:r>
          </a:p>
          <a:p>
            <a:r>
              <a:rPr lang="en-US" sz="2000" dirty="0"/>
              <a:t>This graph shows that females are more than males in having credits for that range.</a:t>
            </a:r>
          </a:p>
          <a:p>
            <a:r>
              <a:rPr lang="en-US" sz="2000" dirty="0"/>
              <a:t>Very less count for income range 400000 and above.</a:t>
            </a:r>
          </a:p>
        </p:txBody>
      </p:sp>
    </p:spTree>
    <p:extLst>
      <p:ext uri="{BB962C8B-B14F-4D97-AF65-F5344CB8AC3E}">
        <p14:creationId xmlns:p14="http://schemas.microsoft.com/office/powerpoint/2010/main" val="364754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49E466-BD41-1699-341D-2D7925989FEE}"/>
              </a:ext>
            </a:extLst>
          </p:cNvPr>
          <p:cNvSpPr txBox="1">
            <a:spLocks/>
          </p:cNvSpPr>
          <p:nvPr/>
        </p:nvSpPr>
        <p:spPr>
          <a:xfrm>
            <a:off x="1295401" y="1483568"/>
            <a:ext cx="9604375" cy="867746"/>
          </a:xfrm>
          <a:prstGeom prst="rect">
            <a:avLst/>
          </a:prstGeom>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b="1" dirty="0">
                <a:latin typeface="+mn-lt"/>
              </a:rPr>
              <a:t>Distribution of Contract Type</a:t>
            </a:r>
          </a:p>
        </p:txBody>
      </p:sp>
      <p:pic>
        <p:nvPicPr>
          <p:cNvPr id="7" name="Content Placeholder 6">
            <a:extLst>
              <a:ext uri="{FF2B5EF4-FFF2-40B4-BE49-F238E27FC236}">
                <a16:creationId xmlns:a16="http://schemas.microsoft.com/office/drawing/2014/main" id="{3AF8D740-D228-AAB9-A18F-41A1522EC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94787"/>
            <a:ext cx="9604374" cy="3610072"/>
          </a:xfrm>
        </p:spPr>
      </p:pic>
    </p:spTree>
    <p:extLst>
      <p:ext uri="{BB962C8B-B14F-4D97-AF65-F5344CB8AC3E}">
        <p14:creationId xmlns:p14="http://schemas.microsoft.com/office/powerpoint/2010/main" val="2044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E727C4D-A54F-D79F-09BE-CEE3D5D24336}"/>
              </a:ext>
            </a:extLst>
          </p:cNvPr>
          <p:cNvSpPr>
            <a:spLocks noGrp="1"/>
          </p:cNvSpPr>
          <p:nvPr>
            <p:ph idx="1"/>
          </p:nvPr>
        </p:nvSpPr>
        <p:spPr>
          <a:xfrm>
            <a:off x="1295400" y="1931988"/>
            <a:ext cx="9601200" cy="3319462"/>
          </a:xfrm>
        </p:spPr>
        <p:txBody>
          <a:bodyPr/>
          <a:lstStyle/>
          <a:p>
            <a:pPr marL="0" indent="0">
              <a:buNone/>
            </a:pPr>
            <a:r>
              <a:rPr lang="en-IN" b="1" dirty="0">
                <a:solidFill>
                  <a:srgbClr val="002060"/>
                </a:solidFill>
              </a:rPr>
              <a:t>Points to be concluded from the graph</a:t>
            </a:r>
            <a:r>
              <a:rPr lang="en-IN" dirty="0">
                <a:solidFill>
                  <a:srgbClr val="002060"/>
                </a:solidFill>
              </a:rPr>
              <a:t>:</a:t>
            </a:r>
          </a:p>
          <a:p>
            <a:r>
              <a:rPr lang="en-US" sz="2000" dirty="0"/>
              <a:t>For contract type ‘cash loans’ is having a higher number of credits than the ‘Revolving loans’ contract type.</a:t>
            </a:r>
          </a:p>
          <a:p>
            <a:r>
              <a:rPr lang="en-US" sz="2000" dirty="0"/>
              <a:t>For this also Female is leading in applying for credits.</a:t>
            </a:r>
          </a:p>
        </p:txBody>
      </p:sp>
    </p:spTree>
    <p:extLst>
      <p:ext uri="{BB962C8B-B14F-4D97-AF65-F5344CB8AC3E}">
        <p14:creationId xmlns:p14="http://schemas.microsoft.com/office/powerpoint/2010/main" val="22272315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191</TotalTime>
  <Words>1199</Words>
  <Application>Microsoft Office PowerPoint</Application>
  <PresentationFormat>Widescreen</PresentationFormat>
  <Paragraphs>101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Garamond</vt:lpstr>
      <vt:lpstr>Georgia</vt:lpstr>
      <vt:lpstr>Wingdings</vt:lpstr>
      <vt:lpstr>Organic</vt:lpstr>
      <vt:lpstr>Credit EDA Case Study</vt:lpstr>
      <vt:lpstr>PowerPoint Presentation</vt:lpstr>
      <vt:lpstr>PowerPoint Presentation</vt:lpstr>
      <vt:lpstr>Overall Approach</vt:lpstr>
      <vt:lpstr>Categorical Univariate Analysis for Target 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Categorical Univariate Analysis for Target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of Target 0</vt:lpstr>
      <vt:lpstr>PowerPoint Presentation</vt:lpstr>
      <vt:lpstr>PowerPoint Presentation</vt:lpstr>
      <vt:lpstr>Correlation of Target 1</vt:lpstr>
      <vt:lpstr>PowerPoint Presentation</vt:lpstr>
      <vt:lpstr>PowerPoint Presentation</vt:lpstr>
      <vt:lpstr>Bivariate Analysis for Type 0</vt:lpstr>
      <vt:lpstr>PowerPoint Presentation</vt:lpstr>
      <vt:lpstr>PowerPoint Presentation</vt:lpstr>
      <vt:lpstr>Bivariate Analysis for Type 1</vt:lpstr>
      <vt:lpstr>PowerPoint Presentation</vt:lpstr>
      <vt:lpstr>PowerPoint Presentation</vt:lpstr>
      <vt:lpstr>Univariate Analysis after merging Previous Data</vt:lpstr>
      <vt:lpstr>PowerPoint Presentation</vt:lpstr>
      <vt:lpstr>PowerPoint Presentation</vt:lpstr>
      <vt:lpstr>Performing Bivariate Analysis for Previous Data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Rishabh Tiwari</dc:creator>
  <cp:lastModifiedBy>Rishabh Tiwari</cp:lastModifiedBy>
  <cp:revision>2</cp:revision>
  <dcterms:created xsi:type="dcterms:W3CDTF">2023-03-26T05:24:04Z</dcterms:created>
  <dcterms:modified xsi:type="dcterms:W3CDTF">2023-03-26T17:22:15Z</dcterms:modified>
</cp:coreProperties>
</file>