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71" r:id="rId14"/>
    <p:sldId id="277" r:id="rId15"/>
    <p:sldId id="273" r:id="rId16"/>
    <p:sldId id="274" r:id="rId17"/>
    <p:sldId id="272" r:id="rId18"/>
    <p:sldId id="281" r:id="rId19"/>
    <p:sldId id="276" r:id="rId20"/>
    <p:sldId id="279" r:id="rId21"/>
    <p:sldId id="270" r:id="rId22"/>
    <p:sldId id="282" r:id="rId23"/>
    <p:sldId id="285" r:id="rId24"/>
    <p:sldId id="283" r:id="rId25"/>
    <p:sldId id="284" r:id="rId26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988B0-1C58-9705-512E-B0C5E405973C}" v="43" dt="2022-03-11T14:55:43.35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44" y="16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Johnson" userId="S::brett@devcodecamp.com::9990d697-bb57-4f4c-900e-c9c2bd81ecb3" providerId="AD" clId="Web-{D86988B0-1C58-9705-512E-B0C5E405973C}"/>
    <pc:docChg chg="modSld">
      <pc:chgData name="Brett Johnson" userId="S::brett@devcodecamp.com::9990d697-bb57-4f4c-900e-c9c2bd81ecb3" providerId="AD" clId="Web-{D86988B0-1C58-9705-512E-B0C5E405973C}" dt="2022-03-11T14:55:43.359" v="36" actId="1076"/>
      <pc:docMkLst>
        <pc:docMk/>
      </pc:docMkLst>
      <pc:sldChg chg="addSp delSp modSp">
        <pc:chgData name="Brett Johnson" userId="S::brett@devcodecamp.com::9990d697-bb57-4f4c-900e-c9c2bd81ecb3" providerId="AD" clId="Web-{D86988B0-1C58-9705-512E-B0C5E405973C}" dt="2022-03-11T14:47:21.165" v="6" actId="1076"/>
        <pc:sldMkLst>
          <pc:docMk/>
          <pc:sldMk cId="1243023391" sldId="266"/>
        </pc:sldMkLst>
        <pc:picChg chg="add mod">
          <ac:chgData name="Brett Johnson" userId="S::brett@devcodecamp.com::9990d697-bb57-4f4c-900e-c9c2bd81ecb3" providerId="AD" clId="Web-{D86988B0-1C58-9705-512E-B0C5E405973C}" dt="2022-03-11T14:47:21.165" v="6" actId="1076"/>
          <ac:picMkLst>
            <pc:docMk/>
            <pc:sldMk cId="1243023391" sldId="266"/>
            <ac:picMk id="3" creationId="{34872EC1-B6A4-42B7-A530-A086A7340B08}"/>
          </ac:picMkLst>
        </pc:picChg>
        <pc:picChg chg="del">
          <ac:chgData name="Brett Johnson" userId="S::brett@devcodecamp.com::9990d697-bb57-4f4c-900e-c9c2bd81ecb3" providerId="AD" clId="Web-{D86988B0-1C58-9705-512E-B0C5E405973C}" dt="2022-03-11T14:47:08.040" v="0"/>
          <ac:picMkLst>
            <pc:docMk/>
            <pc:sldMk cId="1243023391" sldId="266"/>
            <ac:picMk id="7" creationId="{20067F0B-04B8-4BDC-9409-66D7C74A47B6}"/>
          </ac:picMkLst>
        </pc:picChg>
      </pc:sldChg>
      <pc:sldChg chg="addSp delSp modSp">
        <pc:chgData name="Brett Johnson" userId="S::brett@devcodecamp.com::9990d697-bb57-4f4c-900e-c9c2bd81ecb3" providerId="AD" clId="Web-{D86988B0-1C58-9705-512E-B0C5E405973C}" dt="2022-03-11T14:51:14.121" v="15" actId="1076"/>
        <pc:sldMkLst>
          <pc:docMk/>
          <pc:sldMk cId="645521800" sldId="267"/>
        </pc:sldMkLst>
        <pc:spChg chg="mod">
          <ac:chgData name="Brett Johnson" userId="S::brett@devcodecamp.com::9990d697-bb57-4f4c-900e-c9c2bd81ecb3" providerId="AD" clId="Web-{D86988B0-1C58-9705-512E-B0C5E405973C}" dt="2022-03-11T14:49:52.917" v="9" actId="20577"/>
          <ac:spMkLst>
            <pc:docMk/>
            <pc:sldMk cId="645521800" sldId="267"/>
            <ac:spMk id="3" creationId="{00000000-0000-0000-0000-000000000000}"/>
          </ac:spMkLst>
        </pc:spChg>
        <pc:picChg chg="add mod">
          <ac:chgData name="Brett Johnson" userId="S::brett@devcodecamp.com::9990d697-bb57-4f4c-900e-c9c2bd81ecb3" providerId="AD" clId="Web-{D86988B0-1C58-9705-512E-B0C5E405973C}" dt="2022-03-11T14:51:14.121" v="15" actId="1076"/>
          <ac:picMkLst>
            <pc:docMk/>
            <pc:sldMk cId="645521800" sldId="267"/>
            <ac:picMk id="4" creationId="{00E6C9BC-C802-41D8-B746-F3130E522BA4}"/>
          </ac:picMkLst>
        </pc:picChg>
        <pc:picChg chg="del">
          <ac:chgData name="Brett Johnson" userId="S::brett@devcodecamp.com::9990d697-bb57-4f4c-900e-c9c2bd81ecb3" providerId="AD" clId="Web-{D86988B0-1C58-9705-512E-B0C5E405973C}" dt="2022-03-11T14:51:03.308" v="10"/>
          <ac:picMkLst>
            <pc:docMk/>
            <pc:sldMk cId="645521800" sldId="267"/>
            <ac:picMk id="5" creationId="{2A64CA79-22BC-490A-A4EE-D8C95EECD0B9}"/>
          </ac:picMkLst>
        </pc:picChg>
      </pc:sldChg>
      <pc:sldChg chg="addSp delSp modSp">
        <pc:chgData name="Brett Johnson" userId="S::brett@devcodecamp.com::9990d697-bb57-4f4c-900e-c9c2bd81ecb3" providerId="AD" clId="Web-{D86988B0-1C58-9705-512E-B0C5E405973C}" dt="2022-03-11T14:53:06.529" v="21" actId="14100"/>
        <pc:sldMkLst>
          <pc:docMk/>
          <pc:sldMk cId="324654558" sldId="282"/>
        </pc:sldMkLst>
        <pc:picChg chg="add mod">
          <ac:chgData name="Brett Johnson" userId="S::brett@devcodecamp.com::9990d697-bb57-4f4c-900e-c9c2bd81ecb3" providerId="AD" clId="Web-{D86988B0-1C58-9705-512E-B0C5E405973C}" dt="2022-03-11T14:53:06.529" v="21" actId="14100"/>
          <ac:picMkLst>
            <pc:docMk/>
            <pc:sldMk cId="324654558" sldId="282"/>
            <ac:picMk id="4" creationId="{757FA414-18C6-4412-BE72-9F7833887BAA}"/>
          </ac:picMkLst>
        </pc:picChg>
        <pc:picChg chg="del">
          <ac:chgData name="Brett Johnson" userId="S::brett@devcodecamp.com::9990d697-bb57-4f4c-900e-c9c2bd81ecb3" providerId="AD" clId="Web-{D86988B0-1C58-9705-512E-B0C5E405973C}" dt="2022-03-11T14:52:55.591" v="16"/>
          <ac:picMkLst>
            <pc:docMk/>
            <pc:sldMk cId="324654558" sldId="282"/>
            <ac:picMk id="5" creationId="{918E2D0D-8433-42E6-AD41-8164BDC4F7B7}"/>
          </ac:picMkLst>
        </pc:picChg>
      </pc:sldChg>
      <pc:sldChg chg="addSp delSp modSp">
        <pc:chgData name="Brett Johnson" userId="S::brett@devcodecamp.com::9990d697-bb57-4f4c-900e-c9c2bd81ecb3" providerId="AD" clId="Web-{D86988B0-1C58-9705-512E-B0C5E405973C}" dt="2022-03-11T14:54:58.483" v="31" actId="1076"/>
        <pc:sldMkLst>
          <pc:docMk/>
          <pc:sldMk cId="1998280910" sldId="283"/>
        </pc:sldMkLst>
        <pc:picChg chg="add mod">
          <ac:chgData name="Brett Johnson" userId="S::brett@devcodecamp.com::9990d697-bb57-4f4c-900e-c9c2bd81ecb3" providerId="AD" clId="Web-{D86988B0-1C58-9705-512E-B0C5E405973C}" dt="2022-03-11T14:54:58.483" v="31" actId="1076"/>
          <ac:picMkLst>
            <pc:docMk/>
            <pc:sldMk cId="1998280910" sldId="283"/>
            <ac:picMk id="4" creationId="{48941465-344A-41D6-B777-B3612BDB28FF}"/>
          </ac:picMkLst>
        </pc:picChg>
        <pc:picChg chg="del">
          <ac:chgData name="Brett Johnson" userId="S::brett@devcodecamp.com::9990d697-bb57-4f4c-900e-c9c2bd81ecb3" providerId="AD" clId="Web-{D86988B0-1C58-9705-512E-B0C5E405973C}" dt="2022-03-11T14:54:51.827" v="27"/>
          <ac:picMkLst>
            <pc:docMk/>
            <pc:sldMk cId="1998280910" sldId="283"/>
            <ac:picMk id="6" creationId="{F08A12D8-E91E-47B6-8ACD-5BE281079899}"/>
          </ac:picMkLst>
        </pc:picChg>
      </pc:sldChg>
      <pc:sldChg chg="addSp delSp modSp">
        <pc:chgData name="Brett Johnson" userId="S::brett@devcodecamp.com::9990d697-bb57-4f4c-900e-c9c2bd81ecb3" providerId="AD" clId="Web-{D86988B0-1C58-9705-512E-B0C5E405973C}" dt="2022-03-11T14:55:43.359" v="36" actId="1076"/>
        <pc:sldMkLst>
          <pc:docMk/>
          <pc:sldMk cId="3380699318" sldId="284"/>
        </pc:sldMkLst>
        <pc:picChg chg="add mod">
          <ac:chgData name="Brett Johnson" userId="S::brett@devcodecamp.com::9990d697-bb57-4f4c-900e-c9c2bd81ecb3" providerId="AD" clId="Web-{D86988B0-1C58-9705-512E-B0C5E405973C}" dt="2022-03-11T14:55:43.359" v="36" actId="1076"/>
          <ac:picMkLst>
            <pc:docMk/>
            <pc:sldMk cId="3380699318" sldId="284"/>
            <ac:picMk id="4" creationId="{6A367C26-D420-4B86-A4B2-5471E951241A}"/>
          </ac:picMkLst>
        </pc:picChg>
        <pc:picChg chg="del">
          <ac:chgData name="Brett Johnson" userId="S::brett@devcodecamp.com::9990d697-bb57-4f4c-900e-c9c2bd81ecb3" providerId="AD" clId="Web-{D86988B0-1C58-9705-512E-B0C5E405973C}" dt="2022-03-11T14:55:36.015" v="32"/>
          <ac:picMkLst>
            <pc:docMk/>
            <pc:sldMk cId="3380699318" sldId="284"/>
            <ac:picMk id="5" creationId="{14E5746F-CB88-4D5A-B8E6-40E6B14D2D18}"/>
          </ac:picMkLst>
        </pc:picChg>
      </pc:sldChg>
      <pc:sldChg chg="addSp delSp modSp">
        <pc:chgData name="Brett Johnson" userId="S::brett@devcodecamp.com::9990d697-bb57-4f4c-900e-c9c2bd81ecb3" providerId="AD" clId="Web-{D86988B0-1C58-9705-512E-B0C5E405973C}" dt="2022-03-11T14:53:57.029" v="26" actId="1076"/>
        <pc:sldMkLst>
          <pc:docMk/>
          <pc:sldMk cId="3230993626" sldId="285"/>
        </pc:sldMkLst>
        <pc:picChg chg="add mod">
          <ac:chgData name="Brett Johnson" userId="S::brett@devcodecamp.com::9990d697-bb57-4f4c-900e-c9c2bd81ecb3" providerId="AD" clId="Web-{D86988B0-1C58-9705-512E-B0C5E405973C}" dt="2022-03-11T14:53:57.029" v="26" actId="1076"/>
          <ac:picMkLst>
            <pc:docMk/>
            <pc:sldMk cId="3230993626" sldId="285"/>
            <ac:picMk id="4" creationId="{91F2D0EB-481B-4F20-8069-F3F858EF3F0B}"/>
          </ac:picMkLst>
        </pc:picChg>
        <pc:picChg chg="del">
          <ac:chgData name="Brett Johnson" userId="S::brett@devcodecamp.com::9990d697-bb57-4f4c-900e-c9c2bd81ecb3" providerId="AD" clId="Web-{D86988B0-1C58-9705-512E-B0C5E405973C}" dt="2022-03-11T14:53:49.138" v="22"/>
          <ac:picMkLst>
            <pc:docMk/>
            <pc:sldMk cId="3230993626" sldId="285"/>
            <ac:picMk id="8" creationId="{4DF72C7E-F416-4FFE-8901-BB480CF628B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2164C-8C45-42DA-A300-91297D92BF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ED449-5A63-4524-98B6-128703F681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93E76-A4E6-46A3-8A4A-14E1D00CAC7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F4B9B-D06A-45D4-827C-DE63F9C248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EBFCB-BF7A-4092-801E-35769EA1C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D91B-D726-4942-A68E-BD116A26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2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4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035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9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2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3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8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9430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5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3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5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3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5894F-725F-4517-B100-B0F57AB02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47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djangoproject.com/en/4.0/topics/db/queries/#field-lookups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Querying Using an ORM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Properties Example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4872EC1-B6A4-42B7-A530-A086A734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28" y="3140827"/>
            <a:ext cx="22142851" cy="68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33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Using ORM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611505"/>
            <a:r>
              <a:rPr lang="en-US" sz="5400" dirty="0">
                <a:effectLst/>
              </a:rPr>
              <a:t>Once our models are created, we can import them into our Python files to interact with our database tables all through Python code! (no raw SQL needed!)</a:t>
            </a:r>
            <a:endParaRPr lang="en-US"/>
          </a:p>
          <a:p>
            <a:pPr indent="-611505"/>
            <a:r>
              <a:rPr lang="en-US" sz="5400" dirty="0">
                <a:effectLst/>
              </a:rPr>
              <a:t>Every model has an “</a:t>
            </a:r>
            <a:r>
              <a:rPr lang="en-US" sz="5400" dirty="0">
                <a:solidFill>
                  <a:srgbClr val="FFC000"/>
                </a:solidFill>
                <a:effectLst/>
              </a:rPr>
              <a:t>objects</a:t>
            </a:r>
            <a:r>
              <a:rPr lang="en-US" sz="5400" dirty="0">
                <a:effectLst/>
              </a:rPr>
              <a:t>” property which contains methods we can use for our queries</a:t>
            </a:r>
            <a:endParaRPr lang="en-US" sz="5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</a:endParaRPr>
          </a:p>
          <a:p>
            <a:pPr indent="-611505"/>
            <a:endParaRPr lang="en-US" sz="5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</a:endParaRPr>
          </a:p>
          <a:p>
            <a:pPr indent="-611505"/>
            <a:endParaRPr lang="en-US" sz="5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0E6C9BC-C802-41D8-B746-F3130E52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18" y="8472950"/>
            <a:ext cx="14935199" cy="41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18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Query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2882901"/>
            <a:ext cx="21437600" cy="8167350"/>
          </a:xfrm>
        </p:spPr>
        <p:txBody>
          <a:bodyPr>
            <a:normAutofit/>
          </a:bodyPr>
          <a:lstStyle/>
          <a:p>
            <a:r>
              <a:rPr lang="en-US" sz="5600" dirty="0"/>
              <a:t>ORMs provide many helpful methods that allow you to find the data you're looking for on your database.</a:t>
            </a:r>
          </a:p>
          <a:p>
            <a:r>
              <a:rPr lang="en-US" sz="5600" dirty="0"/>
              <a:t>These Query Methods typically return results in a </a:t>
            </a:r>
            <a:r>
              <a:rPr lang="en-US" sz="5600" dirty="0" err="1"/>
              <a:t>QuerySet</a:t>
            </a:r>
            <a:r>
              <a:rPr lang="en-US" sz="5600" dirty="0"/>
              <a:t>, which is a collection similar to a List.</a:t>
            </a:r>
          </a:p>
          <a:p>
            <a:r>
              <a:rPr lang="en-US" sz="5600" dirty="0">
                <a:solidFill>
                  <a:srgbClr val="FFC000"/>
                </a:solidFill>
              </a:rPr>
              <a:t>Side Note</a:t>
            </a:r>
            <a:r>
              <a:rPr lang="en-US" sz="5600" dirty="0"/>
              <a:t>: We are currently learning about “Django’s” ORM</a:t>
            </a:r>
          </a:p>
          <a:p>
            <a:pPr lvl="1"/>
            <a:r>
              <a:rPr lang="en-US" sz="5200" dirty="0"/>
              <a:t>Django is a python web framework (collection of pre-written code)</a:t>
            </a:r>
          </a:p>
          <a:p>
            <a:pPr lvl="1"/>
            <a:r>
              <a:rPr lang="en-US" sz="5200" dirty="0"/>
              <a:t>We will be learning about Django soon!</a:t>
            </a:r>
          </a:p>
        </p:txBody>
      </p:sp>
    </p:spTree>
    <p:extLst>
      <p:ext uri="{BB962C8B-B14F-4D97-AF65-F5344CB8AC3E}">
        <p14:creationId xmlns:p14="http://schemas.microsoft.com/office/powerpoint/2010/main" val="910257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Query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2882901"/>
            <a:ext cx="21437600" cy="4429922"/>
          </a:xfrm>
        </p:spPr>
        <p:txBody>
          <a:bodyPr>
            <a:normAutofit/>
          </a:bodyPr>
          <a:lstStyle/>
          <a:p>
            <a:r>
              <a:rPr lang="en-US" sz="5600" dirty="0"/>
              <a:t>Query methods will typically have a keyword argument passed in which specifies: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sz="5600" dirty="0"/>
              <a:t>What column is being searched?</a:t>
            </a:r>
          </a:p>
          <a:p>
            <a:pPr lvl="2">
              <a:buFont typeface="Arial"/>
              <a:buChar char="•"/>
            </a:pPr>
            <a:r>
              <a:rPr lang="en-US" sz="5600" dirty="0"/>
              <a:t>What term is being searched in that column?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F2BB58-94CB-482A-BC89-9BB9F3F3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781" y="9451524"/>
            <a:ext cx="14592298" cy="23059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3EB6E13-BBA9-48ED-ACD4-267B9E5D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86" y="7571118"/>
            <a:ext cx="13396684" cy="14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53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.all()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4342" y="3644902"/>
            <a:ext cx="21437600" cy="3123636"/>
          </a:xfrm>
        </p:spPr>
        <p:txBody>
          <a:bodyPr>
            <a:normAutofit/>
          </a:bodyPr>
          <a:lstStyle/>
          <a:p>
            <a:r>
              <a:rPr lang="en-US" sz="5600" dirty="0" err="1">
                <a:solidFill>
                  <a:srgbClr val="FFC000"/>
                </a:solidFill>
                <a:effectLst/>
              </a:rPr>
              <a:t>Model.objects.all</a:t>
            </a:r>
            <a:r>
              <a:rPr lang="en-US" sz="5600" dirty="0">
                <a:solidFill>
                  <a:srgbClr val="FFC000"/>
                </a:solidFill>
                <a:effectLst/>
              </a:rPr>
              <a:t>() </a:t>
            </a:r>
            <a:r>
              <a:rPr lang="en-US" sz="5600" dirty="0"/>
              <a:t>- Returns a </a:t>
            </a:r>
            <a:r>
              <a:rPr lang="en-US" sz="5600" dirty="0" err="1"/>
              <a:t>QuerySet</a:t>
            </a:r>
            <a:r>
              <a:rPr lang="en-US" sz="5600" dirty="0"/>
              <a:t> of all objects from the model's table.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E08C4F-5F93-47A6-A1DA-6FAB4DE6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42" y="7391545"/>
            <a:ext cx="13541828" cy="17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08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.filter()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2878087"/>
            <a:ext cx="21437600" cy="6753520"/>
          </a:xfrm>
        </p:spPr>
        <p:txBody>
          <a:bodyPr>
            <a:normAutofit fontScale="77500" lnSpcReduction="20000"/>
          </a:bodyPr>
          <a:lstStyle/>
          <a:p>
            <a:r>
              <a:rPr lang="en-US" sz="7200" dirty="0" err="1">
                <a:solidFill>
                  <a:srgbClr val="FFC000"/>
                </a:solidFill>
                <a:effectLst/>
                <a:ea typeface="+mn-lt"/>
                <a:cs typeface="+mn-lt"/>
              </a:rPr>
              <a:t>Model.objects.filter</a:t>
            </a:r>
            <a:r>
              <a:rPr lang="en-US" sz="7200" dirty="0">
                <a:solidFill>
                  <a:srgbClr val="FFC000"/>
                </a:solidFill>
                <a:effectLst/>
                <a:ea typeface="+mn-lt"/>
                <a:cs typeface="+mn-lt"/>
              </a:rPr>
              <a:t>(x=y) </a:t>
            </a:r>
            <a:r>
              <a:rPr lang="en-US" sz="7200" dirty="0">
                <a:ea typeface="+mn-lt"/>
                <a:cs typeface="+mn-lt"/>
              </a:rPr>
              <a:t>- Returns a </a:t>
            </a:r>
            <a:r>
              <a:rPr lang="en-US" sz="7200" dirty="0" err="1">
                <a:ea typeface="+mn-lt"/>
                <a:cs typeface="+mn-lt"/>
              </a:rPr>
              <a:t>QuerySet</a:t>
            </a:r>
            <a:r>
              <a:rPr lang="en-US" sz="7200" dirty="0">
                <a:ea typeface="+mn-lt"/>
                <a:cs typeface="+mn-lt"/>
              </a:rPr>
              <a:t> of </a:t>
            </a:r>
            <a:r>
              <a:rPr lang="en-US" sz="7200" dirty="0">
                <a:solidFill>
                  <a:srgbClr val="FFC000"/>
                </a:solidFill>
                <a:effectLst/>
                <a:ea typeface="+mn-lt"/>
                <a:cs typeface="+mn-lt"/>
              </a:rPr>
              <a:t>all</a:t>
            </a:r>
            <a:r>
              <a:rPr lang="en-US" sz="7200" dirty="0">
                <a:ea typeface="+mn-lt"/>
                <a:cs typeface="+mn-lt"/>
              </a:rPr>
              <a:t> objects whose 'x' property has the value of 'y'.</a:t>
            </a:r>
          </a:p>
          <a:p>
            <a:r>
              <a:rPr lang="en-US" sz="7200" dirty="0">
                <a:ea typeface="+mn-lt"/>
                <a:cs typeface="+mn-lt"/>
              </a:rPr>
              <a:t>Use this when you don't know how many rows might be found. This will work for any number or results, 0, 1, or more, without throwing an exception.</a:t>
            </a:r>
          </a:p>
          <a:p>
            <a:r>
              <a:rPr lang="en-US" sz="7200" dirty="0">
                <a:ea typeface="+mn-lt"/>
                <a:cs typeface="+mn-lt"/>
              </a:rPr>
              <a:t>Note that if a single result is found, it will still be a </a:t>
            </a:r>
            <a:r>
              <a:rPr lang="en-US" sz="7200" dirty="0" err="1">
                <a:ea typeface="+mn-lt"/>
                <a:cs typeface="+mn-lt"/>
              </a:rPr>
              <a:t>QuerySet</a:t>
            </a:r>
            <a:r>
              <a:rPr lang="en-US" sz="7200" dirty="0">
                <a:ea typeface="+mn-lt"/>
                <a:cs typeface="+mn-lt"/>
              </a:rPr>
              <a:t> that contains the single item, NOT the item itself. So when searching for a single item by Primary Key, .get() is more appropriate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13ACAC-C795-4A6C-B71A-E5E60EE7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10" y="9631607"/>
            <a:ext cx="17750970" cy="14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020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.exclude()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058" y="3735616"/>
            <a:ext cx="21437600" cy="3123636"/>
          </a:xfrm>
        </p:spPr>
        <p:txBody>
          <a:bodyPr>
            <a:normAutofit/>
          </a:bodyPr>
          <a:lstStyle/>
          <a:p>
            <a:r>
              <a:rPr lang="en-US" sz="5600" dirty="0" err="1">
                <a:solidFill>
                  <a:srgbClr val="FFC000"/>
                </a:solidFill>
                <a:effectLst/>
              </a:rPr>
              <a:t>Model.objects.exclude</a:t>
            </a:r>
            <a:r>
              <a:rPr lang="en-US" sz="5600" dirty="0">
                <a:solidFill>
                  <a:srgbClr val="FFC000"/>
                </a:solidFill>
                <a:effectLst/>
              </a:rPr>
              <a:t>(x=y)</a:t>
            </a:r>
            <a:r>
              <a:rPr lang="en-US" sz="5600" dirty="0">
                <a:solidFill>
                  <a:srgbClr val="FFC000"/>
                </a:solidFill>
                <a:effectLst/>
                <a:ea typeface="+mn-lt"/>
                <a:cs typeface="+mn-lt"/>
              </a:rPr>
              <a:t> </a:t>
            </a:r>
            <a:r>
              <a:rPr lang="en-US" sz="5600" b="1" dirty="0">
                <a:solidFill>
                  <a:schemeClr val="tx1"/>
                </a:solidFill>
                <a:ea typeface="+mn-lt"/>
                <a:cs typeface="+mn-lt"/>
              </a:rPr>
              <a:t>- </a:t>
            </a:r>
            <a:r>
              <a:rPr lang="en-US" sz="5600" dirty="0">
                <a:ea typeface="+mn-lt"/>
                <a:cs typeface="+mn-lt"/>
              </a:rPr>
              <a:t>Returns a </a:t>
            </a:r>
            <a:r>
              <a:rPr lang="en-US" sz="5600" dirty="0" err="1">
                <a:ea typeface="+mn-lt"/>
                <a:cs typeface="+mn-lt"/>
              </a:rPr>
              <a:t>QuerySet</a:t>
            </a:r>
            <a:r>
              <a:rPr lang="en-US" sz="5600" dirty="0">
                <a:ea typeface="+mn-lt"/>
                <a:cs typeface="+mn-lt"/>
              </a:rPr>
              <a:t> of </a:t>
            </a:r>
            <a:r>
              <a:rPr lang="en-US" sz="5600" b="1" dirty="0">
                <a:ea typeface="+mn-lt"/>
                <a:cs typeface="+mn-lt"/>
              </a:rPr>
              <a:t>all</a:t>
            </a:r>
            <a:r>
              <a:rPr lang="en-US" sz="5600" dirty="0">
                <a:ea typeface="+mn-lt"/>
                <a:cs typeface="+mn-lt"/>
              </a:rPr>
              <a:t> objects whose 'x' property DOES NOT equal 'y'.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D5DD95-BFA4-43AF-B383-97C5857E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14" y="8096332"/>
            <a:ext cx="18658112" cy="17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327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.get()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4770" y="3004200"/>
            <a:ext cx="21437600" cy="4646902"/>
          </a:xfrm>
        </p:spPr>
        <p:txBody>
          <a:bodyPr>
            <a:normAutofit/>
          </a:bodyPr>
          <a:lstStyle/>
          <a:p>
            <a:pPr>
              <a:buFont typeface="Arial,Sans-Serif"/>
            </a:pPr>
            <a:r>
              <a:rPr lang="en-US" sz="4800" dirty="0" err="1">
                <a:solidFill>
                  <a:srgbClr val="FFC000"/>
                </a:solidFill>
                <a:effectLst/>
                <a:ea typeface="+mn-lt"/>
                <a:cs typeface="+mn-lt"/>
              </a:rPr>
              <a:t>Model.objects.get</a:t>
            </a:r>
            <a:r>
              <a:rPr lang="en-US" sz="4800" dirty="0">
                <a:solidFill>
                  <a:srgbClr val="FFC000"/>
                </a:solidFill>
                <a:effectLst/>
                <a:ea typeface="+mn-lt"/>
                <a:cs typeface="+mn-lt"/>
              </a:rPr>
              <a:t>(x=y) </a:t>
            </a:r>
            <a:r>
              <a:rPr lang="en-US" sz="4800" dirty="0">
                <a:ea typeface="+mn-lt"/>
                <a:cs typeface="+mn-lt"/>
              </a:rPr>
              <a:t>- Returns a </a:t>
            </a:r>
            <a:r>
              <a:rPr lang="en-US" sz="4800" b="1" dirty="0">
                <a:ea typeface="+mn-lt"/>
                <a:cs typeface="+mn-lt"/>
              </a:rPr>
              <a:t>single</a:t>
            </a:r>
            <a:r>
              <a:rPr lang="en-US" sz="4800" dirty="0">
                <a:ea typeface="+mn-lt"/>
                <a:cs typeface="+mn-lt"/>
              </a:rPr>
              <a:t> database object whose 'x' property has the value of 'y'.</a:t>
            </a:r>
            <a:endParaRPr lang="en-US" sz="4800" dirty="0"/>
          </a:p>
          <a:p>
            <a:pPr>
              <a:buFont typeface="Arial,Sans-Serif"/>
            </a:pPr>
            <a:r>
              <a:rPr lang="en-US" sz="4800" dirty="0">
                <a:ea typeface="+mn-lt"/>
                <a:cs typeface="+mn-lt"/>
              </a:rPr>
              <a:t>Typically used with Primary Key column or a unique Foreign Key.</a:t>
            </a:r>
          </a:p>
          <a:p>
            <a:pPr>
              <a:buFont typeface="Arial,Sans-Serif"/>
            </a:pPr>
            <a:r>
              <a:rPr lang="en-US" sz="4800" dirty="0">
                <a:ea typeface="+mn-lt"/>
                <a:cs typeface="+mn-lt"/>
              </a:rPr>
              <a:t>Use this when you expect EXACTLY one row to be found. .get() will throw an exception if 0 or more than 1 rows are found. Often used with a try/catch!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9C767A-8893-496E-AE95-942A481D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2" y="8718269"/>
            <a:ext cx="13469256" cy="27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305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order_by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4770" y="3004200"/>
            <a:ext cx="21437600" cy="4646902"/>
          </a:xfrm>
        </p:spPr>
        <p:txBody>
          <a:bodyPr>
            <a:noAutofit/>
          </a:bodyPr>
          <a:lstStyle/>
          <a:p>
            <a:pPr>
              <a:buFont typeface="Arial,Sans-Serif"/>
            </a:pPr>
            <a:r>
              <a:rPr lang="en-US" sz="5600" dirty="0">
                <a:solidFill>
                  <a:schemeClr val="tx1"/>
                </a:solidFill>
                <a:effectLst/>
                <a:ea typeface="+mn-lt"/>
                <a:cs typeface="+mn-lt"/>
              </a:rPr>
              <a:t>Can be added to the end of any query!</a:t>
            </a:r>
          </a:p>
          <a:p>
            <a:pPr>
              <a:buFont typeface="Arial,Sans-Serif"/>
            </a:pPr>
            <a:r>
              <a:rPr lang="en-US" sz="5600" dirty="0">
                <a:solidFill>
                  <a:schemeClr val="tx1"/>
                </a:solidFill>
                <a:effectLst/>
                <a:ea typeface="+mn-lt"/>
                <a:cs typeface="+mn-lt"/>
              </a:rPr>
              <a:t>Specifies which column to order by, and in what order (ascending or descending)</a:t>
            </a:r>
          </a:p>
          <a:p>
            <a:pPr>
              <a:buFont typeface="Arial,Sans-Serif"/>
            </a:pPr>
            <a:r>
              <a:rPr lang="en-US" sz="5600" dirty="0">
                <a:solidFill>
                  <a:schemeClr val="tx1"/>
                </a:solidFill>
                <a:effectLst/>
                <a:ea typeface="+mn-lt"/>
                <a:cs typeface="+mn-lt"/>
              </a:rPr>
              <a:t>Adding a minus sign before the name indicates descending order.</a:t>
            </a:r>
          </a:p>
          <a:p>
            <a:pPr>
              <a:buFont typeface="Arial,Sans-Serif"/>
            </a:pPr>
            <a:r>
              <a:rPr lang="en-US" sz="5600" dirty="0">
                <a:solidFill>
                  <a:schemeClr val="tx1"/>
                </a:solidFill>
                <a:effectLst/>
                <a:ea typeface="+mn-lt"/>
                <a:cs typeface="+mn-lt"/>
              </a:rPr>
              <a:t>You can order by multiple columns by using a comma!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CF42BF3-49E9-4CA8-BCCB-EE27CA84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9620574"/>
            <a:ext cx="21437600" cy="12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348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Field Lookup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3135086"/>
            <a:ext cx="21437600" cy="9257736"/>
          </a:xfrm>
        </p:spPr>
        <p:txBody>
          <a:bodyPr>
            <a:normAutofit/>
          </a:bodyPr>
          <a:lstStyle/>
          <a:p>
            <a:r>
              <a:rPr lang="en-US" sz="5600" dirty="0"/>
              <a:t>You may not always want to search for an exact match on a table!</a:t>
            </a:r>
          </a:p>
          <a:p>
            <a:r>
              <a:rPr lang="en-US" sz="5600" dirty="0"/>
              <a:t>Sometimes you will want an approximate or case-insensitive match, or a value comparison such as greater than or less than.</a:t>
            </a:r>
          </a:p>
          <a:p>
            <a:r>
              <a:rPr lang="en-US" sz="5600" dirty="0"/>
              <a:t>This can be achieved by specifying the lookup type after the column name.</a:t>
            </a:r>
          </a:p>
          <a:p>
            <a:r>
              <a:rPr lang="en-US" sz="5600" dirty="0"/>
              <a:t>If you don't specify a Field Lookup Type, it defaults to 'exact'</a:t>
            </a:r>
          </a:p>
        </p:txBody>
      </p:sp>
    </p:spTree>
    <p:extLst>
      <p:ext uri="{BB962C8B-B14F-4D97-AF65-F5344CB8AC3E}">
        <p14:creationId xmlns:p14="http://schemas.microsoft.com/office/powerpoint/2010/main" val="35727418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Using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</a:rPr>
              <a:t>We can write </a:t>
            </a:r>
            <a:r>
              <a:rPr lang="en-US" sz="5400" dirty="0">
                <a:solidFill>
                  <a:srgbClr val="FFC000"/>
                </a:solidFill>
                <a:effectLst/>
              </a:rPr>
              <a:t>SQL</a:t>
            </a:r>
            <a:r>
              <a:rPr lang="en-US" sz="5400" dirty="0">
                <a:effectLst/>
              </a:rPr>
              <a:t> to query tables within a database</a:t>
            </a:r>
          </a:p>
          <a:p>
            <a:r>
              <a:rPr lang="en-US" sz="5400" dirty="0">
                <a:effectLst/>
              </a:rPr>
              <a:t>SQL queries return data from the tables that the SQL was executed against</a:t>
            </a:r>
          </a:p>
          <a:p>
            <a:r>
              <a:rPr lang="en-US" sz="5400" dirty="0">
                <a:effectLst/>
              </a:rPr>
              <a:t>SQL can be written and </a:t>
            </a:r>
            <a:r>
              <a:rPr lang="en-US" sz="5400" dirty="0">
                <a:solidFill>
                  <a:srgbClr val="FFC000"/>
                </a:solidFill>
                <a:effectLst/>
              </a:rPr>
              <a:t>executed in a ‘.</a:t>
            </a:r>
            <a:r>
              <a:rPr lang="en-US" sz="5400" dirty="0" err="1">
                <a:solidFill>
                  <a:srgbClr val="FFC000"/>
                </a:solidFill>
                <a:effectLst/>
              </a:rPr>
              <a:t>sql</a:t>
            </a:r>
            <a:r>
              <a:rPr lang="en-US" sz="5400" dirty="0">
                <a:solidFill>
                  <a:srgbClr val="FFC000"/>
                </a:solidFill>
                <a:effectLst/>
              </a:rPr>
              <a:t>’ file</a:t>
            </a:r>
          </a:p>
          <a:p>
            <a:r>
              <a:rPr lang="en-US" sz="5400" dirty="0">
                <a:solidFill>
                  <a:srgbClr val="FFC000"/>
                </a:solidFill>
                <a:effectLst/>
              </a:rPr>
              <a:t>Trouble arises </a:t>
            </a:r>
            <a:r>
              <a:rPr lang="en-US" sz="5400" dirty="0">
                <a:effectLst/>
              </a:rPr>
              <a:t>when we want to </a:t>
            </a:r>
            <a:r>
              <a:rPr lang="en-US" sz="5400" dirty="0">
                <a:solidFill>
                  <a:srgbClr val="FFC000"/>
                </a:solidFill>
                <a:effectLst/>
              </a:rPr>
              <a:t>execute SQL within programming languages</a:t>
            </a:r>
            <a:r>
              <a:rPr lang="en-US" sz="5400" dirty="0">
                <a:effectLst/>
              </a:rPr>
              <a:t> such as Python and JavaScript</a:t>
            </a:r>
          </a:p>
          <a:p>
            <a:r>
              <a:rPr lang="en-US" sz="5400" dirty="0">
                <a:effectLst/>
              </a:rPr>
              <a:t>How can we execute an SQL query against the database and access the data directly in our Python code?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Field Lookup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2948472"/>
            <a:ext cx="21437600" cy="9444349"/>
          </a:xfrm>
        </p:spPr>
        <p:txBody>
          <a:bodyPr>
            <a:normAutofit/>
          </a:bodyPr>
          <a:lstStyle/>
          <a:p>
            <a:r>
              <a:rPr lang="en-US" sz="5600" dirty="0"/>
              <a:t>__</a:t>
            </a:r>
            <a:r>
              <a:rPr lang="en-US" sz="5600" dirty="0" err="1"/>
              <a:t>gt</a:t>
            </a:r>
            <a:r>
              <a:rPr lang="en-US" sz="5600" dirty="0"/>
              <a:t> or __</a:t>
            </a:r>
            <a:r>
              <a:rPr lang="en-US" sz="5600" dirty="0" err="1"/>
              <a:t>gte</a:t>
            </a:r>
            <a:r>
              <a:rPr lang="en-US" sz="5600" dirty="0"/>
              <a:t>  - greater than / greater than or equal</a:t>
            </a:r>
          </a:p>
          <a:p>
            <a:r>
              <a:rPr lang="en-US" sz="5600" dirty="0"/>
              <a:t>__</a:t>
            </a:r>
            <a:r>
              <a:rPr lang="en-US" sz="5600" dirty="0" err="1"/>
              <a:t>lt</a:t>
            </a:r>
            <a:r>
              <a:rPr lang="en-US" sz="5600" dirty="0"/>
              <a:t> or __</a:t>
            </a:r>
            <a:r>
              <a:rPr lang="en-US" sz="5600" dirty="0" err="1"/>
              <a:t>lte</a:t>
            </a:r>
            <a:r>
              <a:rPr lang="en-US" sz="5600" dirty="0"/>
              <a:t> - less than / less than or equal</a:t>
            </a:r>
          </a:p>
          <a:p>
            <a:r>
              <a:rPr lang="en-US" sz="5600" dirty="0"/>
              <a:t>__</a:t>
            </a:r>
            <a:r>
              <a:rPr lang="en-US" sz="5600" dirty="0" err="1"/>
              <a:t>iexact</a:t>
            </a:r>
            <a:r>
              <a:rPr lang="en-US" sz="5600" dirty="0"/>
              <a:t> - case insensitive match</a:t>
            </a:r>
          </a:p>
          <a:p>
            <a:r>
              <a:rPr lang="en-US" sz="5600" dirty="0"/>
              <a:t>__contains – search for partial matches</a:t>
            </a:r>
          </a:p>
          <a:p>
            <a:r>
              <a:rPr lang="en-US" sz="5600" dirty="0"/>
              <a:t>And more! </a:t>
            </a:r>
          </a:p>
          <a:p>
            <a:r>
              <a:rPr lang="en-US" sz="5600" dirty="0">
                <a:ea typeface="+mn-lt"/>
                <a:cs typeface="+mn-lt"/>
                <a:hlinkClick r:id="rId2"/>
              </a:rPr>
              <a:t>https://docs.djangoproject.com/en/4.0/topics/db/queries/#field-lookups</a:t>
            </a:r>
            <a:endParaRPr lang="en-US" sz="5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358B90-AC42-4709-8108-E877729F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5326794"/>
            <a:ext cx="9133114" cy="97110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0F0BF8E-46E8-4F5B-A323-804796875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2425" y="6419196"/>
            <a:ext cx="8135256" cy="112198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7AD7234-BA73-40B8-A44C-5292D30B1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9185" y="4197662"/>
            <a:ext cx="6291034" cy="10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075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7055-BDBC-4607-BBF1-D0F9F2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10" y="-12262"/>
            <a:ext cx="21437600" cy="34290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err="1"/>
              <a:t>QuerySets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45C-2F6F-4E62-80FB-EA06CD29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7958" y="2847866"/>
            <a:ext cx="21437600" cy="6620204"/>
          </a:xfrm>
        </p:spPr>
        <p:txBody>
          <a:bodyPr>
            <a:normAutofit/>
          </a:bodyPr>
          <a:lstStyle/>
          <a:p>
            <a:r>
              <a:rPr lang="en-US" sz="5600" dirty="0"/>
              <a:t>A </a:t>
            </a:r>
            <a:r>
              <a:rPr lang="en-US" sz="5600" dirty="0" err="1">
                <a:solidFill>
                  <a:srgbClr val="FFC000"/>
                </a:solidFill>
              </a:rPr>
              <a:t>QuerySet</a:t>
            </a:r>
            <a:r>
              <a:rPr lang="en-US" sz="5600" dirty="0"/>
              <a:t> is a data structure used to hold information returned from a database.</a:t>
            </a:r>
          </a:p>
          <a:p>
            <a:r>
              <a:rPr lang="en-US" sz="5600" dirty="0"/>
              <a:t>It is similar to a list in that it can be iterated over either in a view function or in a template.</a:t>
            </a:r>
          </a:p>
          <a:p>
            <a:r>
              <a:rPr lang="en-US" sz="5600" dirty="0" err="1">
                <a:solidFill>
                  <a:srgbClr val="FFC000"/>
                </a:solidFill>
              </a:rPr>
              <a:t>QuerySets</a:t>
            </a:r>
            <a:r>
              <a:rPr lang="en-US" sz="5600" dirty="0"/>
              <a:t> themselves can be queried to further narrow-down your dataset!</a:t>
            </a: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E212BEF5-FE0C-42D0-B84E-06031233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62" y="9105270"/>
            <a:ext cx="19342536" cy="27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3755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Rows Using 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</a:rPr>
              <a:t>To create a new row in a table, use the “</a:t>
            </a:r>
            <a:r>
              <a:rPr lang="en-US" sz="5400" dirty="0">
                <a:solidFill>
                  <a:srgbClr val="FFC000"/>
                </a:solidFill>
                <a:effectLst/>
              </a:rPr>
              <a:t>create</a:t>
            </a:r>
            <a:r>
              <a:rPr lang="en-US" sz="5400" dirty="0">
                <a:effectLst/>
              </a:rPr>
              <a:t>” function on the model’s objects property</a:t>
            </a:r>
          </a:p>
          <a:p>
            <a:r>
              <a:rPr lang="en-US" sz="5400" dirty="0">
                <a:effectLst/>
              </a:rPr>
              <a:t>Provide values for each class property in the create function’s arguments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757FA414-18C6-4412-BE72-9F783388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9" y="8609565"/>
            <a:ext cx="21397730" cy="19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45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Rows Using a Model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</a:rPr>
              <a:t>We can also create a new record by instantiating the class into an object and then calling the objects “</a:t>
            </a:r>
            <a:r>
              <a:rPr lang="en-US" sz="5400" dirty="0">
                <a:solidFill>
                  <a:srgbClr val="FFC000"/>
                </a:solidFill>
                <a:effectLst/>
              </a:rPr>
              <a:t>save</a:t>
            </a:r>
            <a:r>
              <a:rPr lang="en-US" sz="5400" dirty="0">
                <a:effectLst/>
              </a:rPr>
              <a:t>” function</a:t>
            </a:r>
          </a:p>
          <a:p>
            <a:r>
              <a:rPr lang="en-US" sz="5400" dirty="0">
                <a:effectLst/>
              </a:rPr>
              <a:t>Provide values for each class property individually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1F2D0EB-481B-4F20-8069-F3F858EF3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36" y="7281390"/>
            <a:ext cx="10577512" cy="54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936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Rows Using 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</a:rPr>
              <a:t>To update a row in a table, use the “</a:t>
            </a:r>
            <a:r>
              <a:rPr lang="en-US" sz="5400" dirty="0">
                <a:solidFill>
                  <a:srgbClr val="FFC000"/>
                </a:solidFill>
                <a:effectLst/>
              </a:rPr>
              <a:t>update</a:t>
            </a:r>
            <a:r>
              <a:rPr lang="en-US" sz="5400" dirty="0">
                <a:effectLst/>
              </a:rPr>
              <a:t>” function on the model’s objects property</a:t>
            </a:r>
          </a:p>
          <a:p>
            <a:r>
              <a:rPr lang="en-US" sz="5400" dirty="0">
                <a:effectLst/>
              </a:rPr>
              <a:t>Provide values for properties in the class you would like to update</a:t>
            </a:r>
          </a:p>
          <a:p>
            <a:r>
              <a:rPr lang="en-US" sz="5400" dirty="0">
                <a:effectLst/>
              </a:rPr>
              <a:t>Use “filter” to get the specific row to update</a:t>
            </a:r>
          </a:p>
          <a:p>
            <a:r>
              <a:rPr lang="en-US" sz="5400" dirty="0">
                <a:effectLst/>
              </a:rPr>
              <a:t>Update does NOT return the updated row object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941465-344A-41D6-B777-B3612BDB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50" y="9460213"/>
            <a:ext cx="15601949" cy="25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09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Rows Using 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</a:rPr>
              <a:t>To update a row in a table, use the “</a:t>
            </a:r>
            <a:r>
              <a:rPr lang="en-US" sz="5400" dirty="0">
                <a:solidFill>
                  <a:srgbClr val="FFC000"/>
                </a:solidFill>
                <a:effectLst/>
              </a:rPr>
              <a:t>delete</a:t>
            </a:r>
            <a:r>
              <a:rPr lang="en-US" sz="5400" dirty="0">
                <a:effectLst/>
              </a:rPr>
              <a:t>” function on the model’s objects property</a:t>
            </a:r>
          </a:p>
          <a:p>
            <a:r>
              <a:rPr lang="en-US" sz="5400" dirty="0">
                <a:effectLst/>
              </a:rPr>
              <a:t>Use “filter” to get the specific row to delete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A367C26-D420-4B86-A4B2-5471E951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78" y="8167936"/>
            <a:ext cx="19316699" cy="16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993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Data to Code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>
                <a:effectLst/>
              </a:rPr>
              <a:t>When we want to query a table using SQL and access the data in a programming language, it </a:t>
            </a:r>
            <a:r>
              <a:rPr lang="en-US" sz="5400" dirty="0">
                <a:solidFill>
                  <a:srgbClr val="FFC000"/>
                </a:solidFill>
                <a:effectLst/>
              </a:rPr>
              <a:t>requires special packages and a lot of extra code</a:t>
            </a:r>
            <a:r>
              <a:rPr lang="en-US" sz="5400" dirty="0">
                <a:effectLst/>
              </a:rPr>
              <a:t> to convert the data into something that our code can understand</a:t>
            </a:r>
          </a:p>
          <a:p>
            <a:r>
              <a:rPr lang="en-US" sz="5400" dirty="0">
                <a:solidFill>
                  <a:srgbClr val="FFC000"/>
                </a:solidFill>
                <a:effectLst/>
              </a:rPr>
              <a:t>In the past</a:t>
            </a:r>
            <a:r>
              <a:rPr lang="en-US" sz="5400" dirty="0">
                <a:effectLst/>
              </a:rPr>
              <a:t>, developers </a:t>
            </a:r>
            <a:r>
              <a:rPr lang="en-US" sz="5400" dirty="0">
                <a:solidFill>
                  <a:srgbClr val="FFC000"/>
                </a:solidFill>
                <a:effectLst/>
              </a:rPr>
              <a:t>would have to execute a raw SQL query</a:t>
            </a:r>
            <a:r>
              <a:rPr lang="en-US" sz="5400" dirty="0">
                <a:effectLst/>
              </a:rPr>
              <a:t> using a special function (that </a:t>
            </a:r>
            <a:r>
              <a:rPr lang="en-US" sz="5400" dirty="0">
                <a:solidFill>
                  <a:srgbClr val="FFC000"/>
                </a:solidFill>
                <a:effectLst/>
              </a:rPr>
              <a:t>returns the data in a large string</a:t>
            </a:r>
            <a:r>
              <a:rPr lang="en-US" sz="5400" dirty="0">
                <a:effectLst/>
              </a:rPr>
              <a:t>) and parse the data manually</a:t>
            </a:r>
          </a:p>
          <a:p>
            <a:r>
              <a:rPr lang="en-US" sz="5400" dirty="0">
                <a:effectLst/>
              </a:rPr>
              <a:t>This is </a:t>
            </a:r>
            <a:r>
              <a:rPr lang="en-US" sz="5400" dirty="0">
                <a:solidFill>
                  <a:srgbClr val="FFC000"/>
                </a:solidFill>
                <a:effectLst/>
              </a:rPr>
              <a:t>prone to many errors </a:t>
            </a:r>
            <a:r>
              <a:rPr lang="en-US" sz="5400" dirty="0">
                <a:effectLst/>
              </a:rPr>
              <a:t>and </a:t>
            </a:r>
            <a:r>
              <a:rPr lang="en-US" sz="5400" dirty="0">
                <a:solidFill>
                  <a:srgbClr val="FFC000"/>
                </a:solidFill>
                <a:effectLst/>
              </a:rPr>
              <a:t>increases development time dramatically</a:t>
            </a:r>
          </a:p>
          <a:p>
            <a:r>
              <a:rPr lang="en-US" sz="5400" dirty="0">
                <a:effectLst/>
              </a:rPr>
              <a:t>Lets take a look at what this would look like…</a:t>
            </a:r>
          </a:p>
        </p:txBody>
      </p:sp>
    </p:spTree>
    <p:extLst>
      <p:ext uri="{BB962C8B-B14F-4D97-AF65-F5344CB8AC3E}">
        <p14:creationId xmlns:p14="http://schemas.microsoft.com/office/powerpoint/2010/main" val="2329482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94" y="761999"/>
            <a:ext cx="9369145" cy="1940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5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Old Way to Access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07" y="3464898"/>
            <a:ext cx="9032032" cy="8964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When accessing databases with raw SQL queries, there are a number of steps that are required:</a:t>
            </a:r>
          </a:p>
          <a:p>
            <a:pPr marL="1814400" lvl="1" indent="-914400" defTabSz="457200"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Open a connection to the database</a:t>
            </a:r>
          </a:p>
          <a:p>
            <a:pPr marL="1814400" lvl="1" indent="-914400" defTabSz="457200"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Write an SQL query in a string variable</a:t>
            </a:r>
          </a:p>
          <a:p>
            <a:pPr marL="1814400" lvl="1" indent="-914400" defTabSz="457200"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Pass the query to an execute function</a:t>
            </a:r>
          </a:p>
          <a:p>
            <a:pPr marL="1814400" lvl="1" indent="-914400" defTabSz="457200"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Loop over every row in the query response</a:t>
            </a:r>
          </a:p>
          <a:p>
            <a:pPr marL="1814400" lvl="1" indent="-914400" defTabSz="457200"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Manually map it to a Python data type/variable</a:t>
            </a:r>
          </a:p>
          <a:p>
            <a:pPr marL="1814400" lvl="1" indent="-914400" defTabSz="457200"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Close connection</a:t>
            </a:r>
          </a:p>
          <a:p>
            <a:pPr marL="1814400" lvl="1" indent="-914400" defTabSz="457200">
              <a:spcAft>
                <a:spcPts val="600"/>
              </a:spcAft>
              <a:buFont typeface="Wingdings 2" charset="2"/>
              <a:buAutoNum type="arabicPeriod"/>
            </a:pPr>
            <a:endParaRPr lang="en-US" sz="32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169C7-257E-4ED7-8DD7-BD762DF6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46" y="1024466"/>
            <a:ext cx="12833774" cy="116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67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702" y="1577628"/>
            <a:ext cx="10134255" cy="1200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5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Old Way to Access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703" y="3464898"/>
            <a:ext cx="9742370" cy="8964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When accessing databases with raw SQL queries, there are a number of steps that are required:</a:t>
            </a:r>
          </a:p>
          <a:p>
            <a:pPr marL="1814400" lvl="1" indent="-914400" defTabSz="4572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Write an SQL query in a string variable</a:t>
            </a:r>
          </a:p>
          <a:p>
            <a:pPr marL="1814400" lvl="1" indent="-914400" defTabSz="4572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Pass the query to an execute function</a:t>
            </a:r>
          </a:p>
          <a:p>
            <a:pPr marL="1814400" lvl="1" indent="-914400" defTabSz="4572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Loop over every row in the query response</a:t>
            </a:r>
          </a:p>
          <a:p>
            <a:pPr marL="1814400" lvl="1" indent="-914400" defTabSz="4572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SzPct val="100000"/>
              <a:buFont typeface="Wingdings 2" charset="2"/>
              <a:buAutoNum type="arabicPeriod"/>
            </a:pPr>
            <a:r>
              <a:rPr 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Manually map it to a Python data type/variable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6DF11-F0B6-4FC2-B782-6E3768DD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478" y="2719455"/>
            <a:ext cx="11782332" cy="82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27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Database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>
                <a:effectLst/>
              </a:rPr>
              <a:t>The majority of modern-day applications utilize a more </a:t>
            </a:r>
            <a:r>
              <a:rPr lang="en-US" sz="5400" dirty="0">
                <a:solidFill>
                  <a:srgbClr val="FFC000"/>
                </a:solidFill>
                <a:effectLst/>
              </a:rPr>
              <a:t>code-based approach to querying databases</a:t>
            </a:r>
          </a:p>
          <a:p>
            <a:r>
              <a:rPr lang="en-US" sz="5400" dirty="0">
                <a:effectLst/>
              </a:rPr>
              <a:t>The past way of executing raw SQL is still used, however this is </a:t>
            </a:r>
            <a:r>
              <a:rPr lang="en-US" sz="5400" dirty="0">
                <a:solidFill>
                  <a:srgbClr val="FFC000"/>
                </a:solidFill>
                <a:effectLst/>
              </a:rPr>
              <a:t>only in cases where the speed and efficiency</a:t>
            </a:r>
            <a:r>
              <a:rPr lang="en-US" sz="5400" dirty="0">
                <a:effectLst/>
              </a:rPr>
              <a:t> of raw SQL outperforms the new approach</a:t>
            </a:r>
          </a:p>
          <a:p>
            <a:r>
              <a:rPr lang="en-US" sz="5400" dirty="0">
                <a:effectLst/>
              </a:rPr>
              <a:t>In the new approach, we can </a:t>
            </a:r>
            <a:r>
              <a:rPr lang="en-US" sz="5400" dirty="0">
                <a:solidFill>
                  <a:srgbClr val="FFC000"/>
                </a:solidFill>
                <a:effectLst/>
              </a:rPr>
              <a:t>build entire applications without ever writing a line of SQL</a:t>
            </a:r>
          </a:p>
          <a:p>
            <a:r>
              <a:rPr lang="en-US" sz="5400" dirty="0">
                <a:effectLst/>
              </a:rPr>
              <a:t>This is done through something called an </a:t>
            </a:r>
            <a:r>
              <a:rPr lang="en-US" sz="5400" dirty="0">
                <a:solidFill>
                  <a:srgbClr val="FFC000"/>
                </a:solidFill>
                <a:effectLst/>
              </a:rPr>
              <a:t>Object-Relational Mapper </a:t>
            </a:r>
            <a:r>
              <a:rPr lang="en-US" sz="5400" dirty="0">
                <a:effectLst/>
              </a:rPr>
              <a:t>or “</a:t>
            </a:r>
            <a:r>
              <a:rPr lang="en-US" sz="5400" dirty="0">
                <a:solidFill>
                  <a:srgbClr val="FFC000"/>
                </a:solidFill>
                <a:effectLst/>
              </a:rPr>
              <a:t>ORM</a:t>
            </a:r>
            <a:r>
              <a:rPr lang="en-US" sz="5400" dirty="0"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7811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Approach -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>
                <a:effectLst/>
              </a:rPr>
              <a:t>Modern applications built using an object-oriented programming language use </a:t>
            </a:r>
            <a:r>
              <a:rPr lang="en-US" sz="5400" dirty="0">
                <a:solidFill>
                  <a:srgbClr val="FFC000"/>
                </a:solidFill>
                <a:effectLst/>
              </a:rPr>
              <a:t>object-relation mappers</a:t>
            </a:r>
            <a:r>
              <a:rPr lang="en-US" sz="5400" dirty="0">
                <a:effectLst/>
              </a:rPr>
              <a:t> (</a:t>
            </a:r>
            <a:r>
              <a:rPr lang="en-US" sz="5400" dirty="0">
                <a:solidFill>
                  <a:srgbClr val="FFC000"/>
                </a:solidFill>
                <a:effectLst/>
              </a:rPr>
              <a:t>ORM</a:t>
            </a:r>
            <a:r>
              <a:rPr lang="en-US" sz="5400" dirty="0">
                <a:effectLst/>
              </a:rPr>
              <a:t>)</a:t>
            </a:r>
          </a:p>
          <a:p>
            <a:r>
              <a:rPr lang="en-US" sz="5400" dirty="0">
                <a:effectLst/>
              </a:rPr>
              <a:t>This way the developer can focus on the primary application code and avoid interreacting with the database tables through raw SQL</a:t>
            </a:r>
          </a:p>
          <a:p>
            <a:r>
              <a:rPr lang="en-US" sz="5400" dirty="0">
                <a:effectLst/>
              </a:rPr>
              <a:t>In each ORM approach, a </a:t>
            </a:r>
            <a:r>
              <a:rPr lang="en-US" sz="5400" dirty="0">
                <a:solidFill>
                  <a:srgbClr val="FFC000"/>
                </a:solidFill>
                <a:effectLst/>
              </a:rPr>
              <a:t>series of class objects are created that define the desired structure of a table</a:t>
            </a:r>
          </a:p>
          <a:p>
            <a:r>
              <a:rPr lang="en-US" sz="5400" dirty="0">
                <a:effectLst/>
              </a:rPr>
              <a:t>It is through methods on these ORM class objects that we can query the database tables</a:t>
            </a:r>
          </a:p>
          <a:p>
            <a:r>
              <a:rPr lang="en-US" sz="5400" dirty="0">
                <a:effectLst/>
              </a:rPr>
              <a:t>We call these </a:t>
            </a:r>
            <a:r>
              <a:rPr lang="en-US" sz="5400" dirty="0">
                <a:solidFill>
                  <a:srgbClr val="FFC000"/>
                </a:solidFill>
                <a:effectLst/>
              </a:rPr>
              <a:t>ORM class objects “models”</a:t>
            </a:r>
          </a:p>
        </p:txBody>
      </p:sp>
    </p:spTree>
    <p:extLst>
      <p:ext uri="{BB962C8B-B14F-4D97-AF65-F5344CB8AC3E}">
        <p14:creationId xmlns:p14="http://schemas.microsoft.com/office/powerpoint/2010/main" val="38316246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562998"/>
            <a:ext cx="21437600" cy="8039100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</a:rPr>
              <a:t>Models are classes that the developer defines</a:t>
            </a:r>
          </a:p>
          <a:p>
            <a:r>
              <a:rPr lang="en-US" sz="5400" dirty="0">
                <a:effectLst/>
              </a:rPr>
              <a:t>Models typically </a:t>
            </a:r>
            <a:r>
              <a:rPr lang="en-US" sz="5400" dirty="0">
                <a:solidFill>
                  <a:srgbClr val="FFC000"/>
                </a:solidFill>
                <a:effectLst/>
              </a:rPr>
              <a:t>inherit from special pre-built classes </a:t>
            </a:r>
            <a:r>
              <a:rPr lang="en-US" sz="5400" dirty="0">
                <a:effectLst/>
              </a:rPr>
              <a:t>that </a:t>
            </a:r>
            <a:r>
              <a:rPr lang="en-US" sz="5400" dirty="0">
                <a:solidFill>
                  <a:srgbClr val="FFC000"/>
                </a:solidFill>
                <a:effectLst/>
              </a:rPr>
              <a:t>mark the class as a model</a:t>
            </a:r>
            <a:r>
              <a:rPr lang="en-US" sz="5400" dirty="0">
                <a:effectLst/>
              </a:rPr>
              <a:t> rather than a “normal” class</a:t>
            </a:r>
          </a:p>
          <a:p>
            <a:endParaRPr lang="en-US" sz="5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0A814-B5AF-4582-ACEB-D406EF37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685" y="7132320"/>
            <a:ext cx="10669334" cy="57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979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</a:rPr>
              <a:t>Model properties are defined and set equal to methods on the imported “models” package</a:t>
            </a:r>
          </a:p>
          <a:p>
            <a:r>
              <a:rPr lang="en-US" sz="5400" dirty="0">
                <a:effectLst/>
              </a:rPr>
              <a:t>The </a:t>
            </a:r>
            <a:r>
              <a:rPr lang="en-US" sz="5400" dirty="0">
                <a:solidFill>
                  <a:srgbClr val="FFC000"/>
                </a:solidFill>
                <a:effectLst/>
              </a:rPr>
              <a:t>name of the class determines the name of the table </a:t>
            </a:r>
            <a:r>
              <a:rPr lang="en-US" sz="5400" dirty="0">
                <a:effectLst/>
              </a:rPr>
              <a:t>in the database</a:t>
            </a:r>
          </a:p>
          <a:p>
            <a:r>
              <a:rPr lang="en-US" sz="5400" dirty="0">
                <a:effectLst/>
              </a:rPr>
              <a:t>The function we set each property equal to defines what columns the table should have as well as the data type that column should be</a:t>
            </a:r>
          </a:p>
          <a:p>
            <a:r>
              <a:rPr lang="en-US" sz="5400" dirty="0">
                <a:effectLst/>
              </a:rPr>
              <a:t>We can also set special instructions for that column such as “</a:t>
            </a:r>
            <a:r>
              <a:rPr lang="en-US" sz="5400" dirty="0" err="1">
                <a:effectLst/>
              </a:rPr>
              <a:t>max_length</a:t>
            </a:r>
            <a:r>
              <a:rPr lang="en-US" sz="5400" dirty="0">
                <a:effectLst/>
              </a:rPr>
              <a:t>” and a “default” value (and many more!)</a:t>
            </a:r>
          </a:p>
          <a:p>
            <a:endParaRPr lang="en-US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356915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1069</TotalTime>
  <Words>1362</Words>
  <Application>Microsoft Office PowerPoint</Application>
  <PresentationFormat>Custom</PresentationFormat>
  <Paragraphs>106</Paragraphs>
  <Slides>25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Slate</vt:lpstr>
      <vt:lpstr>Querying Using an ORM</vt:lpstr>
      <vt:lpstr>Querying Using SQL</vt:lpstr>
      <vt:lpstr>The SQL Data to Code Problem</vt:lpstr>
      <vt:lpstr>Old Way to Access Databases</vt:lpstr>
      <vt:lpstr>Old Way to Access Databases</vt:lpstr>
      <vt:lpstr>Improvements to Database Access</vt:lpstr>
      <vt:lpstr>Code First Approach - ORM</vt:lpstr>
      <vt:lpstr>Models</vt:lpstr>
      <vt:lpstr>Model Properties</vt:lpstr>
      <vt:lpstr>Model Properties Example</vt:lpstr>
      <vt:lpstr>Querying Using ORM Models</vt:lpstr>
      <vt:lpstr>Query Structure</vt:lpstr>
      <vt:lpstr>Query Structure</vt:lpstr>
      <vt:lpstr>.all()</vt:lpstr>
      <vt:lpstr>.filter()</vt:lpstr>
      <vt:lpstr>.exclude()</vt:lpstr>
      <vt:lpstr>.get()</vt:lpstr>
      <vt:lpstr>.order_by()</vt:lpstr>
      <vt:lpstr>Field Lookup Types</vt:lpstr>
      <vt:lpstr>Field Lookup Types</vt:lpstr>
      <vt:lpstr>Querying QuerySets</vt:lpstr>
      <vt:lpstr>Creating Rows Using a Model</vt:lpstr>
      <vt:lpstr>Creating Rows Using a Model #2</vt:lpstr>
      <vt:lpstr>Updating Rows Using a Model</vt:lpstr>
      <vt:lpstr>Deleting Rows Using 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David La Grange</cp:lastModifiedBy>
  <cp:revision>121</cp:revision>
  <dcterms:modified xsi:type="dcterms:W3CDTF">2022-03-11T14:55:48Z</dcterms:modified>
</cp:coreProperties>
</file>