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74" r:id="rId3"/>
    <p:sldId id="270" r:id="rId4"/>
    <p:sldId id="269" r:id="rId5"/>
    <p:sldId id="258" r:id="rId6"/>
    <p:sldId id="266" r:id="rId7"/>
    <p:sldId id="273" r:id="rId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Merriweather" panose="020B060402020202020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3500"/>
    <a:srgbClr val="FF0066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E1FB47-0B1F-4544-A3DA-96B1A0F0C479}" v="10" dt="2020-12-10T08:02:30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31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ena Shtelman Kravitz" userId="1f5ec86bc756529f" providerId="LiveId" clId="{D4E1FB47-0B1F-4544-A3DA-96B1A0F0C479}"/>
    <pc:docChg chg="undo custSel addSld delSld modSld sldOrd">
      <pc:chgData name="Irena Shtelman Kravitz" userId="1f5ec86bc756529f" providerId="LiveId" clId="{D4E1FB47-0B1F-4544-A3DA-96B1A0F0C479}" dt="2020-12-10T08:03:51.603" v="216" actId="20577"/>
      <pc:docMkLst>
        <pc:docMk/>
      </pc:docMkLst>
      <pc:sldChg chg="modSp mod">
        <pc:chgData name="Irena Shtelman Kravitz" userId="1f5ec86bc756529f" providerId="LiveId" clId="{D4E1FB47-0B1F-4544-A3DA-96B1A0F0C479}" dt="2020-12-09T19:37:51.690" v="120" actId="14100"/>
        <pc:sldMkLst>
          <pc:docMk/>
          <pc:sldMk cId="0" sldId="256"/>
        </pc:sldMkLst>
        <pc:spChg chg="mod">
          <ac:chgData name="Irena Shtelman Kravitz" userId="1f5ec86bc756529f" providerId="LiveId" clId="{D4E1FB47-0B1F-4544-A3DA-96B1A0F0C479}" dt="2020-12-09T19:37:51.690" v="120" actId="14100"/>
          <ac:spMkLst>
            <pc:docMk/>
            <pc:sldMk cId="0" sldId="256"/>
            <ac:spMk id="64" creationId="{00000000-0000-0000-0000-000000000000}"/>
          </ac:spMkLst>
        </pc:spChg>
        <pc:spChg chg="mod">
          <ac:chgData name="Irena Shtelman Kravitz" userId="1f5ec86bc756529f" providerId="LiveId" clId="{D4E1FB47-0B1F-4544-A3DA-96B1A0F0C479}" dt="2020-12-09T19:35:41.905" v="114" actId="113"/>
          <ac:spMkLst>
            <pc:docMk/>
            <pc:sldMk cId="0" sldId="256"/>
            <ac:spMk id="65" creationId="{00000000-0000-0000-0000-000000000000}"/>
          </ac:spMkLst>
        </pc:spChg>
      </pc:sldChg>
      <pc:sldChg chg="del">
        <pc:chgData name="Irena Shtelman Kravitz" userId="1f5ec86bc756529f" providerId="LiveId" clId="{D4E1FB47-0B1F-4544-A3DA-96B1A0F0C479}" dt="2020-12-09T19:35:47.620" v="115" actId="47"/>
        <pc:sldMkLst>
          <pc:docMk/>
          <pc:sldMk cId="0" sldId="257"/>
        </pc:sldMkLst>
      </pc:sldChg>
      <pc:sldChg chg="modSp mod">
        <pc:chgData name="Irena Shtelman Kravitz" userId="1f5ec86bc756529f" providerId="LiveId" clId="{D4E1FB47-0B1F-4544-A3DA-96B1A0F0C479}" dt="2020-12-10T07:42:13.266" v="171" actId="6549"/>
        <pc:sldMkLst>
          <pc:docMk/>
          <pc:sldMk cId="3985272840" sldId="258"/>
        </pc:sldMkLst>
        <pc:spChg chg="mod">
          <ac:chgData name="Irena Shtelman Kravitz" userId="1f5ec86bc756529f" providerId="LiveId" clId="{D4E1FB47-0B1F-4544-A3DA-96B1A0F0C479}" dt="2020-12-10T07:42:13.266" v="171" actId="6549"/>
          <ac:spMkLst>
            <pc:docMk/>
            <pc:sldMk cId="3985272840" sldId="258"/>
            <ac:spMk id="2" creationId="{828308E6-1D50-46B6-9A56-F7D84A9EF4AF}"/>
          </ac:spMkLst>
        </pc:spChg>
        <pc:spChg chg="mod">
          <ac:chgData name="Irena Shtelman Kravitz" userId="1f5ec86bc756529f" providerId="LiveId" clId="{D4E1FB47-0B1F-4544-A3DA-96B1A0F0C479}" dt="2020-12-09T19:39:27.208" v="127" actId="20577"/>
          <ac:spMkLst>
            <pc:docMk/>
            <pc:sldMk cId="3985272840" sldId="258"/>
            <ac:spMk id="79" creationId="{00000000-0000-0000-0000-000000000000}"/>
          </ac:spMkLst>
        </pc:spChg>
      </pc:sldChg>
      <pc:sldChg chg="del">
        <pc:chgData name="Irena Shtelman Kravitz" userId="1f5ec86bc756529f" providerId="LiveId" clId="{D4E1FB47-0B1F-4544-A3DA-96B1A0F0C479}" dt="2020-12-09T19:32:26.320" v="91" actId="47"/>
        <pc:sldMkLst>
          <pc:docMk/>
          <pc:sldMk cId="3029036714" sldId="263"/>
        </pc:sldMkLst>
      </pc:sldChg>
      <pc:sldChg chg="del">
        <pc:chgData name="Irena Shtelman Kravitz" userId="1f5ec86bc756529f" providerId="LiveId" clId="{D4E1FB47-0B1F-4544-A3DA-96B1A0F0C479}" dt="2020-12-09T19:32:08.954" v="89" actId="47"/>
        <pc:sldMkLst>
          <pc:docMk/>
          <pc:sldMk cId="484352752" sldId="264"/>
        </pc:sldMkLst>
      </pc:sldChg>
      <pc:sldChg chg="del">
        <pc:chgData name="Irena Shtelman Kravitz" userId="1f5ec86bc756529f" providerId="LiveId" clId="{D4E1FB47-0B1F-4544-A3DA-96B1A0F0C479}" dt="2020-12-09T19:32:15.368" v="90" actId="47"/>
        <pc:sldMkLst>
          <pc:docMk/>
          <pc:sldMk cId="1163736547" sldId="265"/>
        </pc:sldMkLst>
      </pc:sldChg>
      <pc:sldChg chg="del">
        <pc:chgData name="Irena Shtelman Kravitz" userId="1f5ec86bc756529f" providerId="LiveId" clId="{D4E1FB47-0B1F-4544-A3DA-96B1A0F0C479}" dt="2020-12-09T16:18:26.967" v="19" actId="47"/>
        <pc:sldMkLst>
          <pc:docMk/>
          <pc:sldMk cId="0" sldId="268"/>
        </pc:sldMkLst>
      </pc:sldChg>
      <pc:sldChg chg="add del">
        <pc:chgData name="Irena Shtelman Kravitz" userId="1f5ec86bc756529f" providerId="LiveId" clId="{D4E1FB47-0B1F-4544-A3DA-96B1A0F0C479}" dt="2020-12-09T19:38:47.049" v="126" actId="47"/>
        <pc:sldMkLst>
          <pc:docMk/>
          <pc:sldMk cId="0" sldId="269"/>
        </pc:sldMkLst>
      </pc:sldChg>
      <pc:sldChg chg="ord">
        <pc:chgData name="Irena Shtelman Kravitz" userId="1f5ec86bc756529f" providerId="LiveId" clId="{D4E1FB47-0B1F-4544-A3DA-96B1A0F0C479}" dt="2020-12-09T19:38:30.547" v="124"/>
        <pc:sldMkLst>
          <pc:docMk/>
          <pc:sldMk cId="0" sldId="270"/>
        </pc:sldMkLst>
      </pc:sldChg>
      <pc:sldChg chg="del">
        <pc:chgData name="Irena Shtelman Kravitz" userId="1f5ec86bc756529f" providerId="LiveId" clId="{D4E1FB47-0B1F-4544-A3DA-96B1A0F0C479}" dt="2020-12-09T19:32:35.411" v="92" actId="47"/>
        <pc:sldMkLst>
          <pc:docMk/>
          <pc:sldMk cId="0" sldId="271"/>
        </pc:sldMkLst>
      </pc:sldChg>
      <pc:sldChg chg="addSp delSp modSp mod">
        <pc:chgData name="Irena Shtelman Kravitz" userId="1f5ec86bc756529f" providerId="LiveId" clId="{D4E1FB47-0B1F-4544-A3DA-96B1A0F0C479}" dt="2020-12-10T08:03:51.603" v="216" actId="20577"/>
        <pc:sldMkLst>
          <pc:docMk/>
          <pc:sldMk cId="1042052985" sldId="274"/>
        </pc:sldMkLst>
        <pc:spChg chg="mod">
          <ac:chgData name="Irena Shtelman Kravitz" userId="1f5ec86bc756529f" providerId="LiveId" clId="{D4E1FB47-0B1F-4544-A3DA-96B1A0F0C479}" dt="2020-12-10T08:03:51.603" v="216" actId="20577"/>
          <ac:spMkLst>
            <pc:docMk/>
            <pc:sldMk cId="1042052985" sldId="274"/>
            <ac:spMk id="2" creationId="{4A3C575E-F4C8-4141-BCA5-7FEFE30D418B}"/>
          </ac:spMkLst>
        </pc:spChg>
        <pc:spChg chg="add del">
          <ac:chgData name="Irena Shtelman Kravitz" userId="1f5ec86bc756529f" providerId="LiveId" clId="{D4E1FB47-0B1F-4544-A3DA-96B1A0F0C479}" dt="2020-12-10T08:01:51.799" v="191"/>
          <ac:spMkLst>
            <pc:docMk/>
            <pc:sldMk cId="1042052985" sldId="274"/>
            <ac:spMk id="3" creationId="{9AE604B5-DA53-4B1B-8E82-DCF5084C5727}"/>
          </ac:spMkLst>
        </pc:spChg>
        <pc:spChg chg="add del">
          <ac:chgData name="Irena Shtelman Kravitz" userId="1f5ec86bc756529f" providerId="LiveId" clId="{D4E1FB47-0B1F-4544-A3DA-96B1A0F0C479}" dt="2020-12-10T08:02:24.954" v="193"/>
          <ac:spMkLst>
            <pc:docMk/>
            <pc:sldMk cId="1042052985" sldId="274"/>
            <ac:spMk id="4" creationId="{C34E9E38-7895-4269-A999-941571751EBA}"/>
          </ac:spMkLst>
        </pc:spChg>
        <pc:spChg chg="add del">
          <ac:chgData name="Irena Shtelman Kravitz" userId="1f5ec86bc756529f" providerId="LiveId" clId="{D4E1FB47-0B1F-4544-A3DA-96B1A0F0C479}" dt="2020-12-10T08:02:30.571" v="196"/>
          <ac:spMkLst>
            <pc:docMk/>
            <pc:sldMk cId="1042052985" sldId="274"/>
            <ac:spMk id="5" creationId="{51E0BDEA-8C6A-4B02-80A9-1644C798CF91}"/>
          </ac:spMkLst>
        </pc:spChg>
        <pc:spChg chg="mod">
          <ac:chgData name="Irena Shtelman Kravitz" userId="1f5ec86bc756529f" providerId="LiveId" clId="{D4E1FB47-0B1F-4544-A3DA-96B1A0F0C479}" dt="2020-12-10T07:42:22.133" v="175" actId="6549"/>
          <ac:spMkLst>
            <pc:docMk/>
            <pc:sldMk cId="1042052985" sldId="274"/>
            <ac:spMk id="6" creationId="{F3D53CBF-2749-48EC-975F-FEAE3CB36A47}"/>
          </ac:spMkLst>
        </pc:spChg>
        <pc:spChg chg="mod">
          <ac:chgData name="Irena Shtelman Kravitz" userId="1f5ec86bc756529f" providerId="LiveId" clId="{D4E1FB47-0B1F-4544-A3DA-96B1A0F0C479}" dt="2020-12-10T07:41:47.644" v="169" actId="20577"/>
          <ac:spMkLst>
            <pc:docMk/>
            <pc:sldMk cId="1042052985" sldId="274"/>
            <ac:spMk id="8" creationId="{C88892AE-518C-4DE2-8173-6E60C698B22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1b70db8e9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1b70db8e9_2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c9fe58934_5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c9fe58934_5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cdd17697e_0_2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cdd17697e_0_2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993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1b70db8e9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1b70db8e9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474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cdd17697e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cdd17697e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1" y="106567"/>
            <a:ext cx="7813964" cy="2465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4000" dirty="0">
                <a:solidFill>
                  <a:srgbClr val="463500"/>
                </a:solidFill>
                <a:latin typeface="Merriweather"/>
                <a:sym typeface="Merriweather"/>
              </a:rPr>
              <a:t>Categorical analysis</a:t>
            </a:r>
            <a:br>
              <a:rPr lang="en-US" sz="4000" dirty="0">
                <a:solidFill>
                  <a:srgbClr val="463500"/>
                </a:solidFill>
                <a:latin typeface="Merriweather"/>
                <a:sym typeface="Merriweather"/>
              </a:rPr>
            </a:br>
            <a:r>
              <a:rPr lang="en-US" sz="4000" dirty="0">
                <a:solidFill>
                  <a:srgbClr val="463500"/>
                </a:solidFill>
                <a:latin typeface="Merriweather"/>
                <a:sym typeface="Merriweather"/>
              </a:rPr>
              <a:t>with advanced </a:t>
            </a:r>
            <a:r>
              <a:rPr lang="en-GB" sz="4000" dirty="0">
                <a:solidFill>
                  <a:srgbClr val="463500"/>
                </a:solidFill>
              </a:rPr>
              <a:t>Visualization</a:t>
            </a:r>
            <a:br>
              <a:rPr lang="en-GB" sz="4800" dirty="0">
                <a:solidFill>
                  <a:srgbClr val="463500"/>
                </a:solidFill>
              </a:rPr>
            </a:br>
            <a:r>
              <a:rPr lang="en-GB" sz="1800" dirty="0">
                <a:solidFill>
                  <a:srgbClr val="463500"/>
                </a:solidFill>
              </a:rPr>
              <a:t>Q1: Income of foreign-born vs. natives per states</a:t>
            </a:r>
            <a:br>
              <a:rPr lang="en-GB" sz="1800" dirty="0">
                <a:solidFill>
                  <a:srgbClr val="463500"/>
                </a:solidFill>
              </a:rPr>
            </a:br>
            <a:r>
              <a:rPr lang="en-GB" sz="1800" dirty="0">
                <a:solidFill>
                  <a:srgbClr val="463500"/>
                </a:solidFill>
              </a:rPr>
              <a:t>Q2: A</a:t>
            </a:r>
            <a:r>
              <a:rPr lang="en-US" sz="1800" dirty="0" err="1">
                <a:solidFill>
                  <a:srgbClr val="463500"/>
                </a:solidFill>
              </a:rPr>
              <a:t>bsorption</a:t>
            </a:r>
            <a:r>
              <a:rPr lang="en-US" sz="1800" dirty="0">
                <a:solidFill>
                  <a:srgbClr val="463500"/>
                </a:solidFill>
              </a:rPr>
              <a:t> of the population per US-states</a:t>
            </a:r>
            <a:br>
              <a:rPr lang="en-GB" sz="2000" dirty="0">
                <a:solidFill>
                  <a:srgbClr val="463500"/>
                </a:solidFill>
              </a:rPr>
            </a:br>
            <a:endParaRPr sz="2000" dirty="0">
              <a:solidFill>
                <a:srgbClr val="463500"/>
              </a:solidFill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5312765" y="3780755"/>
            <a:ext cx="3486577" cy="1097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Irena </a:t>
            </a:r>
            <a:r>
              <a:rPr lang="en-GB" sz="24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Shtelman</a:t>
            </a:r>
            <a:r>
              <a:rPr lang="en-GB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Kravitz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bg1"/>
                </a:solidFill>
              </a:rPr>
              <a:t>Sept 2019</a:t>
            </a:r>
            <a:endParaRPr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C575E-F4C8-4141-BCA5-7FEFE30D4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25" y="232888"/>
            <a:ext cx="3127500" cy="4511733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Q1:</a:t>
            </a:r>
            <a:br>
              <a:rPr lang="en-GB" sz="2800" dirty="0">
                <a:solidFill>
                  <a:schemeClr val="bg1"/>
                </a:solidFill>
              </a:rPr>
            </a:br>
            <a:br>
              <a:rPr lang="en-GB" sz="2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Top 20 US-states where is the highest percentage of Foreign-born with the high income (65+K) out of </a:t>
            </a:r>
            <a:r>
              <a:rPr lang="en-US" sz="1800" dirty="0" err="1">
                <a:solidFill>
                  <a:schemeClr val="bg1"/>
                </a:solidFill>
              </a:rPr>
              <a:t>total_FB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VS Natives the high income (65+K) out of </a:t>
            </a:r>
            <a:r>
              <a:rPr lang="en-US" sz="1800" dirty="0" err="1">
                <a:solidFill>
                  <a:schemeClr val="bg1"/>
                </a:solidFill>
              </a:rPr>
              <a:t>total_Natives</a:t>
            </a:r>
            <a:r>
              <a:rPr lang="en-US" sz="1800">
                <a:solidFill>
                  <a:schemeClr val="bg1"/>
                </a:solidFill>
              </a:rPr>
              <a:t>.</a:t>
            </a:r>
            <a:br>
              <a:rPr lang="en-US" sz="1800">
                <a:solidFill>
                  <a:schemeClr val="bg1"/>
                </a:solidFill>
              </a:rPr>
            </a:br>
            <a:br>
              <a:rPr lang="en-US" sz="1400" dirty="0">
                <a:solidFill>
                  <a:schemeClr val="bg1"/>
                </a:solidFill>
              </a:rPr>
            </a:br>
            <a:br>
              <a:rPr lang="en-GB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Google Shape;71;p14">
            <a:extLst>
              <a:ext uri="{FF2B5EF4-FFF2-40B4-BE49-F238E27FC236}">
                <a16:creationId xmlns:a16="http://schemas.microsoft.com/office/drawing/2014/main" id="{F3D53CBF-2749-48EC-975F-FEAE3CB36A47}"/>
              </a:ext>
            </a:extLst>
          </p:cNvPr>
          <p:cNvSpPr txBox="1">
            <a:spLocks/>
          </p:cNvSpPr>
          <p:nvPr/>
        </p:nvSpPr>
        <p:spPr>
          <a:xfrm>
            <a:off x="3853975" y="130842"/>
            <a:ext cx="4935600" cy="47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61925" indent="0">
              <a:spcBef>
                <a:spcPts val="1000"/>
              </a:spcBef>
              <a:buClr>
                <a:schemeClr val="accent1"/>
              </a:buClr>
              <a:buSzPts val="1050"/>
              <a:buFont typeface="Roboto"/>
              <a:buNone/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Dataset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: Census 2017, table:  </a:t>
            </a:r>
            <a:r>
              <a:rPr lang="en-US" altLang="en-US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'acs5'</a:t>
            </a:r>
            <a:endParaRPr lang="en-US" alt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1925" indent="0">
              <a:spcBef>
                <a:spcPts val="1000"/>
              </a:spcBef>
              <a:buClr>
                <a:schemeClr val="accent1"/>
              </a:buClr>
              <a:buSzPts val="1050"/>
              <a:buFont typeface="Roboto"/>
              <a:buNone/>
            </a:pPr>
            <a:r>
              <a:rPr lang="en-US" alt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Dataset description:  </a:t>
            </a:r>
          </a:p>
          <a:p>
            <a:pPr marL="333375" indent="-17145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ts val="1050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Mix of population with income from Total, </a:t>
            </a:r>
          </a:p>
          <a:p>
            <a:pPr marL="333375" indent="-17145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ts val="1050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Mix of 35K+ Income from Total, </a:t>
            </a:r>
          </a:p>
          <a:p>
            <a:pPr marL="333375" indent="-17145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ts val="1050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and the same measures for Foreign Born only, 2017.</a:t>
            </a: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1925" indent="0">
              <a:spcBef>
                <a:spcPts val="1000"/>
              </a:spcBef>
              <a:buClr>
                <a:schemeClr val="accent1"/>
              </a:buClr>
              <a:buSzPts val="1050"/>
              <a:buFont typeface="Roboto"/>
              <a:buNone/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Target dataset: </a:t>
            </a:r>
            <a:r>
              <a:rPr lang="en-US" altLang="en-US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FB_vs_Native_States_Income</a:t>
            </a:r>
            <a:r>
              <a:rPr lang="en-US" altLang="en-US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’</a:t>
            </a:r>
          </a:p>
          <a:p>
            <a:pPr marL="161925" indent="0">
              <a:spcBef>
                <a:spcPts val="1000"/>
              </a:spcBef>
              <a:buClr>
                <a:schemeClr val="accent1"/>
              </a:buClr>
              <a:buSzPts val="1050"/>
              <a:buFont typeface="Roboto"/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161925" indent="0">
              <a:spcBef>
                <a:spcPts val="1000"/>
              </a:spcBef>
              <a:buClr>
                <a:schemeClr val="accent1"/>
              </a:buClr>
              <a:buSzPts val="1050"/>
              <a:buFont typeface="Roboto"/>
              <a:buNone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1925" indent="0">
              <a:spcBef>
                <a:spcPts val="1000"/>
              </a:spcBef>
              <a:buClr>
                <a:schemeClr val="accent1"/>
              </a:buClr>
              <a:buSzPts val="1050"/>
              <a:buFont typeface="Roboto"/>
              <a:buNone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61925" indent="0">
              <a:spcBef>
                <a:spcPts val="1000"/>
              </a:spcBef>
              <a:buClr>
                <a:schemeClr val="accent1"/>
              </a:buClr>
              <a:buSzPts val="1050"/>
              <a:buFont typeface="Roboto"/>
              <a:buNone/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161925" indent="0">
              <a:spcBef>
                <a:spcPts val="1000"/>
              </a:spcBef>
              <a:buClr>
                <a:schemeClr val="accent1"/>
              </a:buClr>
              <a:buSzPts val="1050"/>
              <a:buFont typeface="Roboto"/>
              <a:buNone/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>
              <a:spcBef>
                <a:spcPts val="1100"/>
              </a:spcBef>
              <a:spcAft>
                <a:spcPts val="1100"/>
              </a:spcAft>
              <a:buFont typeface="Roboto"/>
              <a:buNone/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8" name="Google Shape;82;p15">
            <a:extLst>
              <a:ext uri="{FF2B5EF4-FFF2-40B4-BE49-F238E27FC236}">
                <a16:creationId xmlns:a16="http://schemas.microsoft.com/office/drawing/2014/main" id="{C88892AE-518C-4DE2-8173-6E60C698B22D}"/>
              </a:ext>
            </a:extLst>
          </p:cNvPr>
          <p:cNvSpPr txBox="1"/>
          <p:nvPr/>
        </p:nvSpPr>
        <p:spPr>
          <a:xfrm>
            <a:off x="3853975" y="2488755"/>
            <a:ext cx="5072589" cy="252390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>
                <a:highlight>
                  <a:srgbClr val="FFFFFF"/>
                </a:highlight>
                <a:latin typeface="Roboto"/>
                <a:ea typeface="Roboto"/>
                <a:sym typeface="Roboto"/>
              </a:rPr>
              <a:t>Q1: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oboto"/>
                <a:ea typeface="Roboto"/>
                <a:cs typeface="Roboto"/>
                <a:sym typeface="Roboto"/>
              </a:rPr>
              <a:t>Is there a difference in income between Foreign born and Natives in top </a:t>
            </a:r>
            <a:r>
              <a:rPr lang="en-GB" b="1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US-states with Income 65+K</a:t>
            </a:r>
            <a:r>
              <a:rPr lang="en-GB" b="1" dirty="0">
                <a:latin typeface="Roboto"/>
                <a:ea typeface="Roboto"/>
                <a:cs typeface="Roboto"/>
                <a:sym typeface="Roboto"/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The target categories: 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152400" lvl="0" algn="l" rtl="0">
              <a:spcBef>
                <a:spcPts val="1000"/>
              </a:spcBef>
              <a:spcAft>
                <a:spcPts val="0"/>
              </a:spcAft>
              <a:buSzPts val="1200"/>
            </a:pPr>
            <a:r>
              <a:rPr lang="en-GB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1. Top 25 US-states Foreign born with Income 65+K VS Natives with Income 65+K out of Total state population.</a:t>
            </a:r>
            <a:endParaRPr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52400" lvl="0" algn="l" rtl="0">
              <a:spcBef>
                <a:spcPts val="1000"/>
              </a:spcBef>
              <a:spcAft>
                <a:spcPts val="0"/>
              </a:spcAft>
              <a:buSzPts val="1200"/>
            </a:pPr>
            <a:r>
              <a:rPr lang="en-GB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 Top 20 US-states Foreign born with Income 65+K out of total Foreign born VS Natives with Income 65+K out of Total Natives.</a:t>
            </a:r>
            <a:endParaRPr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7F6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4205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/>
        </p:nvSpPr>
        <p:spPr>
          <a:xfrm>
            <a:off x="106950" y="0"/>
            <a:ext cx="89301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highlight>
                  <a:srgbClr val="FFFFFF"/>
                </a:highlight>
              </a:rPr>
              <a:t>2) Top 20 US-states Foreign born with Income 65+K out of Total </a:t>
            </a:r>
            <a:r>
              <a:rPr lang="en-US" altLang="en-US" sz="1800" b="1" dirty="0">
                <a:highlight>
                  <a:srgbClr val="FFFFFF"/>
                </a:highlight>
              </a:rPr>
              <a:t>Foreign Born</a:t>
            </a:r>
            <a:r>
              <a:rPr lang="en-GB" sz="1800" b="1" dirty="0">
                <a:highlight>
                  <a:srgbClr val="FFFFFF"/>
                </a:highlight>
              </a:rPr>
              <a:t> VS Natives with Income 65+K out of Total Natives.</a:t>
            </a:r>
          </a:p>
          <a:p>
            <a:r>
              <a:rPr lang="en-US" altLang="en-US" sz="1800" b="1" dirty="0">
                <a:solidFill>
                  <a:srgbClr val="FF0066"/>
                </a:solidFill>
                <a:highlight>
                  <a:srgbClr val="FFFFFF"/>
                </a:highlight>
              </a:rPr>
              <a:t>Click on a bar to see details of income diversity for Natives/Foreign Born (%) for specific State</a:t>
            </a:r>
            <a:r>
              <a:rPr lang="en-US" altLang="en-US" sz="1800" b="1" dirty="0">
                <a:highlight>
                  <a:srgbClr val="FFFFFF"/>
                </a:highlight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E3C369-788A-4EED-BBD3-C68A6C8B8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46" y="1209221"/>
            <a:ext cx="7301093" cy="38270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/>
        </p:nvSpPr>
        <p:spPr>
          <a:xfrm>
            <a:off x="42650" y="101225"/>
            <a:ext cx="89301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GB" b="1">
                <a:highlight>
                  <a:srgbClr val="FFFFFF"/>
                </a:highlight>
              </a:rPr>
              <a:t>Top 25 US-states Foreign born with Income 65+K VS Natives with Income 65+K in these states </a:t>
            </a:r>
            <a:endParaRPr b="1"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rgbClr val="FFFFFF"/>
                </a:highlight>
              </a:rPr>
              <a:t>out of Total state population</a:t>
            </a:r>
            <a:endParaRPr b="1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1144FC-B6E0-418A-9684-E9A3F16D3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07" y="832624"/>
            <a:ext cx="7945586" cy="40981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86600" y="1194950"/>
            <a:ext cx="3645300" cy="37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lt1"/>
              </a:buClr>
              <a:buSzPts val="2800"/>
              <a:buNone/>
            </a:pPr>
            <a:r>
              <a:rPr lang="en-US" sz="2800" dirty="0">
                <a:solidFill>
                  <a:schemeClr val="bg1"/>
                </a:solidFill>
                <a:latin typeface="Merriweather"/>
              </a:rPr>
              <a:t>Q2: </a:t>
            </a:r>
          </a:p>
          <a:p>
            <a:pPr marL="0" indent="0">
              <a:lnSpc>
                <a:spcPct val="100000"/>
              </a:lnSpc>
              <a:buClr>
                <a:schemeClr val="lt1"/>
              </a:buClr>
              <a:buSzPts val="2800"/>
              <a:buNone/>
            </a:pPr>
            <a:endParaRPr lang="en-US" sz="2800" dirty="0">
              <a:solidFill>
                <a:schemeClr val="bg1"/>
              </a:solidFill>
              <a:latin typeface="Merriweather"/>
            </a:endParaRPr>
          </a:p>
          <a:p>
            <a:pPr marL="0" indent="0">
              <a:lnSpc>
                <a:spcPct val="100000"/>
              </a:lnSpc>
              <a:buClr>
                <a:schemeClr val="lt1"/>
              </a:buClr>
              <a:buSzPts val="2800"/>
              <a:buNone/>
            </a:pPr>
            <a:r>
              <a:rPr lang="en-US" sz="2400" dirty="0">
                <a:solidFill>
                  <a:schemeClr val="bg1"/>
                </a:solidFill>
                <a:latin typeface="Merriweather"/>
              </a:rPr>
              <a:t>Is there any difference between the absorption of the population in different US-states? </a:t>
            </a:r>
          </a:p>
          <a:p>
            <a:pPr marL="0" indent="0">
              <a:lnSpc>
                <a:spcPct val="100000"/>
              </a:lnSpc>
              <a:buClr>
                <a:schemeClr val="lt1"/>
              </a:buClr>
              <a:buSzPts val="2800"/>
              <a:buNone/>
            </a:pPr>
            <a:r>
              <a:rPr lang="en-GB" sz="2400" dirty="0">
                <a:solidFill>
                  <a:schemeClr val="bg1"/>
                </a:solidFill>
              </a:rPr>
              <a:t>(</a:t>
            </a:r>
            <a:r>
              <a:rPr lang="en-US" altLang="en-US" sz="2400" dirty="0">
                <a:solidFill>
                  <a:schemeClr val="bg1"/>
                </a:solidFill>
              </a:rPr>
              <a:t>'acs5' </a:t>
            </a:r>
            <a:r>
              <a:rPr lang="en-GB" sz="2400" dirty="0">
                <a:solidFill>
                  <a:schemeClr val="bg1"/>
                </a:solidFill>
              </a:rPr>
              <a:t>2017, Census)</a:t>
            </a:r>
            <a:endParaRPr lang="en-US" sz="2400" dirty="0">
              <a:solidFill>
                <a:schemeClr val="bg1"/>
              </a:solidFill>
              <a:latin typeface="Merriweather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00" y="103925"/>
            <a:ext cx="957500" cy="9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1;p14">
            <a:extLst>
              <a:ext uri="{FF2B5EF4-FFF2-40B4-BE49-F238E27FC236}">
                <a16:creationId xmlns:a16="http://schemas.microsoft.com/office/drawing/2014/main" id="{828308E6-1D50-46B6-9A56-F7D84A9EF4AF}"/>
              </a:ext>
            </a:extLst>
          </p:cNvPr>
          <p:cNvSpPr txBox="1">
            <a:spLocks/>
          </p:cNvSpPr>
          <p:nvPr/>
        </p:nvSpPr>
        <p:spPr>
          <a:xfrm>
            <a:off x="3820818" y="235352"/>
            <a:ext cx="4935600" cy="4672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61925" indent="0">
              <a:spcBef>
                <a:spcPts val="1000"/>
              </a:spcBef>
              <a:buClr>
                <a:schemeClr val="accent1"/>
              </a:buClr>
              <a:buSzPts val="1050"/>
              <a:buFont typeface="Roboto"/>
              <a:buNone/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Dataset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: Census 2017, table:  </a:t>
            </a:r>
            <a:r>
              <a:rPr lang="en-US" altLang="en-US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'acs5'</a:t>
            </a:r>
            <a:endParaRPr lang="en-US" alt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1925" indent="0">
              <a:spcBef>
                <a:spcPts val="1000"/>
              </a:spcBef>
              <a:buClr>
                <a:schemeClr val="accent1"/>
              </a:buClr>
              <a:buSzPts val="1050"/>
              <a:buFont typeface="Roboto"/>
              <a:buNone/>
            </a:pPr>
            <a:endParaRPr lang="en-US" alt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161925" indent="0">
              <a:spcBef>
                <a:spcPts val="1000"/>
              </a:spcBef>
              <a:buClr>
                <a:schemeClr val="accent1"/>
              </a:buClr>
              <a:buSzPts val="1050"/>
              <a:buFont typeface="Roboto"/>
              <a:buNone/>
            </a:pPr>
            <a:r>
              <a:rPr lang="en-US" alt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Dataset description:  </a:t>
            </a:r>
          </a:p>
          <a:p>
            <a:pPr marL="333375" indent="-17145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ts val="1050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Mix of population with income from Total, </a:t>
            </a:r>
          </a:p>
          <a:p>
            <a:pPr marL="333375" indent="-17145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ts val="1050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Mix of 35K+ Income from Total, </a:t>
            </a:r>
          </a:p>
          <a:p>
            <a:pPr marL="333375" indent="-17145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ts val="1050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and the same measures for Foreign Born only, 2017.</a:t>
            </a: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1925" indent="0">
              <a:spcBef>
                <a:spcPts val="1000"/>
              </a:spcBef>
              <a:buClr>
                <a:schemeClr val="accent1"/>
              </a:buClr>
              <a:buSzPts val="1050"/>
              <a:buFont typeface="Roboto"/>
              <a:buNone/>
            </a:pP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161925" indent="0">
              <a:spcBef>
                <a:spcPts val="1000"/>
              </a:spcBef>
              <a:buClr>
                <a:schemeClr val="accent1"/>
              </a:buClr>
              <a:buSzPts val="1050"/>
              <a:buFont typeface="Roboto"/>
              <a:buNone/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Target dataset: </a:t>
            </a:r>
            <a:r>
              <a:rPr lang="en-US" altLang="en-US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'StatesCitizenship2017’</a:t>
            </a:r>
          </a:p>
          <a:p>
            <a:pPr marL="161925" indent="0">
              <a:spcBef>
                <a:spcPts val="1000"/>
              </a:spcBef>
              <a:buClr>
                <a:schemeClr val="accent1"/>
              </a:buClr>
              <a:buSzPts val="1050"/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Percentage of Naturalized US-citizens with non US-citizen from Total State Population</a:t>
            </a:r>
          </a:p>
          <a:p>
            <a:pPr marL="161925" indent="0">
              <a:spcBef>
                <a:spcPts val="1000"/>
              </a:spcBef>
              <a:buClr>
                <a:schemeClr val="accent1"/>
              </a:buClr>
              <a:buSzPts val="1050"/>
              <a:buFont typeface="Roboto"/>
              <a:buNone/>
            </a:pPr>
            <a:endParaRPr lang="en-US" altLang="en-US" sz="1400" b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161925" indent="0">
              <a:spcBef>
                <a:spcPts val="1000"/>
              </a:spcBef>
              <a:buClr>
                <a:schemeClr val="accent1"/>
              </a:buClr>
              <a:buSzPts val="1050"/>
              <a:buFont typeface="Roboto"/>
              <a:buNone/>
            </a:pPr>
            <a:endParaRPr lang="en-US" altLang="en-US" sz="1400" b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400" b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161925" indent="0">
              <a:spcBef>
                <a:spcPts val="1000"/>
              </a:spcBef>
              <a:buClr>
                <a:schemeClr val="accent1"/>
              </a:buClr>
              <a:buSzPts val="1050"/>
              <a:buFont typeface="Roboto"/>
              <a:buNone/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161925" indent="0">
              <a:spcBef>
                <a:spcPts val="1000"/>
              </a:spcBef>
              <a:buClr>
                <a:schemeClr val="accent1"/>
              </a:buClr>
              <a:buSzPts val="1050"/>
              <a:buFont typeface="Roboto"/>
              <a:buNone/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>
              <a:spcBef>
                <a:spcPts val="1100"/>
              </a:spcBef>
              <a:spcAft>
                <a:spcPts val="1100"/>
              </a:spcAft>
              <a:buFont typeface="Roboto"/>
              <a:buNone/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85272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50" y="500925"/>
            <a:ext cx="8853758" cy="449534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311725" y="73600"/>
            <a:ext cx="52998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FFFFFF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Map graph:</a:t>
            </a:r>
            <a:endParaRPr sz="2400" b="1">
              <a:solidFill>
                <a:srgbClr val="FFFFFF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31987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818A99-74E6-4252-B008-A6A673377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071" y="940116"/>
            <a:ext cx="4549345" cy="28722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368</Words>
  <Application>Microsoft Office PowerPoint</Application>
  <PresentationFormat>On-screen Show (16:9)</PresentationFormat>
  <Paragraphs>44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Merriweather</vt:lpstr>
      <vt:lpstr>Arial</vt:lpstr>
      <vt:lpstr>Roboto</vt:lpstr>
      <vt:lpstr>Consolas</vt:lpstr>
      <vt:lpstr>Paradigm</vt:lpstr>
      <vt:lpstr>Categorical analysis with advanced Visualization Q1: Income of foreign-born vs. natives per states Q2: Absorption of the population per US-states </vt:lpstr>
      <vt:lpstr>Q1:  Top 20 US-states where is the highest percentage of Foreign-born with the high income (65+K) out of total_FB VS Natives the high income (65+K) out of total_Natives. 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Census Python Project</dc:title>
  <dc:creator>Irisha</dc:creator>
  <cp:lastModifiedBy>Irena Shtelman Kravitz</cp:lastModifiedBy>
  <cp:revision>26</cp:revision>
  <dcterms:modified xsi:type="dcterms:W3CDTF">2020-12-10T08:03:55Z</dcterms:modified>
</cp:coreProperties>
</file>