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74" r:id="rId4"/>
    <p:sldId id="268" r:id="rId5"/>
    <p:sldId id="269" r:id="rId6"/>
    <p:sldId id="270" r:id="rId7"/>
    <p:sldId id="271" r:id="rId8"/>
    <p:sldId id="258" r:id="rId9"/>
    <p:sldId id="263" r:id="rId10"/>
    <p:sldId id="266" r:id="rId11"/>
    <p:sldId id="264" r:id="rId12"/>
    <p:sldId id="265" r:id="rId13"/>
    <p:sldId id="273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500"/>
    <a:srgbClr val="FF00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85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9f9839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9f9839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5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b70db8e9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b70db8e9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46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dd17697e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dd17697e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dd17697e_0_1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dd17697e_0_1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9fe58934_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9fe58934_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9fe58934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9fe58934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b70db8e9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b70db8e9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b70db8e9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1b70db8e9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dd17697e_0_2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dd17697e_0_2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99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1b70db8e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1b70db8e9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69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b70db8e9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b70db8e9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7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1204998" y="521259"/>
            <a:ext cx="6609605" cy="1682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463500"/>
                </a:solidFill>
              </a:rPr>
              <a:t>Visualization project</a:t>
            </a:r>
            <a:endParaRPr sz="4800" dirty="0">
              <a:solidFill>
                <a:srgbClr val="463500"/>
              </a:solidFill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312765" y="3780755"/>
            <a:ext cx="3486577" cy="1097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Irena </a:t>
            </a:r>
            <a:r>
              <a:rPr lang="en-GB" sz="2400" b="1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Shtelman</a:t>
            </a:r>
            <a:r>
              <a:rPr lang="en-GB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Kravitz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1"/>
                </a:solidFill>
              </a:rPr>
              <a:t>Sept 2019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0" y="500925"/>
            <a:ext cx="8853758" cy="44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11725" y="73600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Map graph:</a:t>
            </a:r>
            <a:endParaRPr sz="2400" b="1">
              <a:solidFill>
                <a:srgbClr val="FFFFFF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3198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66" y="843645"/>
            <a:ext cx="8254201" cy="40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17450" y="174825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Map implementation: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435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50" y="1072251"/>
            <a:ext cx="7462910" cy="407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2;p21">
            <a:extLst>
              <a:ext uri="{FF2B5EF4-FFF2-40B4-BE49-F238E27FC236}">
                <a16:creationId xmlns:a16="http://schemas.microsoft.com/office/drawing/2014/main" id="{0A92B929-7B00-4F9F-8027-5D4811BA0F28}"/>
              </a:ext>
            </a:extLst>
          </p:cNvPr>
          <p:cNvSpPr txBox="1"/>
          <p:nvPr/>
        </p:nvSpPr>
        <p:spPr>
          <a:xfrm>
            <a:off x="217450" y="174825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Map implementation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continue:</a:t>
            </a:r>
            <a:endParaRPr sz="24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6373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18A99-74E6-4252-B008-A6A67337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71" y="940116"/>
            <a:ext cx="4549345" cy="28722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93950"/>
            <a:ext cx="3127500" cy="1080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proposal:</a:t>
            </a:r>
            <a:endParaRPr sz="3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57" y="2711616"/>
            <a:ext cx="2298001" cy="18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77443-D99B-4D95-8FC5-328073206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47508-10BE-45D3-AAA2-4142B9A7A2C9}"/>
              </a:ext>
            </a:extLst>
          </p:cNvPr>
          <p:cNvSpPr txBox="1"/>
          <p:nvPr/>
        </p:nvSpPr>
        <p:spPr>
          <a:xfrm>
            <a:off x="3779257" y="380518"/>
            <a:ext cx="49708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463500"/>
                </a:solidFill>
                <a:latin typeface="Merriweather"/>
                <a:sym typeface="Merriweather"/>
              </a:rPr>
              <a:t>Categorical analysis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463500"/>
              </a:solidFill>
              <a:latin typeface="Merriweather"/>
              <a:sym typeface="Merriweather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US" sz="3200" dirty="0">
              <a:solidFill>
                <a:srgbClr val="463500"/>
              </a:solidFill>
              <a:latin typeface="Merriweather"/>
              <a:sym typeface="Merriweather"/>
            </a:endParaRP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463500"/>
                </a:solidFill>
                <a:latin typeface="Merriweather"/>
                <a:sym typeface="Merriweather"/>
              </a:rPr>
              <a:t>Developing Advanced Visualization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575E-F4C8-4141-BCA5-7FEFE30D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5" y="500925"/>
            <a:ext cx="3127500" cy="2945660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Q1:</a:t>
            </a:r>
            <a:br>
              <a:rPr lang="en-GB" sz="2800" dirty="0">
                <a:solidFill>
                  <a:schemeClr val="bg1"/>
                </a:solidFill>
              </a:rPr>
            </a:b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800" dirty="0">
                <a:solidFill>
                  <a:schemeClr val="bg1"/>
                </a:solidFill>
              </a:rPr>
              <a:t>States Income: </a:t>
            </a:r>
            <a:r>
              <a:rPr lang="en-GB" sz="2800" dirty="0">
                <a:solidFill>
                  <a:schemeClr val="bg1"/>
                </a:solidFill>
                <a:sym typeface="Roboto"/>
              </a:rPr>
              <a:t>Foreign born </a:t>
            </a:r>
            <a:r>
              <a:rPr lang="en-GB" sz="2800" dirty="0">
                <a:solidFill>
                  <a:schemeClr val="bg1"/>
                </a:solidFill>
              </a:rPr>
              <a:t>vs. Natives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(</a:t>
            </a:r>
            <a:r>
              <a:rPr lang="en-US" altLang="en-US" sz="2000" dirty="0">
                <a:solidFill>
                  <a:schemeClr val="bg1"/>
                </a:solidFill>
              </a:rPr>
              <a:t>'acs5' </a:t>
            </a:r>
            <a:r>
              <a:rPr lang="en-GB" sz="2000" dirty="0">
                <a:solidFill>
                  <a:schemeClr val="bg1"/>
                </a:solidFill>
              </a:rPr>
              <a:t>2017, Census)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Google Shape;71;p14">
            <a:extLst>
              <a:ext uri="{FF2B5EF4-FFF2-40B4-BE49-F238E27FC236}">
                <a16:creationId xmlns:a16="http://schemas.microsoft.com/office/drawing/2014/main" id="{F3D53CBF-2749-48EC-975F-FEAE3CB36A47}"/>
              </a:ext>
            </a:extLst>
          </p:cNvPr>
          <p:cNvSpPr txBox="1">
            <a:spLocks/>
          </p:cNvSpPr>
          <p:nvPr/>
        </p:nvSpPr>
        <p:spPr>
          <a:xfrm>
            <a:off x="3853975" y="130842"/>
            <a:ext cx="4935600" cy="47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Original Dataset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: Census 2017, original table:  </a:t>
            </a:r>
            <a:r>
              <a:rPr lang="en-US" alt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'acs5'</a:t>
            </a:r>
            <a:endParaRPr lang="en-US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alt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Dataset description: 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Mix of population with income from Total,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Mix of 35K+ Income from Total,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and the same measures for Foreign Born only, 2017.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Target dataset: </a:t>
            </a:r>
            <a:r>
              <a:rPr lang="en-US" alt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FB_vs_Native_States_Income</a:t>
            </a:r>
            <a:r>
              <a:rPr lang="en-US" alt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’</a:t>
            </a: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>
              <a:spcBef>
                <a:spcPts val="1100"/>
              </a:spcBef>
              <a:spcAft>
                <a:spcPts val="1100"/>
              </a:spcAft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" name="Google Shape;82;p15">
            <a:extLst>
              <a:ext uri="{FF2B5EF4-FFF2-40B4-BE49-F238E27FC236}">
                <a16:creationId xmlns:a16="http://schemas.microsoft.com/office/drawing/2014/main" id="{C88892AE-518C-4DE2-8173-6E60C698B22D}"/>
              </a:ext>
            </a:extLst>
          </p:cNvPr>
          <p:cNvSpPr txBox="1"/>
          <p:nvPr/>
        </p:nvSpPr>
        <p:spPr>
          <a:xfrm>
            <a:off x="3853975" y="2488755"/>
            <a:ext cx="5072589" cy="252390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highlight>
                  <a:srgbClr val="FFFFFF"/>
                </a:highlight>
                <a:latin typeface="Roboto"/>
                <a:ea typeface="Roboto"/>
                <a:sym typeface="Roboto"/>
              </a:rPr>
              <a:t>Q2: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oboto"/>
                <a:ea typeface="Roboto"/>
                <a:cs typeface="Roboto"/>
                <a:sym typeface="Roboto"/>
              </a:rPr>
              <a:t>Is there a difference in income between Foreign born and Natives in top </a:t>
            </a:r>
            <a:r>
              <a:rPr lang="en-GB" b="1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US-states with Income 65+K</a:t>
            </a:r>
            <a:r>
              <a:rPr lang="en-GB" b="1" dirty="0"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The target categories: 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152400" lvl="0" algn="l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Top 25 US-states Foreign born with Income 65+K VS Natives with Income 65+K out of Total state population.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52400" lvl="0" algn="l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Top 20 US-states Foreign born with Income 65+K out of total Foreign born VS Natives with Income 65+K out of Total Natives.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7F6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4205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124050" y="101200"/>
            <a:ext cx="8577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Paired Bars Implementation:</a:t>
            </a:r>
            <a:endParaRPr sz="1800" b="1">
              <a:highlight>
                <a:srgbClr val="FFFFFF"/>
              </a:highlight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583475"/>
            <a:ext cx="7094850" cy="44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42650" y="101225"/>
            <a:ext cx="89301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b="1">
                <a:highlight>
                  <a:srgbClr val="FFFFFF"/>
                </a:highlight>
              </a:rPr>
              <a:t>Top 25 US-states Foreign born with Income 65+K VS Natives with Income 65+K in these states </a:t>
            </a:r>
            <a:endParaRPr b="1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highlight>
                  <a:srgbClr val="FFFFFF"/>
                </a:highlight>
              </a:rPr>
              <a:t>out of Total state population</a:t>
            </a:r>
            <a:endParaRPr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144FC-B6E0-418A-9684-E9A3F16D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07" y="832624"/>
            <a:ext cx="7945586" cy="40981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106950" y="0"/>
            <a:ext cx="89301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highlight>
                  <a:srgbClr val="FFFFFF"/>
                </a:highlight>
              </a:rPr>
              <a:t>2) Top 20 US-states Foreign born with Income 65+K out of Total </a:t>
            </a:r>
            <a:r>
              <a:rPr lang="en-US" altLang="en-US" sz="1800" b="1" dirty="0">
                <a:highlight>
                  <a:srgbClr val="FFFFFF"/>
                </a:highlight>
              </a:rPr>
              <a:t>Foreign Born</a:t>
            </a:r>
            <a:r>
              <a:rPr lang="en-GB" sz="1800" b="1" dirty="0">
                <a:highlight>
                  <a:srgbClr val="FFFFFF"/>
                </a:highlight>
              </a:rPr>
              <a:t> VS Natives with Income 65+K out of Total Natives.</a:t>
            </a:r>
          </a:p>
          <a:p>
            <a:r>
              <a:rPr lang="en-US" altLang="en-US" sz="1800" b="1" dirty="0">
                <a:solidFill>
                  <a:srgbClr val="FF0066"/>
                </a:solidFill>
                <a:highlight>
                  <a:srgbClr val="FFFFFF"/>
                </a:highlight>
              </a:rPr>
              <a:t>Click on a bar to see details of income diversity for Natives/Foreign Born (%) for specific State</a:t>
            </a:r>
            <a:r>
              <a:rPr lang="en-US" altLang="en-US" sz="1800" b="1" dirty="0"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E3C369-788A-4EED-BBD3-C68A6C8B8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" y="1209221"/>
            <a:ext cx="7301093" cy="38270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116325" y="59650"/>
            <a:ext cx="8577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Paired Bars OnClick Implementation:</a:t>
            </a:r>
            <a:endParaRPr sz="1800" b="1">
              <a:highlight>
                <a:srgbClr val="FFFFFF"/>
              </a:highlight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0" y="527225"/>
            <a:ext cx="7702449" cy="45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86600" y="1194950"/>
            <a:ext cx="3645300" cy="3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lt1"/>
              </a:buClr>
              <a:buSzPts val="2800"/>
              <a:buNone/>
            </a:pPr>
            <a:r>
              <a:rPr lang="en-US" sz="2800" dirty="0">
                <a:solidFill>
                  <a:schemeClr val="bg1"/>
                </a:solidFill>
                <a:latin typeface="Merriweather"/>
              </a:rPr>
              <a:t>Q2: </a:t>
            </a:r>
          </a:p>
          <a:p>
            <a:pPr marL="0" indent="0">
              <a:lnSpc>
                <a:spcPct val="100000"/>
              </a:lnSpc>
              <a:buClr>
                <a:schemeClr val="lt1"/>
              </a:buClr>
              <a:buSzPts val="2800"/>
              <a:buNone/>
            </a:pPr>
            <a:endParaRPr lang="en-US" sz="2800" dirty="0">
              <a:solidFill>
                <a:schemeClr val="bg1"/>
              </a:solidFill>
              <a:latin typeface="Merriweather"/>
            </a:endParaRPr>
          </a:p>
          <a:p>
            <a:pPr marL="0" indent="0">
              <a:lnSpc>
                <a:spcPct val="100000"/>
              </a:lnSpc>
              <a:buClr>
                <a:schemeClr val="lt1"/>
              </a:buClr>
              <a:buSzPts val="2800"/>
              <a:buNone/>
            </a:pPr>
            <a:r>
              <a:rPr lang="en-US" sz="2400" dirty="0">
                <a:solidFill>
                  <a:schemeClr val="bg1"/>
                </a:solidFill>
                <a:latin typeface="Merriweather"/>
              </a:rPr>
              <a:t>Is there any difference between the absorption of the population in different US-states? </a:t>
            </a:r>
          </a:p>
          <a:p>
            <a:pPr marL="0" indent="0">
              <a:lnSpc>
                <a:spcPct val="100000"/>
              </a:lnSpc>
              <a:buClr>
                <a:schemeClr val="lt1"/>
              </a:buClr>
              <a:buSzPts val="2800"/>
              <a:buNone/>
            </a:pPr>
            <a:r>
              <a:rPr lang="en-GB" sz="2400" dirty="0">
                <a:solidFill>
                  <a:schemeClr val="bg1"/>
                </a:solidFill>
              </a:rPr>
              <a:t>(</a:t>
            </a:r>
            <a:r>
              <a:rPr lang="en-US" altLang="en-US" sz="2400" dirty="0">
                <a:solidFill>
                  <a:schemeClr val="bg1"/>
                </a:solidFill>
              </a:rPr>
              <a:t>'acs5' </a:t>
            </a:r>
            <a:r>
              <a:rPr lang="en-GB" sz="2400" dirty="0">
                <a:solidFill>
                  <a:schemeClr val="bg1"/>
                </a:solidFill>
              </a:rPr>
              <a:t>2017, Census)</a:t>
            </a:r>
            <a:endParaRPr lang="en-US" sz="2400" dirty="0">
              <a:solidFill>
                <a:schemeClr val="bg1"/>
              </a:solidFill>
              <a:latin typeface="Merriweath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0" y="103925"/>
            <a:ext cx="957500" cy="9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828308E6-1D50-46B6-9A56-F7D84A9EF4AF}"/>
              </a:ext>
            </a:extLst>
          </p:cNvPr>
          <p:cNvSpPr txBox="1">
            <a:spLocks/>
          </p:cNvSpPr>
          <p:nvPr/>
        </p:nvSpPr>
        <p:spPr>
          <a:xfrm>
            <a:off x="3820818" y="235352"/>
            <a:ext cx="4935600" cy="467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Original Dataset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: Census 2017, original table:  </a:t>
            </a:r>
            <a:r>
              <a:rPr lang="en-US" alt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'acs5'</a:t>
            </a:r>
            <a:endParaRPr lang="en-US" alt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alt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alt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Dataset description: 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Mix of population with income from Total,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Mix of 35K+ Income from Total, </a:t>
            </a:r>
          </a:p>
          <a:p>
            <a:pPr marL="333375" indent="-17145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ts val="1050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and the same measures for Foreign Born only, 2017.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Target dataset: </a:t>
            </a:r>
            <a:r>
              <a:rPr lang="en-US" alt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'StatesCitizenship2017’</a:t>
            </a: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Percentage of Naturalized US-citizens with non US-citizen from Total State Population</a:t>
            </a: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altLang="en-US" sz="14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altLang="en-US" sz="14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61925" indent="0">
              <a:spcBef>
                <a:spcPts val="1000"/>
              </a:spcBef>
              <a:buClr>
                <a:schemeClr val="accent1"/>
              </a:buClr>
              <a:buSzPts val="1050"/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>
              <a:spcBef>
                <a:spcPts val="1100"/>
              </a:spcBef>
              <a:spcAft>
                <a:spcPts val="1100"/>
              </a:spcAft>
              <a:buFont typeface="Roboto"/>
              <a:buNone/>
            </a:pP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527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72450" y="0"/>
            <a:ext cx="8499900" cy="812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Statistical exam of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Significant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Difference (by using P-value, with alpha =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0.00001)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0" y="929275"/>
            <a:ext cx="8895424" cy="28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0" y="4024525"/>
            <a:ext cx="8848077" cy="910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036714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359</Words>
  <Application>Microsoft Office PowerPoint</Application>
  <PresentationFormat>On-screen Show (16:9)</PresentationFormat>
  <Paragraphs>55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Merriweather</vt:lpstr>
      <vt:lpstr>Arial</vt:lpstr>
      <vt:lpstr>Roboto</vt:lpstr>
      <vt:lpstr>Consolas</vt:lpstr>
      <vt:lpstr>Wingdings</vt:lpstr>
      <vt:lpstr>Paradigm</vt:lpstr>
      <vt:lpstr>Visualization project</vt:lpstr>
      <vt:lpstr>Project proposal: </vt:lpstr>
      <vt:lpstr>Q1:  States Income: Foreign born vs. Natives ('acs5' 2017, Census)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exam of Significant Difference (by using P-value, with alpha = 0.00001)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Python Project</dc:title>
  <dc:creator>Irisha</dc:creator>
  <cp:lastModifiedBy>Irena Kravitz</cp:lastModifiedBy>
  <cp:revision>26</cp:revision>
  <dcterms:modified xsi:type="dcterms:W3CDTF">2020-09-01T11:48:45Z</dcterms:modified>
</cp:coreProperties>
</file>