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/>
  <p:notesSz cx="6858000" cy="9144000"/>
  <p:embeddedFontLst>
    <p:embeddedFont>
      <p:font typeface="ABeeZee" panose="020B0604020202020204" charset="0"/>
      <p:regular r:id="rId23"/>
    </p:embeddedFont>
    <p:embeddedFont>
      <p:font typeface="ABeeZee Bold" panose="020B0604020202020204" charset="0"/>
      <p:regular r:id="rId24"/>
    </p:embeddedFont>
    <p:embeddedFont>
      <p:font typeface="ABeeZee Italics" panose="020B0604020202020204" charset="0"/>
      <p:regular r:id="rId25"/>
    </p:embeddedFont>
    <p:embeddedFont>
      <p:font typeface="Assistant" pitchFamily="2" charset="-79"/>
      <p:regular r:id="rId26"/>
    </p:embeddedFont>
    <p:embeddedFont>
      <p:font typeface="Forum" panose="020B0604020202020204" charset="0"/>
      <p:regular r:id="rId27"/>
    </p:embeddedFont>
    <p:embeddedFont>
      <p:font typeface="Lato Heavy Bold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99" d="100"/>
          <a:sy n="99" d="100"/>
        </p:scale>
        <p:origin x="58" y="2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895699"/>
            <a:ext cx="18497622" cy="391301"/>
            <a:chOff x="0" y="0"/>
            <a:chExt cx="4871802" cy="1030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71802" cy="103059"/>
            </a:xfrm>
            <a:custGeom>
              <a:avLst/>
              <a:gdLst/>
              <a:ahLst/>
              <a:cxnLst/>
              <a:rect l="l" t="t" r="r" b="b"/>
              <a:pathLst>
                <a:path w="4871802" h="103059">
                  <a:moveTo>
                    <a:pt x="0" y="0"/>
                  </a:moveTo>
                  <a:lnTo>
                    <a:pt x="4871802" y="0"/>
                  </a:lnTo>
                  <a:lnTo>
                    <a:pt x="4871802" y="103059"/>
                  </a:lnTo>
                  <a:lnTo>
                    <a:pt x="0" y="103059"/>
                  </a:lnTo>
                  <a:close/>
                </a:path>
              </a:pathLst>
            </a:custGeom>
            <a:solidFill>
              <a:srgbClr val="E8EAE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4871802" cy="1792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1934004"/>
            <a:ext cx="16230600" cy="1642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64"/>
              </a:lnSpc>
            </a:pPr>
            <a:r>
              <a:rPr lang="en-US" sz="11512" spc="287">
                <a:solidFill>
                  <a:srgbClr val="DE5596"/>
                </a:solidFill>
                <a:latin typeface="Forum"/>
                <a:ea typeface="Forum"/>
                <a:cs typeface="Forum"/>
                <a:sym typeface="Forum"/>
              </a:rPr>
              <a:t>Heart Failure Prediction</a:t>
            </a:r>
          </a:p>
        </p:txBody>
      </p:sp>
      <p:sp>
        <p:nvSpPr>
          <p:cNvPr id="6" name="Freeform 6"/>
          <p:cNvSpPr/>
          <p:nvPr/>
        </p:nvSpPr>
        <p:spPr>
          <a:xfrm rot="-9503735">
            <a:off x="16022348" y="-1296049"/>
            <a:ext cx="4223205" cy="3552771"/>
          </a:xfrm>
          <a:custGeom>
            <a:avLst/>
            <a:gdLst/>
            <a:ahLst/>
            <a:cxnLst/>
            <a:rect l="l" t="t" r="r" b="b"/>
            <a:pathLst>
              <a:path w="4223205" h="3552771">
                <a:moveTo>
                  <a:pt x="0" y="0"/>
                </a:moveTo>
                <a:lnTo>
                  <a:pt x="4223205" y="0"/>
                </a:lnTo>
                <a:lnTo>
                  <a:pt x="4223205" y="3552771"/>
                </a:lnTo>
                <a:lnTo>
                  <a:pt x="0" y="3552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7" name="AutoShape 7"/>
          <p:cNvSpPr/>
          <p:nvPr/>
        </p:nvSpPr>
        <p:spPr>
          <a:xfrm>
            <a:off x="14496014" y="8832999"/>
            <a:ext cx="6255254" cy="0"/>
          </a:xfrm>
          <a:prstGeom prst="line">
            <a:avLst/>
          </a:prstGeom>
          <a:ln w="66675" cap="flat">
            <a:solidFill>
              <a:srgbClr val="FF31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8" name="Freeform 8"/>
          <p:cNvSpPr/>
          <p:nvPr/>
        </p:nvSpPr>
        <p:spPr>
          <a:xfrm>
            <a:off x="11533667" y="7898727"/>
            <a:ext cx="3784393" cy="1868544"/>
          </a:xfrm>
          <a:custGeom>
            <a:avLst/>
            <a:gdLst/>
            <a:ahLst/>
            <a:cxnLst/>
            <a:rect l="l" t="t" r="r" b="b"/>
            <a:pathLst>
              <a:path w="3784393" h="1868544">
                <a:moveTo>
                  <a:pt x="0" y="0"/>
                </a:moveTo>
                <a:lnTo>
                  <a:pt x="3784394" y="0"/>
                </a:lnTo>
                <a:lnTo>
                  <a:pt x="3784394" y="1868544"/>
                </a:lnTo>
                <a:lnTo>
                  <a:pt x="0" y="18685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9" name="Freeform 9"/>
          <p:cNvSpPr/>
          <p:nvPr/>
        </p:nvSpPr>
        <p:spPr>
          <a:xfrm>
            <a:off x="0" y="4295944"/>
            <a:ext cx="18288000" cy="5599755"/>
          </a:xfrm>
          <a:custGeom>
            <a:avLst/>
            <a:gdLst/>
            <a:ahLst/>
            <a:cxnLst/>
            <a:rect l="l" t="t" r="r" b="b"/>
            <a:pathLst>
              <a:path w="18288000" h="5599755">
                <a:moveTo>
                  <a:pt x="0" y="0"/>
                </a:moveTo>
                <a:lnTo>
                  <a:pt x="18288000" y="0"/>
                </a:lnTo>
                <a:lnTo>
                  <a:pt x="18288000" y="5599755"/>
                </a:lnTo>
                <a:lnTo>
                  <a:pt x="0" y="55997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38798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0" name="Freeform 10"/>
          <p:cNvSpPr/>
          <p:nvPr/>
        </p:nvSpPr>
        <p:spPr>
          <a:xfrm>
            <a:off x="8190758" y="5901755"/>
            <a:ext cx="5603443" cy="3993943"/>
          </a:xfrm>
          <a:custGeom>
            <a:avLst/>
            <a:gdLst/>
            <a:ahLst/>
            <a:cxnLst/>
            <a:rect l="l" t="t" r="r" b="b"/>
            <a:pathLst>
              <a:path w="5603443" h="3993943">
                <a:moveTo>
                  <a:pt x="0" y="0"/>
                </a:moveTo>
                <a:lnTo>
                  <a:pt x="5603443" y="0"/>
                </a:lnTo>
                <a:lnTo>
                  <a:pt x="5603443" y="3993944"/>
                </a:lnTo>
                <a:lnTo>
                  <a:pt x="0" y="399394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r="-6581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1" name="TextBox 11"/>
          <p:cNvSpPr txBox="1"/>
          <p:nvPr/>
        </p:nvSpPr>
        <p:spPr>
          <a:xfrm>
            <a:off x="1028700" y="3610371"/>
            <a:ext cx="16230600" cy="440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7"/>
              </a:lnSpc>
            </a:pPr>
            <a:r>
              <a:rPr lang="en-US" sz="2647" spc="66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A MODEL FOR PREDICTING MORTALITY CAUSED BY HEART FAILURE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04900"/>
            <a:ext cx="15466946" cy="121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8499" spc="-84">
                <a:solidFill>
                  <a:srgbClr val="DE5596"/>
                </a:solidFill>
                <a:latin typeface="Forum"/>
                <a:ea typeface="Forum"/>
                <a:cs typeface="Forum"/>
                <a:sym typeface="Forum"/>
              </a:rPr>
              <a:t>An Overview of the Current State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81100" y="2241842"/>
            <a:ext cx="13682582" cy="447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07"/>
              </a:lnSpc>
            </a:pPr>
            <a:r>
              <a:rPr lang="en-US" sz="2647" spc="66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DEATH RATE FROM CARDIOVASCULAR DISEASES, 1980 TO 2021</a:t>
            </a:r>
          </a:p>
        </p:txBody>
      </p:sp>
      <p:sp>
        <p:nvSpPr>
          <p:cNvPr id="4" name="Freeform 4"/>
          <p:cNvSpPr/>
          <p:nvPr/>
        </p:nvSpPr>
        <p:spPr>
          <a:xfrm rot="-9503735">
            <a:off x="16022348" y="-1296049"/>
            <a:ext cx="4223205" cy="3552771"/>
          </a:xfrm>
          <a:custGeom>
            <a:avLst/>
            <a:gdLst/>
            <a:ahLst/>
            <a:cxnLst/>
            <a:rect l="l" t="t" r="r" b="b"/>
            <a:pathLst>
              <a:path w="4223205" h="3552771">
                <a:moveTo>
                  <a:pt x="0" y="0"/>
                </a:moveTo>
                <a:lnTo>
                  <a:pt x="4223205" y="0"/>
                </a:lnTo>
                <a:lnTo>
                  <a:pt x="4223205" y="3552771"/>
                </a:lnTo>
                <a:lnTo>
                  <a:pt x="0" y="3552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43902" y="2731488"/>
            <a:ext cx="19271120" cy="8132738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28700" y="3631690"/>
            <a:ext cx="13467054" cy="447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07"/>
              </a:lnSpc>
            </a:pPr>
            <a:r>
              <a:rPr lang="en-US" sz="2647" spc="66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COUNTRIES WITH LOWEST CASES OF DEATHS DUE CVD’S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778865"/>
            <a:ext cx="8816331" cy="2221585"/>
            <a:chOff x="0" y="0"/>
            <a:chExt cx="11755107" cy="296211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1755107" cy="2962114"/>
              <a:chOff x="0" y="0"/>
              <a:chExt cx="2433655" cy="613245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433656" cy="613245"/>
              </a:xfrm>
              <a:custGeom>
                <a:avLst/>
                <a:gdLst/>
                <a:ahLst/>
                <a:cxnLst/>
                <a:rect l="l" t="t" r="r" b="b"/>
                <a:pathLst>
                  <a:path w="2433656" h="613245">
                    <a:moveTo>
                      <a:pt x="0" y="0"/>
                    </a:moveTo>
                    <a:lnTo>
                      <a:pt x="2433656" y="0"/>
                    </a:lnTo>
                    <a:lnTo>
                      <a:pt x="2433656" y="613245"/>
                    </a:lnTo>
                    <a:lnTo>
                      <a:pt x="0" y="613245"/>
                    </a:lnTo>
                    <a:close/>
                  </a:path>
                </a:pathLst>
              </a:custGeom>
              <a:solidFill>
                <a:srgbClr val="E4E9FF"/>
              </a:solidFill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5" name="TextBox 5"/>
            <p:cNvSpPr txBox="1"/>
            <p:nvPr/>
          </p:nvSpPr>
          <p:spPr>
            <a:xfrm>
              <a:off x="350745" y="-83583"/>
              <a:ext cx="11082206" cy="2824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2400">
                  <a:solidFill>
                    <a:srgbClr val="243762"/>
                  </a:solidFill>
                  <a:latin typeface="ABeeZee"/>
                  <a:ea typeface="ABeeZee"/>
                  <a:cs typeface="ABeeZee"/>
                  <a:sym typeface="ABeeZee"/>
                </a:rPr>
                <a:t>The distribution of the target variable (DEATH_EVENT) shows that there are more survivors (0) than deaths (1) in the dataset.</a:t>
              </a:r>
            </a:p>
          </p:txBody>
        </p:sp>
      </p:grpSp>
      <p:sp>
        <p:nvSpPr>
          <p:cNvPr id="6" name="Freeform 6"/>
          <p:cNvSpPr/>
          <p:nvPr/>
        </p:nvSpPr>
        <p:spPr>
          <a:xfrm rot="-9503735">
            <a:off x="10648614" y="4060735"/>
            <a:ext cx="6867543" cy="5777320"/>
          </a:xfrm>
          <a:custGeom>
            <a:avLst/>
            <a:gdLst/>
            <a:ahLst/>
            <a:cxnLst/>
            <a:rect l="l" t="t" r="r" b="b"/>
            <a:pathLst>
              <a:path w="6867543" h="5777320">
                <a:moveTo>
                  <a:pt x="0" y="0"/>
                </a:moveTo>
                <a:lnTo>
                  <a:pt x="6867543" y="0"/>
                </a:lnTo>
                <a:lnTo>
                  <a:pt x="6867543" y="5777320"/>
                </a:lnTo>
                <a:lnTo>
                  <a:pt x="0" y="57773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7" name="TextBox 7"/>
          <p:cNvSpPr txBox="1"/>
          <p:nvPr/>
        </p:nvSpPr>
        <p:spPr>
          <a:xfrm>
            <a:off x="1028700" y="1104900"/>
            <a:ext cx="16230600" cy="121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8499" spc="-84">
                <a:solidFill>
                  <a:srgbClr val="DE5596"/>
                </a:solidFill>
                <a:latin typeface="Forum"/>
                <a:ea typeface="Forum"/>
                <a:cs typeface="Forum"/>
                <a:sym typeface="Forum"/>
              </a:rPr>
              <a:t>Understanding the Dataset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241550"/>
            <a:ext cx="17259300" cy="447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07"/>
              </a:lnSpc>
            </a:pPr>
            <a:r>
              <a:rPr lang="en-US" sz="2647" spc="66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ANALYZING THE DISTRIBUTION OF A DEATH EVENT</a:t>
            </a:r>
          </a:p>
        </p:txBody>
      </p:sp>
      <p:sp>
        <p:nvSpPr>
          <p:cNvPr id="9" name="Freeform 9"/>
          <p:cNvSpPr/>
          <p:nvPr/>
        </p:nvSpPr>
        <p:spPr>
          <a:xfrm rot="-9503735">
            <a:off x="16022348" y="-1296049"/>
            <a:ext cx="4223205" cy="3552771"/>
          </a:xfrm>
          <a:custGeom>
            <a:avLst/>
            <a:gdLst/>
            <a:ahLst/>
            <a:cxnLst/>
            <a:rect l="l" t="t" r="r" b="b"/>
            <a:pathLst>
              <a:path w="4223205" h="3552771">
                <a:moveTo>
                  <a:pt x="0" y="0"/>
                </a:moveTo>
                <a:lnTo>
                  <a:pt x="4223205" y="0"/>
                </a:lnTo>
                <a:lnTo>
                  <a:pt x="4223205" y="3552771"/>
                </a:lnTo>
                <a:lnTo>
                  <a:pt x="0" y="3552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0" name="Freeform 10"/>
          <p:cNvSpPr/>
          <p:nvPr/>
        </p:nvSpPr>
        <p:spPr>
          <a:xfrm>
            <a:off x="10163848" y="4199551"/>
            <a:ext cx="7555128" cy="5499688"/>
          </a:xfrm>
          <a:custGeom>
            <a:avLst/>
            <a:gdLst/>
            <a:ahLst/>
            <a:cxnLst/>
            <a:rect l="l" t="t" r="r" b="b"/>
            <a:pathLst>
              <a:path w="7555128" h="5499688">
                <a:moveTo>
                  <a:pt x="0" y="0"/>
                </a:moveTo>
                <a:lnTo>
                  <a:pt x="7555128" y="0"/>
                </a:lnTo>
                <a:lnTo>
                  <a:pt x="7555128" y="5499688"/>
                </a:lnTo>
                <a:lnTo>
                  <a:pt x="0" y="54996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04900"/>
            <a:ext cx="16230600" cy="121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8499" spc="-84">
                <a:solidFill>
                  <a:srgbClr val="DE5596"/>
                </a:solidFill>
                <a:latin typeface="Forum"/>
                <a:ea typeface="Forum"/>
                <a:cs typeface="Forum"/>
                <a:sym typeface="Forum"/>
              </a:rPr>
              <a:t>Understanding our dataset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38225" y="2241550"/>
            <a:ext cx="17259300" cy="447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07"/>
              </a:lnSpc>
            </a:pPr>
            <a:r>
              <a:rPr lang="en-US" sz="2647" spc="66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ANALYZING THE DISTRIBUTION OF AGE</a:t>
            </a:r>
          </a:p>
        </p:txBody>
      </p:sp>
      <p:sp>
        <p:nvSpPr>
          <p:cNvPr id="4" name="Freeform 4"/>
          <p:cNvSpPr/>
          <p:nvPr/>
        </p:nvSpPr>
        <p:spPr>
          <a:xfrm rot="-9503735">
            <a:off x="16022348" y="-1296049"/>
            <a:ext cx="4223205" cy="3552771"/>
          </a:xfrm>
          <a:custGeom>
            <a:avLst/>
            <a:gdLst/>
            <a:ahLst/>
            <a:cxnLst/>
            <a:rect l="l" t="t" r="r" b="b"/>
            <a:pathLst>
              <a:path w="4223205" h="3552771">
                <a:moveTo>
                  <a:pt x="0" y="0"/>
                </a:moveTo>
                <a:lnTo>
                  <a:pt x="4223205" y="0"/>
                </a:lnTo>
                <a:lnTo>
                  <a:pt x="4223205" y="3552771"/>
                </a:lnTo>
                <a:lnTo>
                  <a:pt x="0" y="3552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5" name="Group 5"/>
          <p:cNvGrpSpPr/>
          <p:nvPr/>
        </p:nvGrpSpPr>
        <p:grpSpPr>
          <a:xfrm>
            <a:off x="421426" y="2289175"/>
            <a:ext cx="6703264" cy="6221154"/>
            <a:chOff x="0" y="0"/>
            <a:chExt cx="8937685" cy="8294872"/>
          </a:xfrm>
        </p:grpSpPr>
        <p:sp>
          <p:nvSpPr>
            <p:cNvPr id="6" name="Freeform 6"/>
            <p:cNvSpPr/>
            <p:nvPr/>
          </p:nvSpPr>
          <p:spPr>
            <a:xfrm rot="-9503735">
              <a:off x="863463" y="1114411"/>
              <a:ext cx="7210758" cy="6066050"/>
            </a:xfrm>
            <a:custGeom>
              <a:avLst/>
              <a:gdLst/>
              <a:ahLst/>
              <a:cxnLst/>
              <a:rect l="l" t="t" r="r" b="b"/>
              <a:pathLst>
                <a:path w="7210758" h="6066050">
                  <a:moveTo>
                    <a:pt x="0" y="0"/>
                  </a:moveTo>
                  <a:lnTo>
                    <a:pt x="7210758" y="0"/>
                  </a:lnTo>
                  <a:lnTo>
                    <a:pt x="7210758" y="6066050"/>
                  </a:lnTo>
                  <a:lnTo>
                    <a:pt x="0" y="606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8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Freeform 7"/>
            <p:cNvSpPr/>
            <p:nvPr/>
          </p:nvSpPr>
          <p:spPr>
            <a:xfrm>
              <a:off x="1557302" y="1851507"/>
              <a:ext cx="5823080" cy="4591857"/>
            </a:xfrm>
            <a:custGeom>
              <a:avLst/>
              <a:gdLst/>
              <a:ahLst/>
              <a:cxnLst/>
              <a:rect l="l" t="t" r="r" b="b"/>
              <a:pathLst>
                <a:path w="5823080" h="4591857">
                  <a:moveTo>
                    <a:pt x="0" y="0"/>
                  </a:moveTo>
                  <a:lnTo>
                    <a:pt x="5823080" y="0"/>
                  </a:lnTo>
                  <a:lnTo>
                    <a:pt x="5823080" y="4591857"/>
                  </a:lnTo>
                  <a:lnTo>
                    <a:pt x="0" y="45918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5073" t="-6386" r="-216516" b="-118554"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792368" y="2289175"/>
            <a:ext cx="6703264" cy="6221154"/>
            <a:chOff x="0" y="0"/>
            <a:chExt cx="8937685" cy="8294872"/>
          </a:xfrm>
        </p:grpSpPr>
        <p:sp>
          <p:nvSpPr>
            <p:cNvPr id="9" name="Freeform 9"/>
            <p:cNvSpPr/>
            <p:nvPr/>
          </p:nvSpPr>
          <p:spPr>
            <a:xfrm rot="-9503735">
              <a:off x="863463" y="1114411"/>
              <a:ext cx="7210758" cy="6066050"/>
            </a:xfrm>
            <a:custGeom>
              <a:avLst/>
              <a:gdLst/>
              <a:ahLst/>
              <a:cxnLst/>
              <a:rect l="l" t="t" r="r" b="b"/>
              <a:pathLst>
                <a:path w="7210758" h="6066050">
                  <a:moveTo>
                    <a:pt x="0" y="0"/>
                  </a:moveTo>
                  <a:lnTo>
                    <a:pt x="7210758" y="0"/>
                  </a:lnTo>
                  <a:lnTo>
                    <a:pt x="7210758" y="6066050"/>
                  </a:lnTo>
                  <a:lnTo>
                    <a:pt x="0" y="606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8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1557302" y="1851507"/>
              <a:ext cx="5823080" cy="4591857"/>
            </a:xfrm>
            <a:custGeom>
              <a:avLst/>
              <a:gdLst/>
              <a:ahLst/>
              <a:cxnLst/>
              <a:rect l="l" t="t" r="r" b="b"/>
              <a:pathLst>
                <a:path w="5823080" h="4591857">
                  <a:moveTo>
                    <a:pt x="0" y="0"/>
                  </a:moveTo>
                  <a:lnTo>
                    <a:pt x="5823080" y="0"/>
                  </a:lnTo>
                  <a:lnTo>
                    <a:pt x="5823080" y="4591857"/>
                  </a:lnTo>
                  <a:lnTo>
                    <a:pt x="0" y="45918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12960" t="-6299" r="-108630" b="-118640"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163310" y="2289175"/>
            <a:ext cx="6703264" cy="6221154"/>
            <a:chOff x="0" y="0"/>
            <a:chExt cx="8937685" cy="8294872"/>
          </a:xfrm>
        </p:grpSpPr>
        <p:sp>
          <p:nvSpPr>
            <p:cNvPr id="12" name="Freeform 12"/>
            <p:cNvSpPr/>
            <p:nvPr/>
          </p:nvSpPr>
          <p:spPr>
            <a:xfrm rot="-9503735">
              <a:off x="863463" y="1114411"/>
              <a:ext cx="7210758" cy="6066050"/>
            </a:xfrm>
            <a:custGeom>
              <a:avLst/>
              <a:gdLst/>
              <a:ahLst/>
              <a:cxnLst/>
              <a:rect l="l" t="t" r="r" b="b"/>
              <a:pathLst>
                <a:path w="7210758" h="6066050">
                  <a:moveTo>
                    <a:pt x="0" y="0"/>
                  </a:moveTo>
                  <a:lnTo>
                    <a:pt x="7210758" y="0"/>
                  </a:lnTo>
                  <a:lnTo>
                    <a:pt x="7210758" y="6066050"/>
                  </a:lnTo>
                  <a:lnTo>
                    <a:pt x="0" y="606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8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557302" y="1851507"/>
              <a:ext cx="5823080" cy="4591857"/>
            </a:xfrm>
            <a:custGeom>
              <a:avLst/>
              <a:gdLst/>
              <a:ahLst/>
              <a:cxnLst/>
              <a:rect l="l" t="t" r="r" b="b"/>
              <a:pathLst>
                <a:path w="5823080" h="4591857">
                  <a:moveTo>
                    <a:pt x="0" y="0"/>
                  </a:moveTo>
                  <a:lnTo>
                    <a:pt x="5823080" y="0"/>
                  </a:lnTo>
                  <a:lnTo>
                    <a:pt x="5823080" y="4591857"/>
                  </a:lnTo>
                  <a:lnTo>
                    <a:pt x="0" y="45918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12960" t="-6299" r="-108630" b="-118640"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815365" y="7557144"/>
            <a:ext cx="1915387" cy="447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7"/>
              </a:lnSpc>
            </a:pPr>
            <a:r>
              <a:rPr lang="en-US" sz="2647" spc="66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AGE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951426" y="7557144"/>
            <a:ext cx="4385147" cy="447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7"/>
              </a:lnSpc>
            </a:pPr>
            <a:r>
              <a:rPr lang="en-US" sz="2647" spc="66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EJECTION FRACTION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663916" y="7557144"/>
            <a:ext cx="3702052" cy="447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7"/>
              </a:lnSpc>
            </a:pPr>
            <a:r>
              <a:rPr lang="en-US" sz="2647" spc="66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SERUM CREATINE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04900"/>
            <a:ext cx="16230600" cy="121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8499" spc="-84">
                <a:solidFill>
                  <a:srgbClr val="DE5596"/>
                </a:solidFill>
                <a:latin typeface="Forum"/>
                <a:ea typeface="Forum"/>
                <a:cs typeface="Forum"/>
                <a:sym typeface="Forum"/>
              </a:rPr>
              <a:t>Understanding our dataset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38225" y="2241550"/>
            <a:ext cx="7224251" cy="447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07"/>
              </a:lnSpc>
            </a:pPr>
            <a:r>
              <a:rPr lang="en-US" sz="2647" spc="66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INFLUENCE ON PATIENT'S LIFE. </a:t>
            </a:r>
          </a:p>
        </p:txBody>
      </p:sp>
      <p:sp>
        <p:nvSpPr>
          <p:cNvPr id="4" name="Freeform 4"/>
          <p:cNvSpPr/>
          <p:nvPr/>
        </p:nvSpPr>
        <p:spPr>
          <a:xfrm rot="-9503735">
            <a:off x="16022348" y="-1296049"/>
            <a:ext cx="4223205" cy="3552771"/>
          </a:xfrm>
          <a:custGeom>
            <a:avLst/>
            <a:gdLst/>
            <a:ahLst/>
            <a:cxnLst/>
            <a:rect l="l" t="t" r="r" b="b"/>
            <a:pathLst>
              <a:path w="4223205" h="3552771">
                <a:moveTo>
                  <a:pt x="0" y="0"/>
                </a:moveTo>
                <a:lnTo>
                  <a:pt x="4223205" y="0"/>
                </a:lnTo>
                <a:lnTo>
                  <a:pt x="4223205" y="3552771"/>
                </a:lnTo>
                <a:lnTo>
                  <a:pt x="0" y="3552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5" name="Group 5"/>
          <p:cNvGrpSpPr/>
          <p:nvPr/>
        </p:nvGrpSpPr>
        <p:grpSpPr>
          <a:xfrm>
            <a:off x="12041243" y="2688641"/>
            <a:ext cx="6256282" cy="5806320"/>
            <a:chOff x="0" y="0"/>
            <a:chExt cx="8341710" cy="7741760"/>
          </a:xfrm>
        </p:grpSpPr>
        <p:sp>
          <p:nvSpPr>
            <p:cNvPr id="6" name="Freeform 6"/>
            <p:cNvSpPr/>
            <p:nvPr/>
          </p:nvSpPr>
          <p:spPr>
            <a:xfrm rot="-9503735">
              <a:off x="805887" y="1040101"/>
              <a:ext cx="6729936" cy="5661559"/>
            </a:xfrm>
            <a:custGeom>
              <a:avLst/>
              <a:gdLst/>
              <a:ahLst/>
              <a:cxnLst/>
              <a:rect l="l" t="t" r="r" b="b"/>
              <a:pathLst>
                <a:path w="6729936" h="5661559">
                  <a:moveTo>
                    <a:pt x="0" y="0"/>
                  </a:moveTo>
                  <a:lnTo>
                    <a:pt x="6729936" y="0"/>
                  </a:lnTo>
                  <a:lnTo>
                    <a:pt x="6729936" y="5661558"/>
                  </a:lnTo>
                  <a:lnTo>
                    <a:pt x="0" y="56615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8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Freeform 7"/>
            <p:cNvSpPr/>
            <p:nvPr/>
          </p:nvSpPr>
          <p:spPr>
            <a:xfrm>
              <a:off x="1257797" y="1476723"/>
              <a:ext cx="5826116" cy="4788314"/>
            </a:xfrm>
            <a:custGeom>
              <a:avLst/>
              <a:gdLst/>
              <a:ahLst/>
              <a:cxnLst/>
              <a:rect l="l" t="t" r="r" b="b"/>
              <a:pathLst>
                <a:path w="5826116" h="4788314">
                  <a:moveTo>
                    <a:pt x="0" y="0"/>
                  </a:moveTo>
                  <a:lnTo>
                    <a:pt x="5826116" y="0"/>
                  </a:lnTo>
                  <a:lnTo>
                    <a:pt x="5826116" y="4788314"/>
                  </a:lnTo>
                  <a:lnTo>
                    <a:pt x="0" y="47883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101327" r="-199990"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525" y="2688641"/>
            <a:ext cx="6256282" cy="5806320"/>
            <a:chOff x="0" y="0"/>
            <a:chExt cx="8341710" cy="7741760"/>
          </a:xfrm>
        </p:grpSpPr>
        <p:sp>
          <p:nvSpPr>
            <p:cNvPr id="9" name="Freeform 9"/>
            <p:cNvSpPr/>
            <p:nvPr/>
          </p:nvSpPr>
          <p:spPr>
            <a:xfrm rot="-9503735">
              <a:off x="805887" y="1040101"/>
              <a:ext cx="6729936" cy="5661559"/>
            </a:xfrm>
            <a:custGeom>
              <a:avLst/>
              <a:gdLst/>
              <a:ahLst/>
              <a:cxnLst/>
              <a:rect l="l" t="t" r="r" b="b"/>
              <a:pathLst>
                <a:path w="6729936" h="5661559">
                  <a:moveTo>
                    <a:pt x="0" y="0"/>
                  </a:moveTo>
                  <a:lnTo>
                    <a:pt x="6729936" y="0"/>
                  </a:lnTo>
                  <a:lnTo>
                    <a:pt x="6729936" y="5661558"/>
                  </a:lnTo>
                  <a:lnTo>
                    <a:pt x="0" y="56615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8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1257797" y="1476723"/>
              <a:ext cx="5826116" cy="4788314"/>
            </a:xfrm>
            <a:custGeom>
              <a:avLst/>
              <a:gdLst/>
              <a:ahLst/>
              <a:cxnLst/>
              <a:rect l="l" t="t" r="r" b="b"/>
              <a:pathLst>
                <a:path w="5826116" h="4788314">
                  <a:moveTo>
                    <a:pt x="0" y="0"/>
                  </a:moveTo>
                  <a:lnTo>
                    <a:pt x="5826116" y="0"/>
                  </a:lnTo>
                  <a:lnTo>
                    <a:pt x="5826116" y="4788314"/>
                  </a:lnTo>
                  <a:lnTo>
                    <a:pt x="0" y="47883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00890" t="-101327" r="-99100"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025384" y="2688641"/>
            <a:ext cx="6256282" cy="5806320"/>
            <a:chOff x="0" y="0"/>
            <a:chExt cx="8341710" cy="7741760"/>
          </a:xfrm>
        </p:grpSpPr>
        <p:sp>
          <p:nvSpPr>
            <p:cNvPr id="12" name="Freeform 12"/>
            <p:cNvSpPr/>
            <p:nvPr/>
          </p:nvSpPr>
          <p:spPr>
            <a:xfrm rot="-9503735">
              <a:off x="805887" y="1040101"/>
              <a:ext cx="6729936" cy="5661559"/>
            </a:xfrm>
            <a:custGeom>
              <a:avLst/>
              <a:gdLst/>
              <a:ahLst/>
              <a:cxnLst/>
              <a:rect l="l" t="t" r="r" b="b"/>
              <a:pathLst>
                <a:path w="6729936" h="5661559">
                  <a:moveTo>
                    <a:pt x="0" y="0"/>
                  </a:moveTo>
                  <a:lnTo>
                    <a:pt x="6729936" y="0"/>
                  </a:lnTo>
                  <a:lnTo>
                    <a:pt x="6729936" y="5661558"/>
                  </a:lnTo>
                  <a:lnTo>
                    <a:pt x="0" y="56615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8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257797" y="1476723"/>
              <a:ext cx="5826116" cy="4788314"/>
            </a:xfrm>
            <a:custGeom>
              <a:avLst/>
              <a:gdLst/>
              <a:ahLst/>
              <a:cxnLst/>
              <a:rect l="l" t="t" r="r" b="b"/>
              <a:pathLst>
                <a:path w="5826116" h="4788314">
                  <a:moveTo>
                    <a:pt x="0" y="0"/>
                  </a:moveTo>
                  <a:lnTo>
                    <a:pt x="5826116" y="0"/>
                  </a:lnTo>
                  <a:lnTo>
                    <a:pt x="5826116" y="4788314"/>
                  </a:lnTo>
                  <a:lnTo>
                    <a:pt x="0" y="47883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9990" t="-101327"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945092" y="7806658"/>
            <a:ext cx="4385147" cy="447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7"/>
              </a:lnSpc>
            </a:pPr>
            <a:r>
              <a:rPr lang="en-US" sz="2647" spc="66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EJECTION FRACTION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951426" y="7806658"/>
            <a:ext cx="4385147" cy="447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7"/>
              </a:lnSpc>
            </a:pPr>
            <a:r>
              <a:rPr lang="en-US" sz="2647" spc="66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SERUM CREATININE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324060" y="7806658"/>
            <a:ext cx="4385147" cy="447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7"/>
              </a:lnSpc>
            </a:pPr>
            <a:r>
              <a:rPr lang="en-US" sz="2647" spc="66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AGE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04900"/>
            <a:ext cx="16230600" cy="121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8499" spc="-84">
                <a:solidFill>
                  <a:srgbClr val="DE5596"/>
                </a:solidFill>
                <a:latin typeface="Forum"/>
                <a:ea typeface="Forum"/>
                <a:cs typeface="Forum"/>
                <a:sym typeface="Forum"/>
              </a:rPr>
              <a:t>Major Risk Factors for CVD’s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38225" y="2270125"/>
            <a:ext cx="16221075" cy="913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07"/>
              </a:lnSpc>
            </a:pPr>
            <a:r>
              <a:rPr lang="en-US" sz="2647" spc="66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HEALTH PARAMETERS THAT CONTRIBUTE THE MOST TO DEVELOPMENT OF CVD’S</a:t>
            </a:r>
          </a:p>
        </p:txBody>
      </p:sp>
      <p:sp>
        <p:nvSpPr>
          <p:cNvPr id="4" name="Freeform 4"/>
          <p:cNvSpPr/>
          <p:nvPr/>
        </p:nvSpPr>
        <p:spPr>
          <a:xfrm rot="-9503735">
            <a:off x="16022348" y="-1296049"/>
            <a:ext cx="4223205" cy="3552771"/>
          </a:xfrm>
          <a:custGeom>
            <a:avLst/>
            <a:gdLst/>
            <a:ahLst/>
            <a:cxnLst/>
            <a:rect l="l" t="t" r="r" b="b"/>
            <a:pathLst>
              <a:path w="4223205" h="3552771">
                <a:moveTo>
                  <a:pt x="0" y="0"/>
                </a:moveTo>
                <a:lnTo>
                  <a:pt x="4223205" y="0"/>
                </a:lnTo>
                <a:lnTo>
                  <a:pt x="4223205" y="3552771"/>
                </a:lnTo>
                <a:lnTo>
                  <a:pt x="0" y="3552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/>
          <p:cNvSpPr/>
          <p:nvPr/>
        </p:nvSpPr>
        <p:spPr>
          <a:xfrm rot="-9503735">
            <a:off x="1294820" y="4040118"/>
            <a:ext cx="4787859" cy="4027787"/>
          </a:xfrm>
          <a:custGeom>
            <a:avLst/>
            <a:gdLst/>
            <a:ahLst/>
            <a:cxnLst/>
            <a:rect l="l" t="t" r="r" b="b"/>
            <a:pathLst>
              <a:path w="4787859" h="4027787">
                <a:moveTo>
                  <a:pt x="0" y="0"/>
                </a:moveTo>
                <a:lnTo>
                  <a:pt x="4787860" y="0"/>
                </a:lnTo>
                <a:lnTo>
                  <a:pt x="4787860" y="4027787"/>
                </a:lnTo>
                <a:lnTo>
                  <a:pt x="0" y="4027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TextBox 6"/>
          <p:cNvSpPr txBox="1"/>
          <p:nvPr/>
        </p:nvSpPr>
        <p:spPr>
          <a:xfrm>
            <a:off x="2038826" y="5073514"/>
            <a:ext cx="3299848" cy="1269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38"/>
              </a:lnSpc>
            </a:pPr>
            <a:r>
              <a:rPr lang="en-US" sz="8338">
                <a:solidFill>
                  <a:srgbClr val="000000"/>
                </a:solidFill>
                <a:latin typeface="Lato Heavy Bold"/>
                <a:ea typeface="Lato Heavy Bold"/>
                <a:cs typeface="Lato Heavy Bold"/>
                <a:sym typeface="Lato Heavy Bold"/>
              </a:rPr>
              <a:t>136%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38826" y="6421347"/>
            <a:ext cx="3299848" cy="613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32"/>
              </a:lnSpc>
            </a:pPr>
            <a:r>
              <a:rPr lang="en-US" sz="1634" spc="55">
                <a:solidFill>
                  <a:srgbClr val="000000"/>
                </a:solidFill>
                <a:latin typeface="ABeeZee"/>
                <a:ea typeface="ABeeZee"/>
                <a:cs typeface="ABeeZee"/>
                <a:sym typeface="ABeeZee"/>
              </a:rPr>
              <a:t>Increase of deaths in patients with </a:t>
            </a:r>
            <a:r>
              <a:rPr lang="en-US" sz="1634" spc="55">
                <a:solidFill>
                  <a:srgbClr val="DE5596"/>
                </a:solidFill>
                <a:latin typeface="ABeeZee Bold"/>
                <a:ea typeface="ABeeZee Bold"/>
                <a:cs typeface="ABeeZee Bold"/>
                <a:sym typeface="ABeeZee Bold"/>
              </a:rPr>
              <a:t>High Serum Creatinine</a:t>
            </a:r>
          </a:p>
        </p:txBody>
      </p:sp>
      <p:sp>
        <p:nvSpPr>
          <p:cNvPr id="8" name="Freeform 8"/>
          <p:cNvSpPr/>
          <p:nvPr/>
        </p:nvSpPr>
        <p:spPr>
          <a:xfrm rot="-9503735">
            <a:off x="6750070" y="4040118"/>
            <a:ext cx="4787859" cy="4027787"/>
          </a:xfrm>
          <a:custGeom>
            <a:avLst/>
            <a:gdLst/>
            <a:ahLst/>
            <a:cxnLst/>
            <a:rect l="l" t="t" r="r" b="b"/>
            <a:pathLst>
              <a:path w="4787859" h="4027787">
                <a:moveTo>
                  <a:pt x="0" y="0"/>
                </a:moveTo>
                <a:lnTo>
                  <a:pt x="4787860" y="0"/>
                </a:lnTo>
                <a:lnTo>
                  <a:pt x="4787860" y="4027787"/>
                </a:lnTo>
                <a:lnTo>
                  <a:pt x="0" y="4027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9" name="TextBox 9"/>
          <p:cNvSpPr txBox="1"/>
          <p:nvPr/>
        </p:nvSpPr>
        <p:spPr>
          <a:xfrm>
            <a:off x="7494076" y="5073514"/>
            <a:ext cx="3299848" cy="1269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38"/>
              </a:lnSpc>
            </a:pPr>
            <a:r>
              <a:rPr lang="en-US" sz="8338">
                <a:solidFill>
                  <a:srgbClr val="000000"/>
                </a:solidFill>
                <a:latin typeface="Lato Heavy Bold"/>
                <a:ea typeface="Lato Heavy Bold"/>
                <a:cs typeface="Lato Heavy Bold"/>
                <a:sym typeface="Lato Heavy Bold"/>
              </a:rPr>
              <a:t>28%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494076" y="6421347"/>
            <a:ext cx="3299848" cy="613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32"/>
              </a:lnSpc>
            </a:pPr>
            <a:r>
              <a:rPr lang="en-US" sz="1634" spc="55">
                <a:solidFill>
                  <a:srgbClr val="000000"/>
                </a:solidFill>
                <a:latin typeface="ABeeZee"/>
                <a:ea typeface="ABeeZee"/>
                <a:cs typeface="ABeeZee"/>
                <a:sym typeface="ABeeZee"/>
              </a:rPr>
              <a:t>Increase of deaths in patients with </a:t>
            </a:r>
            <a:r>
              <a:rPr lang="en-US" sz="1634" spc="55">
                <a:solidFill>
                  <a:srgbClr val="DE5596"/>
                </a:solidFill>
                <a:latin typeface="ABeeZee Bold"/>
                <a:ea typeface="ABeeZee Bold"/>
                <a:cs typeface="ABeeZee Bold"/>
                <a:sym typeface="ABeeZee Bold"/>
              </a:rPr>
              <a:t>High Blood Pressure</a:t>
            </a:r>
          </a:p>
        </p:txBody>
      </p:sp>
      <p:sp>
        <p:nvSpPr>
          <p:cNvPr id="11" name="Freeform 11"/>
          <p:cNvSpPr/>
          <p:nvPr/>
        </p:nvSpPr>
        <p:spPr>
          <a:xfrm rot="-9503735">
            <a:off x="12205320" y="4040118"/>
            <a:ext cx="4787859" cy="4027787"/>
          </a:xfrm>
          <a:custGeom>
            <a:avLst/>
            <a:gdLst/>
            <a:ahLst/>
            <a:cxnLst/>
            <a:rect l="l" t="t" r="r" b="b"/>
            <a:pathLst>
              <a:path w="4787859" h="4027787">
                <a:moveTo>
                  <a:pt x="0" y="0"/>
                </a:moveTo>
                <a:lnTo>
                  <a:pt x="4787860" y="0"/>
                </a:lnTo>
                <a:lnTo>
                  <a:pt x="4787860" y="4027787"/>
                </a:lnTo>
                <a:lnTo>
                  <a:pt x="0" y="4027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2" name="TextBox 12"/>
          <p:cNvSpPr txBox="1"/>
          <p:nvPr/>
        </p:nvSpPr>
        <p:spPr>
          <a:xfrm>
            <a:off x="12949326" y="5073514"/>
            <a:ext cx="3299848" cy="1269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38"/>
              </a:lnSpc>
            </a:pPr>
            <a:r>
              <a:rPr lang="en-US" sz="8338">
                <a:solidFill>
                  <a:srgbClr val="000000"/>
                </a:solidFill>
                <a:latin typeface="Lato Heavy Bold"/>
                <a:ea typeface="Lato Heavy Bold"/>
                <a:cs typeface="Lato Heavy Bold"/>
                <a:sym typeface="Lato Heavy Bold"/>
              </a:rPr>
              <a:t>26%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949326" y="6421347"/>
            <a:ext cx="3299848" cy="613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32"/>
              </a:lnSpc>
            </a:pPr>
            <a:r>
              <a:rPr lang="en-US" sz="1634" spc="55">
                <a:solidFill>
                  <a:srgbClr val="000000"/>
                </a:solidFill>
                <a:latin typeface="ABeeZee"/>
                <a:ea typeface="ABeeZee"/>
                <a:cs typeface="ABeeZee"/>
                <a:sym typeface="ABeeZee"/>
              </a:rPr>
              <a:t>Increase of deaths in patients with </a:t>
            </a:r>
            <a:r>
              <a:rPr lang="en-US" sz="1634" spc="55">
                <a:solidFill>
                  <a:srgbClr val="DE5596"/>
                </a:solidFill>
                <a:latin typeface="ABeeZee Bold"/>
                <a:ea typeface="ABeeZee Bold"/>
                <a:cs typeface="ABeeZee Bold"/>
                <a:sym typeface="ABeeZee Bold"/>
              </a:rPr>
              <a:t>Anaemia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66844" y="556537"/>
            <a:ext cx="7199056" cy="593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8499" spc="-84">
                <a:solidFill>
                  <a:srgbClr val="DE5596"/>
                </a:solidFill>
                <a:latin typeface="Forum"/>
                <a:ea typeface="Forum"/>
                <a:cs typeface="Forum"/>
                <a:sym typeface="Forum"/>
              </a:rPr>
              <a:t>What contributes to mortality in heart failure patients?</a:t>
            </a:r>
          </a:p>
        </p:txBody>
      </p:sp>
      <p:sp>
        <p:nvSpPr>
          <p:cNvPr id="3" name="Freeform 3"/>
          <p:cNvSpPr/>
          <p:nvPr/>
        </p:nvSpPr>
        <p:spPr>
          <a:xfrm rot="-9503735">
            <a:off x="16022348" y="-1296049"/>
            <a:ext cx="4223205" cy="3552771"/>
          </a:xfrm>
          <a:custGeom>
            <a:avLst/>
            <a:gdLst/>
            <a:ahLst/>
            <a:cxnLst/>
            <a:rect l="l" t="t" r="r" b="b"/>
            <a:pathLst>
              <a:path w="4223205" h="3552771">
                <a:moveTo>
                  <a:pt x="0" y="0"/>
                </a:moveTo>
                <a:lnTo>
                  <a:pt x="4223205" y="0"/>
                </a:lnTo>
                <a:lnTo>
                  <a:pt x="4223205" y="3552771"/>
                </a:lnTo>
                <a:lnTo>
                  <a:pt x="0" y="3552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350" y="-1845262"/>
            <a:ext cx="13985616" cy="1398561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04900"/>
            <a:ext cx="16230600" cy="121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8499" spc="-84">
                <a:solidFill>
                  <a:srgbClr val="DE5596"/>
                </a:solidFill>
                <a:latin typeface="Forum"/>
                <a:ea typeface="Forum"/>
                <a:cs typeface="Forum"/>
                <a:sym typeface="Forum"/>
              </a:rPr>
              <a:t>Predictive Model</a:t>
            </a:r>
          </a:p>
        </p:txBody>
      </p:sp>
      <p:sp>
        <p:nvSpPr>
          <p:cNvPr id="3" name="Freeform 3"/>
          <p:cNvSpPr/>
          <p:nvPr/>
        </p:nvSpPr>
        <p:spPr>
          <a:xfrm rot="-9503735">
            <a:off x="16022348" y="-1296049"/>
            <a:ext cx="4223205" cy="3552771"/>
          </a:xfrm>
          <a:custGeom>
            <a:avLst/>
            <a:gdLst/>
            <a:ahLst/>
            <a:cxnLst/>
            <a:rect l="l" t="t" r="r" b="b"/>
            <a:pathLst>
              <a:path w="4223205" h="3552771">
                <a:moveTo>
                  <a:pt x="0" y="0"/>
                </a:moveTo>
                <a:lnTo>
                  <a:pt x="4223205" y="0"/>
                </a:lnTo>
                <a:lnTo>
                  <a:pt x="4223205" y="3552771"/>
                </a:lnTo>
                <a:lnTo>
                  <a:pt x="0" y="3552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038225" y="3448050"/>
          <a:ext cx="4975270" cy="5976099"/>
        </p:xfrm>
        <a:graphic>
          <a:graphicData uri="http://schemas.openxmlformats.org/drawingml/2006/table">
            <a:tbl>
              <a:tblPr/>
              <a:tblGrid>
                <a:gridCol w="2647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700"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Feature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Data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Dataset Avg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700"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Age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65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60.833893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700"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Anaemia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1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0.431438 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700"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Creatinine Phosphokinase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52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581.839465 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700"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Diabetes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0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0.418060 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700"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Ejection Fraction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25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38.083612 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700"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High Blood Pressure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1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0.351171 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700"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Platelets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276000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263358.02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9700"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Serum Creatinine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1.3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1.393880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9700"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Serum Sodium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137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136.625418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9700"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Sex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0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0.648829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9700"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Smoking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0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0.321070 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9700"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Time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16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130.260870 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1038225" y="2503488"/>
            <a:ext cx="2647381" cy="447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07"/>
              </a:lnSpc>
            </a:pPr>
            <a:r>
              <a:rPr lang="en-US" sz="2647" spc="66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PERSON 1</a:t>
            </a:r>
          </a:p>
        </p:txBody>
      </p:sp>
      <p:sp>
        <p:nvSpPr>
          <p:cNvPr id="6" name="Freeform 6"/>
          <p:cNvSpPr/>
          <p:nvPr/>
        </p:nvSpPr>
        <p:spPr>
          <a:xfrm rot="-9503735">
            <a:off x="11898111" y="3129607"/>
            <a:ext cx="4787859" cy="4027787"/>
          </a:xfrm>
          <a:custGeom>
            <a:avLst/>
            <a:gdLst/>
            <a:ahLst/>
            <a:cxnLst/>
            <a:rect l="l" t="t" r="r" b="b"/>
            <a:pathLst>
              <a:path w="4787859" h="4027787">
                <a:moveTo>
                  <a:pt x="0" y="0"/>
                </a:moveTo>
                <a:lnTo>
                  <a:pt x="4787859" y="0"/>
                </a:lnTo>
                <a:lnTo>
                  <a:pt x="4787859" y="4027786"/>
                </a:lnTo>
                <a:lnTo>
                  <a:pt x="0" y="4027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7" name="TextBox 7"/>
          <p:cNvSpPr txBox="1"/>
          <p:nvPr/>
        </p:nvSpPr>
        <p:spPr>
          <a:xfrm>
            <a:off x="11983449" y="4349123"/>
            <a:ext cx="4617183" cy="1269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38"/>
              </a:lnSpc>
            </a:pPr>
            <a:r>
              <a:rPr lang="en-US" sz="8338">
                <a:solidFill>
                  <a:srgbClr val="DE5596"/>
                </a:solidFill>
                <a:latin typeface="Lato Heavy Bold"/>
                <a:ea typeface="Lato Heavy Bold"/>
                <a:cs typeface="Lato Heavy Bold"/>
                <a:sym typeface="Lato Heavy Bold"/>
              </a:rPr>
              <a:t>Low Risk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642117" y="5367061"/>
            <a:ext cx="3299848" cy="416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09"/>
              </a:lnSpc>
            </a:pPr>
            <a:r>
              <a:rPr lang="en-US" sz="2199" spc="74">
                <a:solidFill>
                  <a:srgbClr val="000000"/>
                </a:solidFill>
                <a:latin typeface="ABeeZee Bold"/>
                <a:ea typeface="ABeeZee Bold"/>
                <a:cs typeface="ABeeZee Bold"/>
                <a:sym typeface="ABeeZee Bold"/>
              </a:rPr>
              <a:t>Prediction for Person 1</a:t>
            </a:r>
          </a:p>
        </p:txBody>
      </p:sp>
      <p:sp>
        <p:nvSpPr>
          <p:cNvPr id="9" name="Freeform 9"/>
          <p:cNvSpPr/>
          <p:nvPr/>
        </p:nvSpPr>
        <p:spPr>
          <a:xfrm rot="-9503735">
            <a:off x="7694960" y="3924495"/>
            <a:ext cx="2898080" cy="2438009"/>
          </a:xfrm>
          <a:custGeom>
            <a:avLst/>
            <a:gdLst/>
            <a:ahLst/>
            <a:cxnLst/>
            <a:rect l="l" t="t" r="r" b="b"/>
            <a:pathLst>
              <a:path w="2898080" h="2438009">
                <a:moveTo>
                  <a:pt x="0" y="0"/>
                </a:moveTo>
                <a:lnTo>
                  <a:pt x="2898080" y="0"/>
                </a:lnTo>
                <a:lnTo>
                  <a:pt x="2898080" y="2438010"/>
                </a:lnTo>
                <a:lnTo>
                  <a:pt x="0" y="2438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0" name="TextBox 10"/>
          <p:cNvSpPr txBox="1"/>
          <p:nvPr/>
        </p:nvSpPr>
        <p:spPr>
          <a:xfrm>
            <a:off x="7445524" y="4826954"/>
            <a:ext cx="3396953" cy="480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ABeeZee Bold"/>
                <a:ea typeface="ABeeZee Bold"/>
                <a:cs typeface="ABeeZee Bold"/>
                <a:sym typeface="ABeeZee Bold"/>
              </a:rPr>
              <a:t>Probability of death: 0.18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474073" y="7172348"/>
            <a:ext cx="3785227" cy="45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00"/>
              </a:lnSpc>
            </a:pPr>
            <a:r>
              <a:rPr lang="en-US" sz="1600">
                <a:solidFill>
                  <a:srgbClr val="243762"/>
                </a:solidFill>
                <a:latin typeface="ABeeZee Italics"/>
                <a:ea typeface="ABeeZee Italics"/>
                <a:cs typeface="ABeeZee Italics"/>
                <a:sym typeface="ABeeZee Italics"/>
              </a:rPr>
              <a:t>Actual Value of Death_Event = 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04900"/>
            <a:ext cx="16230600" cy="121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8499" spc="-84">
                <a:solidFill>
                  <a:srgbClr val="DE5596"/>
                </a:solidFill>
                <a:latin typeface="Forum"/>
                <a:ea typeface="Forum"/>
                <a:cs typeface="Forum"/>
                <a:sym typeface="Forum"/>
              </a:rPr>
              <a:t>Predictive Model</a:t>
            </a:r>
          </a:p>
        </p:txBody>
      </p:sp>
      <p:sp>
        <p:nvSpPr>
          <p:cNvPr id="3" name="Freeform 3"/>
          <p:cNvSpPr/>
          <p:nvPr/>
        </p:nvSpPr>
        <p:spPr>
          <a:xfrm rot="-9503735">
            <a:off x="16022348" y="-1296049"/>
            <a:ext cx="4223205" cy="3552771"/>
          </a:xfrm>
          <a:custGeom>
            <a:avLst/>
            <a:gdLst/>
            <a:ahLst/>
            <a:cxnLst/>
            <a:rect l="l" t="t" r="r" b="b"/>
            <a:pathLst>
              <a:path w="4223205" h="3552771">
                <a:moveTo>
                  <a:pt x="0" y="0"/>
                </a:moveTo>
                <a:lnTo>
                  <a:pt x="4223205" y="0"/>
                </a:lnTo>
                <a:lnTo>
                  <a:pt x="4223205" y="3552771"/>
                </a:lnTo>
                <a:lnTo>
                  <a:pt x="0" y="3552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038225" y="3448050"/>
          <a:ext cx="4975270" cy="5976099"/>
        </p:xfrm>
        <a:graphic>
          <a:graphicData uri="http://schemas.openxmlformats.org/drawingml/2006/table">
            <a:tbl>
              <a:tblPr/>
              <a:tblGrid>
                <a:gridCol w="2647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700"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Feature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Data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Dataset Avg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700"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Age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35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60.833893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700"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Anaemia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1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0.431438 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700"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Creatinine Phosphokinase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92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581.839465 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700"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Diabetes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1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0.418060 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700"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Ejection Fraction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29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38.083612 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700"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High Blood Pressure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1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0.351171 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700"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Platelets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126000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263358.02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9700"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Serum Creatinine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1.9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1.393880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9700"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Serum Sodium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165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136.625418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9700"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Sex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0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0.648829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9700"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Smoking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1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0.321070 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9700"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Time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16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130.260870 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1038225" y="2503488"/>
            <a:ext cx="2647381" cy="447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07"/>
              </a:lnSpc>
            </a:pPr>
            <a:r>
              <a:rPr lang="en-US" sz="2647" spc="66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PERSON 2</a:t>
            </a:r>
          </a:p>
        </p:txBody>
      </p:sp>
      <p:sp>
        <p:nvSpPr>
          <p:cNvPr id="6" name="Freeform 6"/>
          <p:cNvSpPr/>
          <p:nvPr/>
        </p:nvSpPr>
        <p:spPr>
          <a:xfrm rot="-9503735">
            <a:off x="11898111" y="3129607"/>
            <a:ext cx="4787859" cy="4027787"/>
          </a:xfrm>
          <a:custGeom>
            <a:avLst/>
            <a:gdLst/>
            <a:ahLst/>
            <a:cxnLst/>
            <a:rect l="l" t="t" r="r" b="b"/>
            <a:pathLst>
              <a:path w="4787859" h="4027787">
                <a:moveTo>
                  <a:pt x="0" y="0"/>
                </a:moveTo>
                <a:lnTo>
                  <a:pt x="4787859" y="0"/>
                </a:lnTo>
                <a:lnTo>
                  <a:pt x="4787859" y="4027786"/>
                </a:lnTo>
                <a:lnTo>
                  <a:pt x="0" y="4027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7" name="TextBox 7"/>
          <p:cNvSpPr txBox="1"/>
          <p:nvPr/>
        </p:nvSpPr>
        <p:spPr>
          <a:xfrm>
            <a:off x="11983449" y="4349123"/>
            <a:ext cx="4617183" cy="1269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38"/>
              </a:lnSpc>
            </a:pPr>
            <a:r>
              <a:rPr lang="en-US" sz="8338">
                <a:solidFill>
                  <a:srgbClr val="FF3131"/>
                </a:solidFill>
                <a:latin typeface="Lato Heavy Bold"/>
                <a:ea typeface="Lato Heavy Bold"/>
                <a:cs typeface="Lato Heavy Bold"/>
                <a:sym typeface="Lato Heavy Bold"/>
              </a:rPr>
              <a:t>High Risk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642117" y="5367061"/>
            <a:ext cx="3299848" cy="416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09"/>
              </a:lnSpc>
            </a:pPr>
            <a:r>
              <a:rPr lang="en-US" sz="2199" spc="74">
                <a:solidFill>
                  <a:srgbClr val="000000"/>
                </a:solidFill>
                <a:latin typeface="ABeeZee Bold"/>
                <a:ea typeface="ABeeZee Bold"/>
                <a:cs typeface="ABeeZee Bold"/>
                <a:sym typeface="ABeeZee Bold"/>
              </a:rPr>
              <a:t>Prediction for Person 2</a:t>
            </a:r>
          </a:p>
        </p:txBody>
      </p:sp>
      <p:sp>
        <p:nvSpPr>
          <p:cNvPr id="9" name="Freeform 9"/>
          <p:cNvSpPr/>
          <p:nvPr/>
        </p:nvSpPr>
        <p:spPr>
          <a:xfrm rot="-9503735">
            <a:off x="7694960" y="3924495"/>
            <a:ext cx="2898080" cy="2438009"/>
          </a:xfrm>
          <a:custGeom>
            <a:avLst/>
            <a:gdLst/>
            <a:ahLst/>
            <a:cxnLst/>
            <a:rect l="l" t="t" r="r" b="b"/>
            <a:pathLst>
              <a:path w="2898080" h="2438009">
                <a:moveTo>
                  <a:pt x="0" y="0"/>
                </a:moveTo>
                <a:lnTo>
                  <a:pt x="2898080" y="0"/>
                </a:lnTo>
                <a:lnTo>
                  <a:pt x="2898080" y="2438010"/>
                </a:lnTo>
                <a:lnTo>
                  <a:pt x="0" y="2438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0" name="TextBox 10"/>
          <p:cNvSpPr txBox="1"/>
          <p:nvPr/>
        </p:nvSpPr>
        <p:spPr>
          <a:xfrm>
            <a:off x="7445524" y="4826954"/>
            <a:ext cx="3396953" cy="480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ABeeZee Bold"/>
                <a:ea typeface="ABeeZee Bold"/>
                <a:cs typeface="ABeeZee Bold"/>
                <a:sym typeface="ABeeZee Bold"/>
              </a:rPr>
              <a:t>Probability of death: 0.67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626473" y="7324748"/>
            <a:ext cx="3785227" cy="45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00"/>
              </a:lnSpc>
            </a:pPr>
            <a:r>
              <a:rPr lang="en-US" sz="1600">
                <a:solidFill>
                  <a:srgbClr val="243762"/>
                </a:solidFill>
                <a:latin typeface="ABeeZee Italics"/>
                <a:ea typeface="ABeeZee Italics"/>
                <a:cs typeface="ABeeZee Italics"/>
                <a:sym typeface="ABeeZee Italics"/>
              </a:rPr>
              <a:t>Actual Value of Death_Event = 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04900"/>
            <a:ext cx="9497406" cy="121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8499" spc="-84">
                <a:solidFill>
                  <a:srgbClr val="DE5596"/>
                </a:solidFill>
                <a:latin typeface="Forum"/>
                <a:ea typeface="Forum"/>
                <a:cs typeface="Forum"/>
                <a:sym typeface="Forum"/>
              </a:rPr>
              <a:t>Predictive Model</a:t>
            </a:r>
          </a:p>
        </p:txBody>
      </p:sp>
      <p:sp>
        <p:nvSpPr>
          <p:cNvPr id="3" name="Freeform 3"/>
          <p:cNvSpPr/>
          <p:nvPr/>
        </p:nvSpPr>
        <p:spPr>
          <a:xfrm rot="-9503735">
            <a:off x="16022348" y="-1296049"/>
            <a:ext cx="4223205" cy="3552771"/>
          </a:xfrm>
          <a:custGeom>
            <a:avLst/>
            <a:gdLst/>
            <a:ahLst/>
            <a:cxnLst/>
            <a:rect l="l" t="t" r="r" b="b"/>
            <a:pathLst>
              <a:path w="4223205" h="3552771">
                <a:moveTo>
                  <a:pt x="0" y="0"/>
                </a:moveTo>
                <a:lnTo>
                  <a:pt x="4223205" y="0"/>
                </a:lnTo>
                <a:lnTo>
                  <a:pt x="4223205" y="3552771"/>
                </a:lnTo>
                <a:lnTo>
                  <a:pt x="0" y="3552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038225" y="3448050"/>
          <a:ext cx="4975270" cy="5976099"/>
        </p:xfrm>
        <a:graphic>
          <a:graphicData uri="http://schemas.openxmlformats.org/drawingml/2006/table">
            <a:tbl>
              <a:tblPr/>
              <a:tblGrid>
                <a:gridCol w="2647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700"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Feature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Data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Dataset Avg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700"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Age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45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60.833893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700"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Anaemia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1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0.431438 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700"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Creatinine Phosphokinase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981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581.839465 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700"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Diabetes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0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0.418060 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700"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Ejection Fraction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30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38.083612 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700"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High Blood Pressure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0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0.351171 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700"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Platelets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136000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263358.02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9700"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Serum Creatinine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1.1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1.393880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9700"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Serum Sodium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137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136.625418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9700"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Sex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1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0.648829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9700"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Smoking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0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0.321070 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9700"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Time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11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130.260870 </a:t>
                      </a:r>
                      <a:endParaRPr lang="en-US" sz="1100"/>
                    </a:p>
                  </a:txBody>
                  <a:tcPr marL="95250" marR="95250" marT="95250" marB="952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1038225" y="2503488"/>
            <a:ext cx="2647381" cy="447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07"/>
              </a:lnSpc>
            </a:pPr>
            <a:r>
              <a:rPr lang="en-US" sz="2647" spc="66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PERSON 2</a:t>
            </a:r>
          </a:p>
        </p:txBody>
      </p:sp>
      <p:sp>
        <p:nvSpPr>
          <p:cNvPr id="6" name="Freeform 6"/>
          <p:cNvSpPr/>
          <p:nvPr/>
        </p:nvSpPr>
        <p:spPr>
          <a:xfrm rot="-9503735">
            <a:off x="11898111" y="3129607"/>
            <a:ext cx="4787859" cy="4027787"/>
          </a:xfrm>
          <a:custGeom>
            <a:avLst/>
            <a:gdLst/>
            <a:ahLst/>
            <a:cxnLst/>
            <a:rect l="l" t="t" r="r" b="b"/>
            <a:pathLst>
              <a:path w="4787859" h="4027787">
                <a:moveTo>
                  <a:pt x="0" y="0"/>
                </a:moveTo>
                <a:lnTo>
                  <a:pt x="4787859" y="0"/>
                </a:lnTo>
                <a:lnTo>
                  <a:pt x="4787859" y="4027786"/>
                </a:lnTo>
                <a:lnTo>
                  <a:pt x="0" y="4027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7" name="TextBox 7"/>
          <p:cNvSpPr txBox="1"/>
          <p:nvPr/>
        </p:nvSpPr>
        <p:spPr>
          <a:xfrm>
            <a:off x="11983449" y="4349123"/>
            <a:ext cx="4617183" cy="1269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38"/>
              </a:lnSpc>
            </a:pPr>
            <a:r>
              <a:rPr lang="en-US" sz="8338">
                <a:solidFill>
                  <a:srgbClr val="FF3131"/>
                </a:solidFill>
                <a:latin typeface="Lato Heavy Bold"/>
                <a:ea typeface="Lato Heavy Bold"/>
                <a:cs typeface="Lato Heavy Bold"/>
                <a:sym typeface="Lato Heavy Bold"/>
              </a:rPr>
              <a:t>High Risk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642117" y="5367061"/>
            <a:ext cx="3299848" cy="416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09"/>
              </a:lnSpc>
            </a:pPr>
            <a:r>
              <a:rPr lang="en-US" sz="2199" spc="74">
                <a:solidFill>
                  <a:srgbClr val="000000"/>
                </a:solidFill>
                <a:latin typeface="ABeeZee Bold"/>
                <a:ea typeface="ABeeZee Bold"/>
                <a:cs typeface="ABeeZee Bold"/>
                <a:sym typeface="ABeeZee Bold"/>
              </a:rPr>
              <a:t>Prediction for Person 3</a:t>
            </a:r>
          </a:p>
        </p:txBody>
      </p:sp>
      <p:sp>
        <p:nvSpPr>
          <p:cNvPr id="9" name="Freeform 9"/>
          <p:cNvSpPr/>
          <p:nvPr/>
        </p:nvSpPr>
        <p:spPr>
          <a:xfrm rot="-9503735">
            <a:off x="7694960" y="3924495"/>
            <a:ext cx="2898080" cy="2438009"/>
          </a:xfrm>
          <a:custGeom>
            <a:avLst/>
            <a:gdLst/>
            <a:ahLst/>
            <a:cxnLst/>
            <a:rect l="l" t="t" r="r" b="b"/>
            <a:pathLst>
              <a:path w="2898080" h="2438009">
                <a:moveTo>
                  <a:pt x="0" y="0"/>
                </a:moveTo>
                <a:lnTo>
                  <a:pt x="2898080" y="0"/>
                </a:lnTo>
                <a:lnTo>
                  <a:pt x="2898080" y="2438010"/>
                </a:lnTo>
                <a:lnTo>
                  <a:pt x="0" y="2438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0" name="TextBox 10"/>
          <p:cNvSpPr txBox="1"/>
          <p:nvPr/>
        </p:nvSpPr>
        <p:spPr>
          <a:xfrm>
            <a:off x="7445524" y="4826954"/>
            <a:ext cx="3396953" cy="480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ABeeZee Bold"/>
                <a:ea typeface="ABeeZee Bold"/>
                <a:cs typeface="ABeeZee Bold"/>
                <a:sym typeface="ABeeZee Bold"/>
              </a:rPr>
              <a:t>Probability of death: 0.95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626473" y="7324748"/>
            <a:ext cx="3785227" cy="45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00"/>
              </a:lnSpc>
            </a:pPr>
            <a:r>
              <a:rPr lang="en-US" sz="1600">
                <a:solidFill>
                  <a:srgbClr val="243762"/>
                </a:solidFill>
                <a:latin typeface="ABeeZee Italics"/>
                <a:ea typeface="ABeeZee Italics"/>
                <a:cs typeface="ABeeZee Italics"/>
                <a:sym typeface="ABeeZee Italics"/>
              </a:rPr>
              <a:t>Actual Value of Death_Event = 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9503735">
            <a:off x="12761821" y="5372531"/>
            <a:ext cx="4935205" cy="4151741"/>
          </a:xfrm>
          <a:custGeom>
            <a:avLst/>
            <a:gdLst/>
            <a:ahLst/>
            <a:cxnLst/>
            <a:rect l="l" t="t" r="r" b="b"/>
            <a:pathLst>
              <a:path w="4935205" h="4151741">
                <a:moveTo>
                  <a:pt x="0" y="0"/>
                </a:moveTo>
                <a:lnTo>
                  <a:pt x="4935205" y="0"/>
                </a:lnTo>
                <a:lnTo>
                  <a:pt x="4935205" y="4151741"/>
                </a:lnTo>
                <a:lnTo>
                  <a:pt x="0" y="4151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TextBox 3"/>
          <p:cNvSpPr txBox="1"/>
          <p:nvPr/>
        </p:nvSpPr>
        <p:spPr>
          <a:xfrm>
            <a:off x="1028700" y="1104900"/>
            <a:ext cx="15466946" cy="121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8499" spc="-84">
                <a:solidFill>
                  <a:srgbClr val="DE5596"/>
                </a:solidFill>
                <a:latin typeface="Forum"/>
                <a:ea typeface="Forum"/>
                <a:cs typeface="Forum"/>
                <a:sym typeface="Forum"/>
              </a:rPr>
              <a:t>Conclusion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2636446"/>
            <a:ext cx="9887590" cy="5014108"/>
            <a:chOff x="0" y="0"/>
            <a:chExt cx="13183453" cy="6685477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3183453" cy="6685477"/>
              <a:chOff x="0" y="0"/>
              <a:chExt cx="2433655" cy="1234134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433656" cy="1234134"/>
              </a:xfrm>
              <a:custGeom>
                <a:avLst/>
                <a:gdLst/>
                <a:ahLst/>
                <a:cxnLst/>
                <a:rect l="l" t="t" r="r" b="b"/>
                <a:pathLst>
                  <a:path w="2433656" h="1234134">
                    <a:moveTo>
                      <a:pt x="0" y="0"/>
                    </a:moveTo>
                    <a:lnTo>
                      <a:pt x="2433656" y="0"/>
                    </a:lnTo>
                    <a:lnTo>
                      <a:pt x="2433656" y="1234134"/>
                    </a:lnTo>
                    <a:lnTo>
                      <a:pt x="0" y="1234134"/>
                    </a:lnTo>
                    <a:close/>
                  </a:path>
                </a:pathLst>
              </a:custGeom>
              <a:solidFill>
                <a:srgbClr val="E4E9FF"/>
              </a:solidFill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393363" y="-94803"/>
              <a:ext cx="12428788" cy="65321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729"/>
                </a:lnSpc>
              </a:pPr>
              <a:r>
                <a:rPr lang="en-US" sz="2691">
                  <a:solidFill>
                    <a:srgbClr val="243762"/>
                  </a:solidFill>
                  <a:latin typeface="ABeeZee"/>
                  <a:ea typeface="ABeeZee"/>
                  <a:cs typeface="ABeeZee"/>
                  <a:sym typeface="ABeeZee"/>
                </a:rPr>
                <a:t>The data shows that advanced </a:t>
              </a:r>
              <a:r>
                <a:rPr lang="en-US" sz="2691">
                  <a:solidFill>
                    <a:srgbClr val="243762"/>
                  </a:solidFill>
                  <a:latin typeface="ABeeZee Bold"/>
                  <a:ea typeface="ABeeZee Bold"/>
                  <a:cs typeface="ABeeZee Bold"/>
                  <a:sym typeface="ABeeZee Bold"/>
                </a:rPr>
                <a:t>age</a:t>
              </a:r>
              <a:r>
                <a:rPr lang="en-US" sz="2691">
                  <a:solidFill>
                    <a:srgbClr val="243762"/>
                  </a:solidFill>
                  <a:latin typeface="ABeeZee"/>
                  <a:ea typeface="ABeeZee"/>
                  <a:cs typeface="ABeeZee"/>
                  <a:sym typeface="ABeeZee"/>
                </a:rPr>
                <a:t>, reduced </a:t>
              </a:r>
              <a:r>
                <a:rPr lang="en-US" sz="2691">
                  <a:solidFill>
                    <a:srgbClr val="243762"/>
                  </a:solidFill>
                  <a:latin typeface="ABeeZee Bold"/>
                  <a:ea typeface="ABeeZee Bold"/>
                  <a:cs typeface="ABeeZee Bold"/>
                  <a:sym typeface="ABeeZee Bold"/>
                </a:rPr>
                <a:t>ejection fraction</a:t>
              </a:r>
              <a:r>
                <a:rPr lang="en-US" sz="2691">
                  <a:solidFill>
                    <a:srgbClr val="243762"/>
                  </a:solidFill>
                  <a:latin typeface="ABeeZee"/>
                  <a:ea typeface="ABeeZee"/>
                  <a:cs typeface="ABeeZee"/>
                  <a:sym typeface="ABeeZee"/>
                </a:rPr>
                <a:t>, and the presence of </a:t>
              </a:r>
              <a:r>
                <a:rPr lang="en-US" sz="2691">
                  <a:solidFill>
                    <a:srgbClr val="243762"/>
                  </a:solidFill>
                  <a:latin typeface="ABeeZee Bold"/>
                  <a:ea typeface="ABeeZee Bold"/>
                  <a:cs typeface="ABeeZee Bold"/>
                  <a:sym typeface="ABeeZee Bold"/>
                </a:rPr>
                <a:t>anaemia </a:t>
              </a:r>
              <a:r>
                <a:rPr lang="en-US" sz="2691">
                  <a:solidFill>
                    <a:srgbClr val="243762"/>
                  </a:solidFill>
                  <a:latin typeface="ABeeZee"/>
                  <a:ea typeface="ABeeZee"/>
                  <a:cs typeface="ABeeZee"/>
                  <a:sym typeface="ABeeZee"/>
                </a:rPr>
                <a:t>significantly correlate with increased mortality risk. </a:t>
              </a:r>
            </a:p>
            <a:p>
              <a:pPr algn="l">
                <a:lnSpc>
                  <a:spcPts val="6729"/>
                </a:lnSpc>
              </a:pPr>
              <a:r>
                <a:rPr lang="en-US" sz="2691">
                  <a:solidFill>
                    <a:srgbClr val="243762"/>
                  </a:solidFill>
                  <a:latin typeface="ABeeZee"/>
                  <a:ea typeface="ABeeZee"/>
                  <a:cs typeface="ABeeZee"/>
                  <a:sym typeface="ABeeZee"/>
                </a:rPr>
                <a:t>Conversely, the absence of </a:t>
              </a:r>
              <a:r>
                <a:rPr lang="en-US" sz="2691">
                  <a:solidFill>
                    <a:srgbClr val="243762"/>
                  </a:solidFill>
                  <a:latin typeface="ABeeZee Bold"/>
                  <a:ea typeface="ABeeZee Bold"/>
                  <a:cs typeface="ABeeZee Bold"/>
                  <a:sym typeface="ABeeZee Bold"/>
                </a:rPr>
                <a:t>diabetes </a:t>
              </a:r>
              <a:r>
                <a:rPr lang="en-US" sz="2691">
                  <a:solidFill>
                    <a:srgbClr val="243762"/>
                  </a:solidFill>
                  <a:latin typeface="ABeeZee"/>
                  <a:ea typeface="ABeeZee"/>
                  <a:cs typeface="ABeeZee"/>
                  <a:sym typeface="ABeeZee"/>
                </a:rPr>
                <a:t>and </a:t>
              </a:r>
              <a:r>
                <a:rPr lang="en-US" sz="2691">
                  <a:solidFill>
                    <a:srgbClr val="243762"/>
                  </a:solidFill>
                  <a:latin typeface="ABeeZee Bold"/>
                  <a:ea typeface="ABeeZee Bold"/>
                  <a:cs typeface="ABeeZee Bold"/>
                  <a:sym typeface="ABeeZee Bold"/>
                </a:rPr>
                <a:t>smoking</a:t>
              </a:r>
              <a:r>
                <a:rPr lang="en-US" sz="2691">
                  <a:solidFill>
                    <a:srgbClr val="243762"/>
                  </a:solidFill>
                  <a:latin typeface="ABeeZee"/>
                  <a:ea typeface="ABeeZee"/>
                  <a:cs typeface="ABeeZee"/>
                  <a:sym typeface="ABeeZee"/>
                </a:rPr>
                <a:t>, as well as normal </a:t>
              </a:r>
              <a:r>
                <a:rPr lang="en-US" sz="2691">
                  <a:solidFill>
                    <a:srgbClr val="243762"/>
                  </a:solidFill>
                  <a:latin typeface="ABeeZee Bold"/>
                  <a:ea typeface="ABeeZee Bold"/>
                  <a:cs typeface="ABeeZee Bold"/>
                  <a:sym typeface="ABeeZee Bold"/>
                </a:rPr>
                <a:t>serum sodium levels</a:t>
              </a:r>
              <a:r>
                <a:rPr lang="en-US" sz="2691">
                  <a:solidFill>
                    <a:srgbClr val="243762"/>
                  </a:solidFill>
                  <a:latin typeface="ABeeZee"/>
                  <a:ea typeface="ABeeZee"/>
                  <a:cs typeface="ABeeZee"/>
                  <a:sym typeface="ABeeZee"/>
                </a:rPr>
                <a:t>, are </a:t>
              </a:r>
              <a:r>
                <a:rPr lang="en-US" sz="2691">
                  <a:solidFill>
                    <a:srgbClr val="243762"/>
                  </a:solidFill>
                  <a:latin typeface="ABeeZee Bold"/>
                  <a:ea typeface="ABeeZee Bold"/>
                  <a:cs typeface="ABeeZee Bold"/>
                  <a:sym typeface="ABeeZee Bold"/>
                </a:rPr>
                <a:t>positive </a:t>
              </a:r>
              <a:r>
                <a:rPr lang="en-US" sz="2691">
                  <a:solidFill>
                    <a:srgbClr val="243762"/>
                  </a:solidFill>
                  <a:latin typeface="ABeeZee"/>
                  <a:ea typeface="ABeeZee"/>
                  <a:cs typeface="ABeeZee"/>
                  <a:sym typeface="ABeeZee"/>
                </a:rPr>
                <a:t>indicators.</a:t>
              </a:r>
            </a:p>
          </p:txBody>
        </p:sp>
      </p:grpSp>
      <p:sp>
        <p:nvSpPr>
          <p:cNvPr id="8" name="Freeform 8"/>
          <p:cNvSpPr/>
          <p:nvPr/>
        </p:nvSpPr>
        <p:spPr>
          <a:xfrm rot="-9503735">
            <a:off x="16022348" y="-1296049"/>
            <a:ext cx="4223205" cy="3552771"/>
          </a:xfrm>
          <a:custGeom>
            <a:avLst/>
            <a:gdLst/>
            <a:ahLst/>
            <a:cxnLst/>
            <a:rect l="l" t="t" r="r" b="b"/>
            <a:pathLst>
              <a:path w="4223205" h="3552771">
                <a:moveTo>
                  <a:pt x="0" y="0"/>
                </a:moveTo>
                <a:lnTo>
                  <a:pt x="4223205" y="0"/>
                </a:lnTo>
                <a:lnTo>
                  <a:pt x="4223205" y="3552771"/>
                </a:lnTo>
                <a:lnTo>
                  <a:pt x="0" y="3552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9" name="Freeform 9"/>
          <p:cNvSpPr/>
          <p:nvPr/>
        </p:nvSpPr>
        <p:spPr>
          <a:xfrm>
            <a:off x="13192598" y="5391002"/>
            <a:ext cx="4073652" cy="4114800"/>
          </a:xfrm>
          <a:custGeom>
            <a:avLst/>
            <a:gdLst/>
            <a:ahLst/>
            <a:cxnLst/>
            <a:rect l="l" t="t" r="r" b="b"/>
            <a:pathLst>
              <a:path w="4073652" h="4114800">
                <a:moveTo>
                  <a:pt x="0" y="0"/>
                </a:moveTo>
                <a:lnTo>
                  <a:pt x="4073652" y="0"/>
                </a:lnTo>
                <a:lnTo>
                  <a:pt x="4073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04900"/>
            <a:ext cx="16230600" cy="121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8499" spc="-84">
                <a:solidFill>
                  <a:srgbClr val="DE5596"/>
                </a:solidFill>
                <a:latin typeface="Forum"/>
                <a:ea typeface="Forum"/>
                <a:cs typeface="Forum"/>
                <a:sym typeface="Forum"/>
              </a:rPr>
              <a:t>Problem Statement</a:t>
            </a:r>
          </a:p>
        </p:txBody>
      </p:sp>
      <p:sp>
        <p:nvSpPr>
          <p:cNvPr id="3" name="Freeform 3"/>
          <p:cNvSpPr/>
          <p:nvPr/>
        </p:nvSpPr>
        <p:spPr>
          <a:xfrm rot="-9503735">
            <a:off x="16022348" y="-1296049"/>
            <a:ext cx="4223205" cy="3552771"/>
          </a:xfrm>
          <a:custGeom>
            <a:avLst/>
            <a:gdLst/>
            <a:ahLst/>
            <a:cxnLst/>
            <a:rect l="l" t="t" r="r" b="b"/>
            <a:pathLst>
              <a:path w="4223205" h="3552771">
                <a:moveTo>
                  <a:pt x="0" y="0"/>
                </a:moveTo>
                <a:lnTo>
                  <a:pt x="4223205" y="0"/>
                </a:lnTo>
                <a:lnTo>
                  <a:pt x="4223205" y="3552771"/>
                </a:lnTo>
                <a:lnTo>
                  <a:pt x="0" y="3552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4" name="Group 4"/>
          <p:cNvGrpSpPr/>
          <p:nvPr/>
        </p:nvGrpSpPr>
        <p:grpSpPr>
          <a:xfrm>
            <a:off x="1028700" y="3420912"/>
            <a:ext cx="8115300" cy="3549558"/>
            <a:chOff x="0" y="0"/>
            <a:chExt cx="10820400" cy="473274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0820400" cy="4732744"/>
              <a:chOff x="0" y="0"/>
              <a:chExt cx="2240143" cy="979818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240143" cy="979818"/>
              </a:xfrm>
              <a:custGeom>
                <a:avLst/>
                <a:gdLst/>
                <a:ahLst/>
                <a:cxnLst/>
                <a:rect l="l" t="t" r="r" b="b"/>
                <a:pathLst>
                  <a:path w="2240143" h="979818">
                    <a:moveTo>
                      <a:pt x="0" y="0"/>
                    </a:moveTo>
                    <a:lnTo>
                      <a:pt x="2240143" y="0"/>
                    </a:lnTo>
                    <a:lnTo>
                      <a:pt x="2240143" y="979818"/>
                    </a:lnTo>
                    <a:lnTo>
                      <a:pt x="0" y="979818"/>
                    </a:lnTo>
                    <a:close/>
                  </a:path>
                </a:pathLst>
              </a:custGeom>
              <a:solidFill>
                <a:srgbClr val="E4E9FF"/>
              </a:solidFill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322855" y="49767"/>
              <a:ext cx="10201004" cy="4461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515"/>
                </a:lnSpc>
              </a:pPr>
              <a:r>
                <a:rPr lang="en-US" sz="2376">
                  <a:solidFill>
                    <a:srgbClr val="243762"/>
                  </a:solidFill>
                  <a:latin typeface="ABeeZee Bold"/>
                  <a:ea typeface="ABeeZee Bold"/>
                  <a:cs typeface="ABeeZee Bold"/>
                  <a:sym typeface="ABeeZee Bold"/>
                </a:rPr>
                <a:t>Heart Failure </a:t>
              </a:r>
              <a:r>
                <a:rPr lang="en-US" sz="2376">
                  <a:solidFill>
                    <a:srgbClr val="243762"/>
                  </a:solidFill>
                  <a:latin typeface="ABeeZee"/>
                  <a:ea typeface="ABeeZee"/>
                  <a:cs typeface="ABeeZee"/>
                  <a:sym typeface="ABeeZee"/>
                </a:rPr>
                <a:t>is a critical condition affecting millions globally, leading to high mortality rates and significant healthcare costs. </a:t>
              </a:r>
            </a:p>
            <a:p>
              <a:pPr algn="l">
                <a:lnSpc>
                  <a:spcPts val="4515"/>
                </a:lnSpc>
              </a:pPr>
              <a:r>
                <a:rPr lang="en-US" sz="2376">
                  <a:solidFill>
                    <a:srgbClr val="243762"/>
                  </a:solidFill>
                  <a:latin typeface="ABeeZee Bold"/>
                  <a:ea typeface="ABeeZee Bold"/>
                  <a:cs typeface="ABeeZee Bold"/>
                  <a:sym typeface="ABeeZee Bold"/>
                </a:rPr>
                <a:t>Early identification </a:t>
              </a:r>
              <a:r>
                <a:rPr lang="en-US" sz="2376">
                  <a:solidFill>
                    <a:srgbClr val="243762"/>
                  </a:solidFill>
                  <a:latin typeface="ABeeZee"/>
                  <a:ea typeface="ABeeZee"/>
                  <a:cs typeface="ABeeZee"/>
                  <a:sym typeface="ABeeZee"/>
                </a:rPr>
                <a:t>of at-risk patients can aid in preventive measures, improving patient outcomes, and alleviating the burden on healthcare systems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15393988" y="4232596"/>
            <a:ext cx="2992582" cy="4114800"/>
          </a:xfrm>
          <a:custGeom>
            <a:avLst/>
            <a:gdLst/>
            <a:ahLst/>
            <a:cxnLst/>
            <a:rect l="l" t="t" r="r" b="b"/>
            <a:pathLst>
              <a:path w="2992582" h="4114800">
                <a:moveTo>
                  <a:pt x="0" y="0"/>
                </a:moveTo>
                <a:lnTo>
                  <a:pt x="2992582" y="0"/>
                </a:lnTo>
                <a:lnTo>
                  <a:pt x="29925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9" name="Freeform 9"/>
          <p:cNvSpPr/>
          <p:nvPr/>
        </p:nvSpPr>
        <p:spPr>
          <a:xfrm>
            <a:off x="11754993" y="5868712"/>
            <a:ext cx="6631576" cy="4418288"/>
          </a:xfrm>
          <a:custGeom>
            <a:avLst/>
            <a:gdLst/>
            <a:ahLst/>
            <a:cxnLst/>
            <a:rect l="l" t="t" r="r" b="b"/>
            <a:pathLst>
              <a:path w="6631576" h="4418288">
                <a:moveTo>
                  <a:pt x="0" y="0"/>
                </a:moveTo>
                <a:lnTo>
                  <a:pt x="6631577" y="0"/>
                </a:lnTo>
                <a:lnTo>
                  <a:pt x="6631577" y="4418288"/>
                </a:lnTo>
                <a:lnTo>
                  <a:pt x="0" y="44182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0" name="TextBox 10"/>
          <p:cNvSpPr txBox="1"/>
          <p:nvPr/>
        </p:nvSpPr>
        <p:spPr>
          <a:xfrm>
            <a:off x="1038225" y="2503488"/>
            <a:ext cx="8899894" cy="447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07"/>
              </a:lnSpc>
            </a:pPr>
            <a:r>
              <a:rPr lang="en-US" sz="2647" spc="66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HEALTH PARAMETERS THAT CONTRIBUTE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9503735">
            <a:off x="16022348" y="-1296049"/>
            <a:ext cx="4223205" cy="3552771"/>
          </a:xfrm>
          <a:custGeom>
            <a:avLst/>
            <a:gdLst/>
            <a:ahLst/>
            <a:cxnLst/>
            <a:rect l="l" t="t" r="r" b="b"/>
            <a:pathLst>
              <a:path w="4223205" h="3552771">
                <a:moveTo>
                  <a:pt x="0" y="0"/>
                </a:moveTo>
                <a:lnTo>
                  <a:pt x="4223205" y="0"/>
                </a:lnTo>
                <a:lnTo>
                  <a:pt x="4223205" y="3552771"/>
                </a:lnTo>
                <a:lnTo>
                  <a:pt x="0" y="3552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TextBox 3"/>
          <p:cNvSpPr txBox="1"/>
          <p:nvPr/>
        </p:nvSpPr>
        <p:spPr>
          <a:xfrm>
            <a:off x="1028700" y="1104900"/>
            <a:ext cx="12521173" cy="121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8499" spc="-84">
                <a:solidFill>
                  <a:srgbClr val="DE5596"/>
                </a:solidFill>
                <a:latin typeface="Forum"/>
                <a:ea typeface="Forum"/>
                <a:cs typeface="Forum"/>
                <a:sym typeface="Forum"/>
              </a:rPr>
              <a:t>Working with Python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90625" y="2655888"/>
            <a:ext cx="12359248" cy="447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07"/>
              </a:lnSpc>
            </a:pPr>
            <a:r>
              <a:rPr lang="en-US" sz="2647" spc="66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IMPORTING, CLEANIG &amp; ANALYZING THE DATASET</a:t>
            </a:r>
          </a:p>
        </p:txBody>
      </p:sp>
      <p:sp>
        <p:nvSpPr>
          <p:cNvPr id="5" name="Freeform 5"/>
          <p:cNvSpPr/>
          <p:nvPr/>
        </p:nvSpPr>
        <p:spPr>
          <a:xfrm>
            <a:off x="1190625" y="3604437"/>
            <a:ext cx="6540352" cy="1689248"/>
          </a:xfrm>
          <a:custGeom>
            <a:avLst/>
            <a:gdLst/>
            <a:ahLst/>
            <a:cxnLst/>
            <a:rect l="l" t="t" r="r" b="b"/>
            <a:pathLst>
              <a:path w="6540352" h="1689248">
                <a:moveTo>
                  <a:pt x="0" y="0"/>
                </a:moveTo>
                <a:lnTo>
                  <a:pt x="6540352" y="0"/>
                </a:lnTo>
                <a:lnTo>
                  <a:pt x="6540352" y="1689248"/>
                </a:lnTo>
                <a:lnTo>
                  <a:pt x="0" y="16892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43194" b="-143981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Freeform 6"/>
          <p:cNvSpPr/>
          <p:nvPr/>
        </p:nvSpPr>
        <p:spPr>
          <a:xfrm>
            <a:off x="1190625" y="5465135"/>
            <a:ext cx="6981610" cy="1668731"/>
          </a:xfrm>
          <a:custGeom>
            <a:avLst/>
            <a:gdLst/>
            <a:ahLst/>
            <a:cxnLst/>
            <a:rect l="l" t="t" r="r" b="b"/>
            <a:pathLst>
              <a:path w="6981610" h="1668731">
                <a:moveTo>
                  <a:pt x="0" y="0"/>
                </a:moveTo>
                <a:lnTo>
                  <a:pt x="6981610" y="0"/>
                </a:lnTo>
                <a:lnTo>
                  <a:pt x="6981610" y="1668731"/>
                </a:lnTo>
                <a:lnTo>
                  <a:pt x="0" y="16687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60945" b="-157432"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9503735">
            <a:off x="16022348" y="-1296049"/>
            <a:ext cx="4223205" cy="3552771"/>
          </a:xfrm>
          <a:custGeom>
            <a:avLst/>
            <a:gdLst/>
            <a:ahLst/>
            <a:cxnLst/>
            <a:rect l="l" t="t" r="r" b="b"/>
            <a:pathLst>
              <a:path w="4223205" h="3552771">
                <a:moveTo>
                  <a:pt x="0" y="0"/>
                </a:moveTo>
                <a:lnTo>
                  <a:pt x="4223205" y="0"/>
                </a:lnTo>
                <a:lnTo>
                  <a:pt x="4223205" y="3552771"/>
                </a:lnTo>
                <a:lnTo>
                  <a:pt x="0" y="3552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8740765" y="6191250"/>
            <a:ext cx="6775868" cy="4114800"/>
          </a:xfrm>
          <a:custGeom>
            <a:avLst/>
            <a:gdLst/>
            <a:ahLst/>
            <a:cxnLst/>
            <a:rect l="l" t="t" r="r" b="b"/>
            <a:pathLst>
              <a:path w="6775868" h="4114800">
                <a:moveTo>
                  <a:pt x="0" y="0"/>
                </a:moveTo>
                <a:lnTo>
                  <a:pt x="6775868" y="0"/>
                </a:lnTo>
                <a:lnTo>
                  <a:pt x="6775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TextBox 4"/>
          <p:cNvSpPr txBox="1"/>
          <p:nvPr/>
        </p:nvSpPr>
        <p:spPr>
          <a:xfrm>
            <a:off x="1028700" y="1133475"/>
            <a:ext cx="7394410" cy="1641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64"/>
              </a:lnSpc>
            </a:pPr>
            <a:r>
              <a:rPr lang="en-US" sz="11513" spc="287">
                <a:solidFill>
                  <a:srgbClr val="000000"/>
                </a:solidFill>
                <a:latin typeface="Forum"/>
                <a:ea typeface="Forum"/>
                <a:cs typeface="Forum"/>
                <a:sym typeface="Forum"/>
              </a:rP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04900"/>
            <a:ext cx="16230600" cy="121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8499" spc="-84">
                <a:solidFill>
                  <a:srgbClr val="DE5596"/>
                </a:solidFill>
                <a:latin typeface="Forum"/>
                <a:ea typeface="Forum"/>
                <a:cs typeface="Forum"/>
                <a:sym typeface="Forum"/>
              </a:rPr>
              <a:t>Key Objectives</a:t>
            </a:r>
          </a:p>
        </p:txBody>
      </p:sp>
      <p:sp>
        <p:nvSpPr>
          <p:cNvPr id="3" name="Freeform 3"/>
          <p:cNvSpPr/>
          <p:nvPr/>
        </p:nvSpPr>
        <p:spPr>
          <a:xfrm rot="-9503735">
            <a:off x="16022348" y="-1296049"/>
            <a:ext cx="4223205" cy="3552771"/>
          </a:xfrm>
          <a:custGeom>
            <a:avLst/>
            <a:gdLst/>
            <a:ahLst/>
            <a:cxnLst/>
            <a:rect l="l" t="t" r="r" b="b"/>
            <a:pathLst>
              <a:path w="4223205" h="3552771">
                <a:moveTo>
                  <a:pt x="0" y="0"/>
                </a:moveTo>
                <a:lnTo>
                  <a:pt x="4223205" y="0"/>
                </a:lnTo>
                <a:lnTo>
                  <a:pt x="4223205" y="3552771"/>
                </a:lnTo>
                <a:lnTo>
                  <a:pt x="0" y="3552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 rot="-9503735">
            <a:off x="1420707" y="4260003"/>
            <a:ext cx="3273637" cy="2753947"/>
          </a:xfrm>
          <a:custGeom>
            <a:avLst/>
            <a:gdLst/>
            <a:ahLst/>
            <a:cxnLst/>
            <a:rect l="l" t="t" r="r" b="b"/>
            <a:pathLst>
              <a:path w="3273637" h="2753947">
                <a:moveTo>
                  <a:pt x="0" y="0"/>
                </a:moveTo>
                <a:lnTo>
                  <a:pt x="3273636" y="0"/>
                </a:lnTo>
                <a:lnTo>
                  <a:pt x="3273636" y="2753947"/>
                </a:lnTo>
                <a:lnTo>
                  <a:pt x="0" y="2753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/>
          <p:cNvSpPr/>
          <p:nvPr/>
        </p:nvSpPr>
        <p:spPr>
          <a:xfrm rot="-9503735">
            <a:off x="5478357" y="4260003"/>
            <a:ext cx="3273637" cy="2753947"/>
          </a:xfrm>
          <a:custGeom>
            <a:avLst/>
            <a:gdLst/>
            <a:ahLst/>
            <a:cxnLst/>
            <a:rect l="l" t="t" r="r" b="b"/>
            <a:pathLst>
              <a:path w="3273637" h="2753947">
                <a:moveTo>
                  <a:pt x="0" y="0"/>
                </a:moveTo>
                <a:lnTo>
                  <a:pt x="3273636" y="0"/>
                </a:lnTo>
                <a:lnTo>
                  <a:pt x="3273636" y="2753947"/>
                </a:lnTo>
                <a:lnTo>
                  <a:pt x="0" y="2753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Freeform 6"/>
          <p:cNvSpPr/>
          <p:nvPr/>
        </p:nvSpPr>
        <p:spPr>
          <a:xfrm rot="-9503735">
            <a:off x="9536007" y="4260003"/>
            <a:ext cx="3273637" cy="2753947"/>
          </a:xfrm>
          <a:custGeom>
            <a:avLst/>
            <a:gdLst/>
            <a:ahLst/>
            <a:cxnLst/>
            <a:rect l="l" t="t" r="r" b="b"/>
            <a:pathLst>
              <a:path w="3273637" h="2753947">
                <a:moveTo>
                  <a:pt x="0" y="0"/>
                </a:moveTo>
                <a:lnTo>
                  <a:pt x="3273636" y="0"/>
                </a:lnTo>
                <a:lnTo>
                  <a:pt x="3273636" y="2753947"/>
                </a:lnTo>
                <a:lnTo>
                  <a:pt x="0" y="2753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7" name="Freeform 7"/>
          <p:cNvSpPr/>
          <p:nvPr/>
        </p:nvSpPr>
        <p:spPr>
          <a:xfrm rot="-9503735">
            <a:off x="13593657" y="4260003"/>
            <a:ext cx="3273637" cy="2753947"/>
          </a:xfrm>
          <a:custGeom>
            <a:avLst/>
            <a:gdLst/>
            <a:ahLst/>
            <a:cxnLst/>
            <a:rect l="l" t="t" r="r" b="b"/>
            <a:pathLst>
              <a:path w="3273637" h="2753947">
                <a:moveTo>
                  <a:pt x="0" y="0"/>
                </a:moveTo>
                <a:lnTo>
                  <a:pt x="3273636" y="0"/>
                </a:lnTo>
                <a:lnTo>
                  <a:pt x="3273636" y="2753947"/>
                </a:lnTo>
                <a:lnTo>
                  <a:pt x="0" y="2753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8" name="Freeform 8"/>
          <p:cNvSpPr/>
          <p:nvPr/>
        </p:nvSpPr>
        <p:spPr>
          <a:xfrm>
            <a:off x="15347788" y="6172200"/>
            <a:ext cx="2940212" cy="4114800"/>
          </a:xfrm>
          <a:custGeom>
            <a:avLst/>
            <a:gdLst/>
            <a:ahLst/>
            <a:cxnLst/>
            <a:rect l="l" t="t" r="r" b="b"/>
            <a:pathLst>
              <a:path w="2940212" h="4114800">
                <a:moveTo>
                  <a:pt x="0" y="0"/>
                </a:moveTo>
                <a:lnTo>
                  <a:pt x="2940212" y="0"/>
                </a:lnTo>
                <a:lnTo>
                  <a:pt x="29402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9" name="TextBox 9"/>
          <p:cNvSpPr txBox="1"/>
          <p:nvPr/>
        </p:nvSpPr>
        <p:spPr>
          <a:xfrm>
            <a:off x="1038225" y="2503488"/>
            <a:ext cx="8899894" cy="447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07"/>
              </a:lnSpc>
            </a:pPr>
            <a:r>
              <a:rPr lang="en-US" sz="2647" spc="66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HEALTH PARAMETERS THAT CONTRIBUTE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33162" y="4884442"/>
            <a:ext cx="2648725" cy="969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>
                <a:solidFill>
                  <a:srgbClr val="000000"/>
                </a:solidFill>
                <a:latin typeface="Lato Heavy Bold"/>
                <a:ea typeface="Lato Heavy Bold"/>
                <a:cs typeface="Lato Heavy Bold"/>
                <a:sym typeface="Lato Heavy Bold"/>
              </a:rPr>
              <a:t>Identify Key Risk Factors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29411" y="5905771"/>
            <a:ext cx="2256228" cy="441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0"/>
              </a:lnSpc>
            </a:pPr>
            <a:r>
              <a:rPr lang="en-US" sz="1200" spc="40">
                <a:solidFill>
                  <a:srgbClr val="000000"/>
                </a:solidFill>
                <a:latin typeface="ABeeZee"/>
                <a:ea typeface="ABeeZee"/>
                <a:cs typeface="ABeeZee"/>
                <a:sym typeface="ABeeZee"/>
              </a:rPr>
              <a:t>Analyze significant clinical features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790812" y="4666270"/>
            <a:ext cx="2648725" cy="1406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>
                <a:solidFill>
                  <a:srgbClr val="000000"/>
                </a:solidFill>
                <a:latin typeface="Lato Heavy Bold"/>
                <a:ea typeface="Lato Heavy Bold"/>
                <a:cs typeface="Lato Heavy Bold"/>
                <a:sym typeface="Lato Heavy Bold"/>
              </a:rPr>
              <a:t>Develop a Predictive Model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987061" y="6022393"/>
            <a:ext cx="2256228" cy="441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0"/>
              </a:lnSpc>
            </a:pPr>
            <a:r>
              <a:rPr lang="en-US" sz="1200" spc="40">
                <a:solidFill>
                  <a:srgbClr val="000000"/>
                </a:solidFill>
                <a:latin typeface="ABeeZee"/>
                <a:ea typeface="ABeeZee"/>
                <a:cs typeface="ABeeZee"/>
                <a:sym typeface="ABeeZee"/>
              </a:rPr>
              <a:t>Use machine learning for prediction.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848462" y="4666270"/>
            <a:ext cx="2648725" cy="1406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>
                <a:solidFill>
                  <a:srgbClr val="000000"/>
                </a:solidFill>
                <a:latin typeface="Lato Heavy Bold"/>
                <a:ea typeface="Lato Heavy Bold"/>
                <a:cs typeface="Lato Heavy Bold"/>
                <a:sym typeface="Lato Heavy Bold"/>
              </a:rPr>
              <a:t>Visualize Patient Profiles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044711" y="6022393"/>
            <a:ext cx="2256228" cy="441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0"/>
              </a:lnSpc>
            </a:pPr>
            <a:r>
              <a:rPr lang="en-US" sz="1200" spc="40">
                <a:solidFill>
                  <a:srgbClr val="000000"/>
                </a:solidFill>
                <a:latin typeface="ABeeZee"/>
                <a:ea typeface="ABeeZee"/>
                <a:cs typeface="ABeeZee"/>
                <a:sym typeface="ABeeZee"/>
              </a:rPr>
              <a:t>Highlight risk profiles for clinicians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906112" y="4666270"/>
            <a:ext cx="2648725" cy="1406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>
                <a:solidFill>
                  <a:srgbClr val="000000"/>
                </a:solidFill>
                <a:latin typeface="Lato Heavy Bold"/>
                <a:ea typeface="Lato Heavy Bold"/>
                <a:cs typeface="Lato Heavy Bold"/>
                <a:sym typeface="Lato Heavy Bold"/>
              </a:rPr>
              <a:t>Provide Actionable Insights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102361" y="6024715"/>
            <a:ext cx="2256228" cy="427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31"/>
              </a:lnSpc>
            </a:pPr>
            <a:r>
              <a:rPr lang="en-US" sz="1117" spc="37">
                <a:solidFill>
                  <a:srgbClr val="000000"/>
                </a:solidFill>
                <a:latin typeface="ABeeZee"/>
                <a:ea typeface="ABeeZee"/>
                <a:cs typeface="ABeeZee"/>
                <a:sym typeface="ABeeZee"/>
              </a:rPr>
              <a:t>Recommendations for effective intervention strategies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04900"/>
            <a:ext cx="11395964" cy="121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8499" spc="-84">
                <a:solidFill>
                  <a:srgbClr val="DE5596"/>
                </a:solidFill>
                <a:latin typeface="Forum"/>
                <a:ea typeface="Forum"/>
                <a:cs typeface="Forum"/>
                <a:sym typeface="Forum"/>
              </a:rPr>
              <a:t>Key Objectives</a:t>
            </a:r>
          </a:p>
        </p:txBody>
      </p:sp>
      <p:sp>
        <p:nvSpPr>
          <p:cNvPr id="3" name="Freeform 3"/>
          <p:cNvSpPr/>
          <p:nvPr/>
        </p:nvSpPr>
        <p:spPr>
          <a:xfrm rot="-9503735">
            <a:off x="16022348" y="-1296049"/>
            <a:ext cx="4223205" cy="3552771"/>
          </a:xfrm>
          <a:custGeom>
            <a:avLst/>
            <a:gdLst/>
            <a:ahLst/>
            <a:cxnLst/>
            <a:rect l="l" t="t" r="r" b="b"/>
            <a:pathLst>
              <a:path w="4223205" h="3552771">
                <a:moveTo>
                  <a:pt x="0" y="0"/>
                </a:moveTo>
                <a:lnTo>
                  <a:pt x="4223205" y="0"/>
                </a:lnTo>
                <a:lnTo>
                  <a:pt x="4223205" y="3552771"/>
                </a:lnTo>
                <a:lnTo>
                  <a:pt x="0" y="3552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 rot="-9503735">
            <a:off x="1420707" y="3027745"/>
            <a:ext cx="3273637" cy="2753947"/>
          </a:xfrm>
          <a:custGeom>
            <a:avLst/>
            <a:gdLst/>
            <a:ahLst/>
            <a:cxnLst/>
            <a:rect l="l" t="t" r="r" b="b"/>
            <a:pathLst>
              <a:path w="3273637" h="2753947">
                <a:moveTo>
                  <a:pt x="0" y="0"/>
                </a:moveTo>
                <a:lnTo>
                  <a:pt x="3273636" y="0"/>
                </a:lnTo>
                <a:lnTo>
                  <a:pt x="3273636" y="2753946"/>
                </a:lnTo>
                <a:lnTo>
                  <a:pt x="0" y="27539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TextBox 5"/>
          <p:cNvSpPr txBox="1"/>
          <p:nvPr/>
        </p:nvSpPr>
        <p:spPr>
          <a:xfrm>
            <a:off x="1733162" y="3434011"/>
            <a:ext cx="2648725" cy="1406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>
                <a:solidFill>
                  <a:srgbClr val="000000"/>
                </a:solidFill>
                <a:latin typeface="Lato Heavy Bold"/>
                <a:ea typeface="Lato Heavy Bold"/>
                <a:cs typeface="Lato Heavy Bold"/>
                <a:sym typeface="Lato Heavy Bold"/>
              </a:rPr>
              <a:t>Improved Patient Outcomes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29411" y="4761559"/>
            <a:ext cx="2256228" cy="670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0"/>
              </a:lnSpc>
            </a:pPr>
            <a:r>
              <a:rPr lang="en-US" sz="1200" spc="40">
                <a:solidFill>
                  <a:srgbClr val="000000"/>
                </a:solidFill>
                <a:latin typeface="ABeeZee"/>
                <a:ea typeface="ABeeZee"/>
                <a:cs typeface="ABeeZee"/>
                <a:sym typeface="ABeeZee"/>
              </a:rPr>
              <a:t>Early detection and personalized treatment plans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73360" y="5143500"/>
            <a:ext cx="4057650" cy="3765817"/>
            <a:chOff x="0" y="0"/>
            <a:chExt cx="5410200" cy="5021089"/>
          </a:xfrm>
        </p:grpSpPr>
        <p:sp>
          <p:nvSpPr>
            <p:cNvPr id="8" name="Freeform 8"/>
            <p:cNvSpPr/>
            <p:nvPr/>
          </p:nvSpPr>
          <p:spPr>
            <a:xfrm rot="-9503735">
              <a:off x="522676" y="674580"/>
              <a:ext cx="4364849" cy="3671929"/>
            </a:xfrm>
            <a:custGeom>
              <a:avLst/>
              <a:gdLst/>
              <a:ahLst/>
              <a:cxnLst/>
              <a:rect l="l" t="t" r="r" b="b"/>
              <a:pathLst>
                <a:path w="4364849" h="3671929">
                  <a:moveTo>
                    <a:pt x="0" y="0"/>
                  </a:moveTo>
                  <a:lnTo>
                    <a:pt x="4364848" y="0"/>
                  </a:lnTo>
                  <a:lnTo>
                    <a:pt x="4364848" y="3671929"/>
                  </a:lnTo>
                  <a:lnTo>
                    <a:pt x="0" y="36719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8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939283" y="1219444"/>
              <a:ext cx="3531634" cy="18715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45"/>
                </a:lnSpc>
              </a:pPr>
              <a:r>
                <a:rPr lang="en-US" sz="3445">
                  <a:solidFill>
                    <a:srgbClr val="000000"/>
                  </a:solidFill>
                  <a:latin typeface="Lato Heavy Bold"/>
                  <a:ea typeface="Lato Heavy Bold"/>
                  <a:cs typeface="Lato Heavy Bold"/>
                  <a:sym typeface="Lato Heavy Bold"/>
                </a:rPr>
                <a:t>Data-Driven Decision Making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200948" y="3034038"/>
              <a:ext cx="3008304" cy="2717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60"/>
                </a:lnSpc>
              </a:pPr>
              <a:r>
                <a:rPr lang="en-US" sz="1200" spc="40">
                  <a:solidFill>
                    <a:srgbClr val="000000"/>
                  </a:solidFill>
                  <a:latin typeface="ABeeZee"/>
                  <a:ea typeface="ABeeZee"/>
                  <a:cs typeface="ABeeZee"/>
                  <a:sym typeface="ABeeZee"/>
                </a:rPr>
                <a:t>Informed healthcare policies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431010" y="5143500"/>
            <a:ext cx="4057650" cy="3765817"/>
            <a:chOff x="0" y="0"/>
            <a:chExt cx="5410200" cy="5021089"/>
          </a:xfrm>
        </p:grpSpPr>
        <p:sp>
          <p:nvSpPr>
            <p:cNvPr id="12" name="Freeform 12"/>
            <p:cNvSpPr/>
            <p:nvPr/>
          </p:nvSpPr>
          <p:spPr>
            <a:xfrm rot="-9503735">
              <a:off x="522676" y="674580"/>
              <a:ext cx="4364849" cy="3671929"/>
            </a:xfrm>
            <a:custGeom>
              <a:avLst/>
              <a:gdLst/>
              <a:ahLst/>
              <a:cxnLst/>
              <a:rect l="l" t="t" r="r" b="b"/>
              <a:pathLst>
                <a:path w="4364849" h="3671929">
                  <a:moveTo>
                    <a:pt x="0" y="0"/>
                  </a:moveTo>
                  <a:lnTo>
                    <a:pt x="4364848" y="0"/>
                  </a:lnTo>
                  <a:lnTo>
                    <a:pt x="4364848" y="3671929"/>
                  </a:lnTo>
                  <a:lnTo>
                    <a:pt x="0" y="36719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8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939283" y="1510340"/>
              <a:ext cx="3531634" cy="12897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45"/>
                </a:lnSpc>
              </a:pPr>
              <a:r>
                <a:rPr lang="en-US" sz="3445">
                  <a:solidFill>
                    <a:srgbClr val="000000"/>
                  </a:solidFill>
                  <a:latin typeface="Lato Heavy Bold"/>
                  <a:ea typeface="Lato Heavy Bold"/>
                  <a:cs typeface="Lato Heavy Bold"/>
                  <a:sym typeface="Lato Heavy Bold"/>
                </a:rPr>
                <a:t>Personalized Medicine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200948" y="2881638"/>
              <a:ext cx="3008304" cy="5765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60"/>
                </a:lnSpc>
              </a:pPr>
              <a:r>
                <a:rPr lang="en-US" sz="1200" spc="40">
                  <a:solidFill>
                    <a:srgbClr val="000000"/>
                  </a:solidFill>
                  <a:latin typeface="ABeeZee"/>
                  <a:ea typeface="ABeeZee"/>
                  <a:cs typeface="ABeeZee"/>
                  <a:sym typeface="ABeeZee"/>
                </a:rPr>
                <a:t>Tailored treatments based on individual risk factors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5086350" y="2521809"/>
            <a:ext cx="4057650" cy="3765817"/>
            <a:chOff x="0" y="0"/>
            <a:chExt cx="5410200" cy="5021089"/>
          </a:xfrm>
        </p:grpSpPr>
        <p:sp>
          <p:nvSpPr>
            <p:cNvPr id="16" name="Freeform 16"/>
            <p:cNvSpPr/>
            <p:nvPr/>
          </p:nvSpPr>
          <p:spPr>
            <a:xfrm rot="-9503735">
              <a:off x="522676" y="674580"/>
              <a:ext cx="4364849" cy="3671929"/>
            </a:xfrm>
            <a:custGeom>
              <a:avLst/>
              <a:gdLst/>
              <a:ahLst/>
              <a:cxnLst/>
              <a:rect l="l" t="t" r="r" b="b"/>
              <a:pathLst>
                <a:path w="4364849" h="3671929">
                  <a:moveTo>
                    <a:pt x="0" y="0"/>
                  </a:moveTo>
                  <a:lnTo>
                    <a:pt x="4364848" y="0"/>
                  </a:lnTo>
                  <a:lnTo>
                    <a:pt x="4364848" y="3671929"/>
                  </a:lnTo>
                  <a:lnTo>
                    <a:pt x="0" y="36719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8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939283" y="1510340"/>
              <a:ext cx="3531634" cy="12897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45"/>
                </a:lnSpc>
              </a:pPr>
              <a:r>
                <a:rPr lang="en-US" sz="3445">
                  <a:solidFill>
                    <a:srgbClr val="000000"/>
                  </a:solidFill>
                  <a:latin typeface="Lato Heavy Bold"/>
                  <a:ea typeface="Lato Heavy Bold"/>
                  <a:cs typeface="Lato Heavy Bold"/>
                  <a:sym typeface="Lato Heavy Bold"/>
                </a:rPr>
                <a:t>Resource Optimization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200948" y="3037133"/>
              <a:ext cx="3008304" cy="5765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60"/>
                </a:lnSpc>
              </a:pPr>
              <a:r>
                <a:rPr lang="en-US" sz="1200" spc="40">
                  <a:solidFill>
                    <a:srgbClr val="000000"/>
                  </a:solidFill>
                  <a:latin typeface="ABeeZee"/>
                  <a:ea typeface="ABeeZee"/>
                  <a:cs typeface="ABeeZee"/>
                  <a:sym typeface="ABeeZee"/>
                </a:rPr>
                <a:t>Efficient allocation of medical resources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8751578" y="2521809"/>
            <a:ext cx="4057650" cy="3765817"/>
            <a:chOff x="0" y="0"/>
            <a:chExt cx="5410200" cy="5021089"/>
          </a:xfrm>
        </p:grpSpPr>
        <p:sp>
          <p:nvSpPr>
            <p:cNvPr id="20" name="Freeform 20"/>
            <p:cNvSpPr/>
            <p:nvPr/>
          </p:nvSpPr>
          <p:spPr>
            <a:xfrm rot="-9503735">
              <a:off x="522676" y="674580"/>
              <a:ext cx="4364849" cy="3671929"/>
            </a:xfrm>
            <a:custGeom>
              <a:avLst/>
              <a:gdLst/>
              <a:ahLst/>
              <a:cxnLst/>
              <a:rect l="l" t="t" r="r" b="b"/>
              <a:pathLst>
                <a:path w="4364849" h="3671929">
                  <a:moveTo>
                    <a:pt x="0" y="0"/>
                  </a:moveTo>
                  <a:lnTo>
                    <a:pt x="4364848" y="0"/>
                  </a:lnTo>
                  <a:lnTo>
                    <a:pt x="4364848" y="3671929"/>
                  </a:lnTo>
                  <a:lnTo>
                    <a:pt x="0" y="36719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8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939283" y="1510340"/>
              <a:ext cx="3531634" cy="12897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45"/>
                </a:lnSpc>
              </a:pPr>
              <a:r>
                <a:rPr lang="en-US" sz="3445">
                  <a:solidFill>
                    <a:srgbClr val="000000"/>
                  </a:solidFill>
                  <a:latin typeface="Lato Heavy Bold"/>
                  <a:ea typeface="Lato Heavy Bold"/>
                  <a:cs typeface="Lato Heavy Bold"/>
                  <a:sym typeface="Lato Heavy Bold"/>
                </a:rPr>
                <a:t>Cost Reduction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200948" y="3037133"/>
              <a:ext cx="3008304" cy="5765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60"/>
                </a:lnSpc>
              </a:pPr>
              <a:r>
                <a:rPr lang="en-US" sz="1200" spc="40">
                  <a:solidFill>
                    <a:srgbClr val="000000"/>
                  </a:solidFill>
                  <a:latin typeface="ABeeZee"/>
                  <a:ea typeface="ABeeZee"/>
                  <a:cs typeface="ABeeZee"/>
                  <a:sym typeface="ABeeZee"/>
                </a:rPr>
                <a:t>Early intervention reduces healthcare costs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8488660" y="5143500"/>
            <a:ext cx="4057650" cy="3765817"/>
            <a:chOff x="0" y="0"/>
            <a:chExt cx="5410200" cy="5021089"/>
          </a:xfrm>
        </p:grpSpPr>
        <p:sp>
          <p:nvSpPr>
            <p:cNvPr id="24" name="Freeform 24"/>
            <p:cNvSpPr/>
            <p:nvPr/>
          </p:nvSpPr>
          <p:spPr>
            <a:xfrm rot="-9503735">
              <a:off x="522676" y="674580"/>
              <a:ext cx="4364849" cy="3671929"/>
            </a:xfrm>
            <a:custGeom>
              <a:avLst/>
              <a:gdLst/>
              <a:ahLst/>
              <a:cxnLst/>
              <a:rect l="l" t="t" r="r" b="b"/>
              <a:pathLst>
                <a:path w="4364849" h="3671929">
                  <a:moveTo>
                    <a:pt x="0" y="0"/>
                  </a:moveTo>
                  <a:lnTo>
                    <a:pt x="4364848" y="0"/>
                  </a:lnTo>
                  <a:lnTo>
                    <a:pt x="4364848" y="3671929"/>
                  </a:lnTo>
                  <a:lnTo>
                    <a:pt x="0" y="36719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8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939283" y="1219444"/>
              <a:ext cx="3531634" cy="18715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45"/>
                </a:lnSpc>
              </a:pPr>
              <a:r>
                <a:rPr lang="en-US" sz="3445">
                  <a:solidFill>
                    <a:srgbClr val="000000"/>
                  </a:solidFill>
                  <a:latin typeface="Lato Heavy Bold"/>
                  <a:ea typeface="Lato Heavy Bold"/>
                  <a:cs typeface="Lato Heavy Bold"/>
                  <a:sym typeface="Lato Heavy Bold"/>
                </a:rPr>
                <a:t>Enhanced Preventive Care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1200948" y="3043404"/>
              <a:ext cx="3008304" cy="5545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31"/>
                </a:lnSpc>
              </a:pPr>
              <a:r>
                <a:rPr lang="en-US" sz="1117" spc="37">
                  <a:solidFill>
                    <a:srgbClr val="000000"/>
                  </a:solidFill>
                  <a:latin typeface="ABeeZee"/>
                  <a:ea typeface="ABeeZee"/>
                  <a:cs typeface="ABeeZee"/>
                  <a:sym typeface="ABeeZee"/>
                </a:rPr>
                <a:t>Development of preventive care programs</a:t>
              </a:r>
            </a:p>
          </p:txBody>
        </p:sp>
      </p:grpSp>
      <p:sp>
        <p:nvSpPr>
          <p:cNvPr id="27" name="Freeform 27"/>
          <p:cNvSpPr/>
          <p:nvPr/>
        </p:nvSpPr>
        <p:spPr>
          <a:xfrm>
            <a:off x="14662088" y="6172200"/>
            <a:ext cx="3471862" cy="4114800"/>
          </a:xfrm>
          <a:custGeom>
            <a:avLst/>
            <a:gdLst/>
            <a:ahLst/>
            <a:cxnLst/>
            <a:rect l="l" t="t" r="r" b="b"/>
            <a:pathLst>
              <a:path w="3471862" h="4114800">
                <a:moveTo>
                  <a:pt x="0" y="0"/>
                </a:moveTo>
                <a:lnTo>
                  <a:pt x="3471862" y="0"/>
                </a:lnTo>
                <a:lnTo>
                  <a:pt x="347186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912978"/>
            <a:ext cx="8115300" cy="4121058"/>
            <a:chOff x="0" y="0"/>
            <a:chExt cx="10820400" cy="549474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0820400" cy="5494744"/>
              <a:chOff x="0" y="0"/>
              <a:chExt cx="2240143" cy="1137575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240143" cy="1137575"/>
              </a:xfrm>
              <a:custGeom>
                <a:avLst/>
                <a:gdLst/>
                <a:ahLst/>
                <a:cxnLst/>
                <a:rect l="l" t="t" r="r" b="b"/>
                <a:pathLst>
                  <a:path w="2240143" h="1137575">
                    <a:moveTo>
                      <a:pt x="0" y="0"/>
                    </a:moveTo>
                    <a:lnTo>
                      <a:pt x="2240143" y="0"/>
                    </a:lnTo>
                    <a:lnTo>
                      <a:pt x="2240143" y="1137575"/>
                    </a:lnTo>
                    <a:lnTo>
                      <a:pt x="0" y="1137575"/>
                    </a:lnTo>
                    <a:close/>
                  </a:path>
                </a:pathLst>
              </a:custGeom>
              <a:solidFill>
                <a:srgbClr val="E4E9FF"/>
              </a:solidFill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5" name="TextBox 5"/>
            <p:cNvSpPr txBox="1"/>
            <p:nvPr/>
          </p:nvSpPr>
          <p:spPr>
            <a:xfrm>
              <a:off x="322855" y="49767"/>
              <a:ext cx="10201004" cy="5223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515"/>
                </a:lnSpc>
              </a:pPr>
              <a:r>
                <a:rPr lang="en-US" sz="2376">
                  <a:solidFill>
                    <a:srgbClr val="243762"/>
                  </a:solidFill>
                  <a:latin typeface="ABeeZee"/>
                  <a:ea typeface="ABeeZee"/>
                  <a:cs typeface="ABeeZee"/>
                  <a:sym typeface="ABeeZee"/>
                </a:rPr>
                <a:t>Cardiovascular diseases (CVDs) are the number 1 cause of death globally, taking an estimated </a:t>
              </a:r>
              <a:r>
                <a:rPr lang="en-US" sz="2376">
                  <a:solidFill>
                    <a:srgbClr val="243762"/>
                  </a:solidFill>
                  <a:latin typeface="ABeeZee Bold"/>
                  <a:ea typeface="ABeeZee Bold"/>
                  <a:cs typeface="ABeeZee Bold"/>
                  <a:sym typeface="ABeeZee Bold"/>
                </a:rPr>
                <a:t>17.9 million </a:t>
              </a:r>
              <a:r>
                <a:rPr lang="en-US" sz="2376">
                  <a:solidFill>
                    <a:srgbClr val="243762"/>
                  </a:solidFill>
                  <a:latin typeface="ABeeZee"/>
                  <a:ea typeface="ABeeZee"/>
                  <a:cs typeface="ABeeZee"/>
                  <a:sym typeface="ABeeZee"/>
                </a:rPr>
                <a:t>lives each year, which accounts for </a:t>
              </a:r>
              <a:r>
                <a:rPr lang="en-US" sz="2376">
                  <a:solidFill>
                    <a:srgbClr val="243762"/>
                  </a:solidFill>
                  <a:latin typeface="ABeeZee Bold"/>
                  <a:ea typeface="ABeeZee Bold"/>
                  <a:cs typeface="ABeeZee Bold"/>
                  <a:sym typeface="ABeeZee Bold"/>
                </a:rPr>
                <a:t>31% </a:t>
              </a:r>
              <a:r>
                <a:rPr lang="en-US" sz="2376">
                  <a:solidFill>
                    <a:srgbClr val="243762"/>
                  </a:solidFill>
                  <a:latin typeface="ABeeZee"/>
                  <a:ea typeface="ABeeZee"/>
                  <a:cs typeface="ABeeZee"/>
                  <a:sym typeface="ABeeZee"/>
                </a:rPr>
                <a:t>of all deaths worldwide.</a:t>
              </a:r>
            </a:p>
            <a:p>
              <a:pPr algn="l">
                <a:lnSpc>
                  <a:spcPts val="4515"/>
                </a:lnSpc>
              </a:pPr>
              <a:r>
                <a:rPr lang="en-US" sz="2376">
                  <a:solidFill>
                    <a:srgbClr val="243762"/>
                  </a:solidFill>
                  <a:latin typeface="ABeeZee"/>
                  <a:ea typeface="ABeeZee"/>
                  <a:cs typeface="ABeeZee"/>
                  <a:sym typeface="ABeeZee"/>
                </a:rPr>
                <a:t>Heart failure is a common event caused by CVDs and this dataset contains </a:t>
              </a:r>
              <a:r>
                <a:rPr lang="en-US" sz="2376">
                  <a:solidFill>
                    <a:srgbClr val="243762"/>
                  </a:solidFill>
                  <a:latin typeface="ABeeZee Bold"/>
                  <a:ea typeface="ABeeZee Bold"/>
                  <a:cs typeface="ABeeZee Bold"/>
                  <a:sym typeface="ABeeZee Bold"/>
                </a:rPr>
                <a:t>12 features </a:t>
              </a:r>
              <a:r>
                <a:rPr lang="en-US" sz="2376">
                  <a:solidFill>
                    <a:srgbClr val="243762"/>
                  </a:solidFill>
                  <a:latin typeface="ABeeZee"/>
                  <a:ea typeface="ABeeZee"/>
                  <a:cs typeface="ABeeZee"/>
                  <a:sym typeface="ABeeZee"/>
                </a:rPr>
                <a:t>that can be used to predict mortality by heart failure.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1104900"/>
            <a:ext cx="15357428" cy="121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8499" spc="-84">
                <a:solidFill>
                  <a:srgbClr val="DE5596"/>
                </a:solidFill>
                <a:latin typeface="Forum"/>
                <a:ea typeface="Forum"/>
                <a:cs typeface="Forum"/>
                <a:sym typeface="Forum"/>
              </a:rPr>
              <a:t>An Overview of the Dataset</a:t>
            </a:r>
          </a:p>
        </p:txBody>
      </p:sp>
      <p:sp>
        <p:nvSpPr>
          <p:cNvPr id="7" name="Freeform 7"/>
          <p:cNvSpPr/>
          <p:nvPr/>
        </p:nvSpPr>
        <p:spPr>
          <a:xfrm rot="-9503735">
            <a:off x="16022348" y="-1296049"/>
            <a:ext cx="4223205" cy="3552771"/>
          </a:xfrm>
          <a:custGeom>
            <a:avLst/>
            <a:gdLst/>
            <a:ahLst/>
            <a:cxnLst/>
            <a:rect l="l" t="t" r="r" b="b"/>
            <a:pathLst>
              <a:path w="4223205" h="3552771">
                <a:moveTo>
                  <a:pt x="0" y="0"/>
                </a:moveTo>
                <a:lnTo>
                  <a:pt x="4223205" y="0"/>
                </a:lnTo>
                <a:lnTo>
                  <a:pt x="4223205" y="3552771"/>
                </a:lnTo>
                <a:lnTo>
                  <a:pt x="0" y="3552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8" name="Freeform 8"/>
          <p:cNvSpPr/>
          <p:nvPr/>
        </p:nvSpPr>
        <p:spPr>
          <a:xfrm rot="-9503735">
            <a:off x="12922080" y="5862847"/>
            <a:ext cx="4654509" cy="3915606"/>
          </a:xfrm>
          <a:custGeom>
            <a:avLst/>
            <a:gdLst/>
            <a:ahLst/>
            <a:cxnLst/>
            <a:rect l="l" t="t" r="r" b="b"/>
            <a:pathLst>
              <a:path w="4654509" h="3915606">
                <a:moveTo>
                  <a:pt x="0" y="0"/>
                </a:moveTo>
                <a:lnTo>
                  <a:pt x="4654509" y="0"/>
                </a:lnTo>
                <a:lnTo>
                  <a:pt x="4654509" y="3915605"/>
                </a:lnTo>
                <a:lnTo>
                  <a:pt x="0" y="39156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9" name="Freeform 9"/>
          <p:cNvSpPr/>
          <p:nvPr/>
        </p:nvSpPr>
        <p:spPr>
          <a:xfrm>
            <a:off x="12565883" y="5553133"/>
            <a:ext cx="5366902" cy="4535033"/>
          </a:xfrm>
          <a:custGeom>
            <a:avLst/>
            <a:gdLst/>
            <a:ahLst/>
            <a:cxnLst/>
            <a:rect l="l" t="t" r="r" b="b"/>
            <a:pathLst>
              <a:path w="5366902" h="4535033">
                <a:moveTo>
                  <a:pt x="0" y="0"/>
                </a:moveTo>
                <a:lnTo>
                  <a:pt x="5366903" y="0"/>
                </a:lnTo>
                <a:lnTo>
                  <a:pt x="5366903" y="4535033"/>
                </a:lnTo>
                <a:lnTo>
                  <a:pt x="0" y="45350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04900"/>
            <a:ext cx="15357428" cy="121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8499" spc="-84">
                <a:solidFill>
                  <a:srgbClr val="DE5596"/>
                </a:solidFill>
                <a:latin typeface="Forum"/>
                <a:ea typeface="Forum"/>
                <a:cs typeface="Forum"/>
                <a:sym typeface="Forum"/>
              </a:rPr>
              <a:t>An Overview of the Current State</a:t>
            </a:r>
          </a:p>
        </p:txBody>
      </p:sp>
      <p:sp>
        <p:nvSpPr>
          <p:cNvPr id="3" name="Freeform 3"/>
          <p:cNvSpPr/>
          <p:nvPr/>
        </p:nvSpPr>
        <p:spPr>
          <a:xfrm rot="-9503735">
            <a:off x="16022348" y="-1296049"/>
            <a:ext cx="4223205" cy="3552771"/>
          </a:xfrm>
          <a:custGeom>
            <a:avLst/>
            <a:gdLst/>
            <a:ahLst/>
            <a:cxnLst/>
            <a:rect l="l" t="t" r="r" b="b"/>
            <a:pathLst>
              <a:path w="4223205" h="3552771">
                <a:moveTo>
                  <a:pt x="0" y="0"/>
                </a:moveTo>
                <a:lnTo>
                  <a:pt x="4223205" y="0"/>
                </a:lnTo>
                <a:lnTo>
                  <a:pt x="4223205" y="3552771"/>
                </a:lnTo>
                <a:lnTo>
                  <a:pt x="0" y="3552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8831011" y="5052685"/>
            <a:ext cx="9095765" cy="5033660"/>
          </a:xfrm>
          <a:custGeom>
            <a:avLst/>
            <a:gdLst/>
            <a:ahLst/>
            <a:cxnLst/>
            <a:rect l="l" t="t" r="r" b="b"/>
            <a:pathLst>
              <a:path w="9095765" h="5033660">
                <a:moveTo>
                  <a:pt x="0" y="0"/>
                </a:moveTo>
                <a:lnTo>
                  <a:pt x="9095764" y="0"/>
                </a:lnTo>
                <a:lnTo>
                  <a:pt x="9095764" y="5033660"/>
                </a:lnTo>
                <a:lnTo>
                  <a:pt x="0" y="50336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8338" r="-654" b="-34441"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5" name="Group 5"/>
          <p:cNvGrpSpPr/>
          <p:nvPr/>
        </p:nvGrpSpPr>
        <p:grpSpPr>
          <a:xfrm>
            <a:off x="1028700" y="3138298"/>
            <a:ext cx="11979490" cy="692058"/>
            <a:chOff x="0" y="0"/>
            <a:chExt cx="15972653" cy="922744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5972653" cy="922744"/>
              <a:chOff x="0" y="0"/>
              <a:chExt cx="3306812" cy="191035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3306812" cy="191035"/>
              </a:xfrm>
              <a:custGeom>
                <a:avLst/>
                <a:gdLst/>
                <a:ahLst/>
                <a:cxnLst/>
                <a:rect l="l" t="t" r="r" b="b"/>
                <a:pathLst>
                  <a:path w="3306812" h="191035">
                    <a:moveTo>
                      <a:pt x="0" y="0"/>
                    </a:moveTo>
                    <a:lnTo>
                      <a:pt x="3306812" y="0"/>
                    </a:lnTo>
                    <a:lnTo>
                      <a:pt x="3306812" y="191035"/>
                    </a:lnTo>
                    <a:lnTo>
                      <a:pt x="0" y="191035"/>
                    </a:lnTo>
                    <a:close/>
                  </a:path>
                </a:pathLst>
              </a:custGeom>
              <a:solidFill>
                <a:srgbClr val="E4E9FF"/>
              </a:solidFill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476586" y="49767"/>
              <a:ext cx="15058325" cy="651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515"/>
                </a:lnSpc>
              </a:pPr>
              <a:r>
                <a:rPr lang="en-US" sz="2376">
                  <a:solidFill>
                    <a:srgbClr val="243762"/>
                  </a:solidFill>
                  <a:latin typeface="ABeeZee"/>
                  <a:ea typeface="ABeeZee"/>
                  <a:cs typeface="ABeeZee"/>
                  <a:sym typeface="ABeeZee"/>
                </a:rPr>
                <a:t>Estimated annual death rate from cardiovascular disease per </a:t>
              </a:r>
              <a:r>
                <a:rPr lang="en-US" sz="2376">
                  <a:solidFill>
                    <a:srgbClr val="243762"/>
                  </a:solidFill>
                  <a:latin typeface="ABeeZee Bold"/>
                  <a:ea typeface="ABeeZee Bold"/>
                  <a:cs typeface="ABeeZee Bold"/>
                  <a:sym typeface="ABeeZee Bold"/>
                </a:rPr>
                <a:t>100,000 people</a:t>
              </a:r>
              <a:r>
                <a:rPr lang="en-US" sz="2376">
                  <a:solidFill>
                    <a:srgbClr val="243762"/>
                  </a:solidFill>
                  <a:latin typeface="ABeeZee"/>
                  <a:ea typeface="ABeeZee"/>
                  <a:cs typeface="ABeeZee"/>
                  <a:sym typeface="ABeeZee"/>
                </a:rPr>
                <a:t>.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373240" y="2574550"/>
            <a:ext cx="11979490" cy="447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07"/>
              </a:lnSpc>
            </a:pPr>
            <a:r>
              <a:rPr lang="en-US" sz="2647" spc="66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DEATH RATE FROM CARDIOVASCULAR DISEASES, 2021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700" y="4135156"/>
            <a:ext cx="6699054" cy="1835058"/>
            <a:chOff x="0" y="0"/>
            <a:chExt cx="8932072" cy="2446744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8932072" cy="2446744"/>
              <a:chOff x="0" y="0"/>
              <a:chExt cx="1849204" cy="506549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849204" cy="506549"/>
              </a:xfrm>
              <a:custGeom>
                <a:avLst/>
                <a:gdLst/>
                <a:ahLst/>
                <a:cxnLst/>
                <a:rect l="l" t="t" r="r" b="b"/>
                <a:pathLst>
                  <a:path w="1849204" h="506549">
                    <a:moveTo>
                      <a:pt x="0" y="0"/>
                    </a:moveTo>
                    <a:lnTo>
                      <a:pt x="1849204" y="0"/>
                    </a:lnTo>
                    <a:lnTo>
                      <a:pt x="1849204" y="506549"/>
                    </a:lnTo>
                    <a:lnTo>
                      <a:pt x="0" y="506549"/>
                    </a:lnTo>
                    <a:close/>
                  </a:path>
                </a:pathLst>
              </a:custGeom>
              <a:solidFill>
                <a:srgbClr val="E4E9FF"/>
              </a:solidFill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266512" y="49767"/>
              <a:ext cx="8420771" cy="2175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515"/>
                </a:lnSpc>
              </a:pPr>
              <a:r>
                <a:rPr lang="en-US" sz="2376">
                  <a:solidFill>
                    <a:srgbClr val="243762"/>
                  </a:solidFill>
                  <a:latin typeface="ABeeZee"/>
                  <a:ea typeface="ABeeZee"/>
                  <a:cs typeface="ABeeZee"/>
                  <a:sym typeface="ABeeZee"/>
                </a:rPr>
                <a:t>Deaths from cardiovascular disease (CVD) jumped globally from </a:t>
              </a:r>
              <a:r>
                <a:rPr lang="en-US" sz="2376">
                  <a:solidFill>
                    <a:srgbClr val="243762"/>
                  </a:solidFill>
                  <a:latin typeface="ABeeZee Bold"/>
                  <a:ea typeface="ABeeZee Bold"/>
                  <a:cs typeface="ABeeZee Bold"/>
                  <a:sym typeface="ABeeZee Bold"/>
                </a:rPr>
                <a:t>12.1 million</a:t>
              </a:r>
              <a:r>
                <a:rPr lang="en-US" sz="2376">
                  <a:solidFill>
                    <a:srgbClr val="243762"/>
                  </a:solidFill>
                  <a:latin typeface="ABeeZee"/>
                  <a:ea typeface="ABeeZee"/>
                  <a:cs typeface="ABeeZee"/>
                  <a:sym typeface="ABeeZee"/>
                </a:rPr>
                <a:t> in 1980 to </a:t>
              </a:r>
              <a:r>
                <a:rPr lang="en-US" sz="2376">
                  <a:solidFill>
                    <a:srgbClr val="243762"/>
                  </a:solidFill>
                  <a:latin typeface="ABeeZee Bold"/>
                  <a:ea typeface="ABeeZee Bold"/>
                  <a:cs typeface="ABeeZee Bold"/>
                  <a:sym typeface="ABeeZee Bold"/>
                </a:rPr>
                <a:t>20.5 million</a:t>
              </a:r>
              <a:r>
                <a:rPr lang="en-US" sz="2376">
                  <a:solidFill>
                    <a:srgbClr val="243762"/>
                  </a:solidFill>
                  <a:latin typeface="ABeeZee"/>
                  <a:ea typeface="ABeeZee"/>
                  <a:cs typeface="ABeeZee"/>
                  <a:sym typeface="ABeeZee"/>
                </a:rPr>
                <a:t> in 2021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04900"/>
            <a:ext cx="15466946" cy="121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8499" spc="-84">
                <a:solidFill>
                  <a:srgbClr val="DE5596"/>
                </a:solidFill>
                <a:latin typeface="Forum"/>
                <a:ea typeface="Forum"/>
                <a:cs typeface="Forum"/>
                <a:sym typeface="Forum"/>
              </a:rPr>
              <a:t>An Overview of the Current State</a:t>
            </a:r>
          </a:p>
        </p:txBody>
      </p:sp>
      <p:sp>
        <p:nvSpPr>
          <p:cNvPr id="3" name="Freeform 3"/>
          <p:cNvSpPr/>
          <p:nvPr/>
        </p:nvSpPr>
        <p:spPr>
          <a:xfrm rot="-9503735">
            <a:off x="16022348" y="-1296049"/>
            <a:ext cx="4223205" cy="3552771"/>
          </a:xfrm>
          <a:custGeom>
            <a:avLst/>
            <a:gdLst/>
            <a:ahLst/>
            <a:cxnLst/>
            <a:rect l="l" t="t" r="r" b="b"/>
            <a:pathLst>
              <a:path w="4223205" h="3552771">
                <a:moveTo>
                  <a:pt x="0" y="0"/>
                </a:moveTo>
                <a:lnTo>
                  <a:pt x="4223205" y="0"/>
                </a:lnTo>
                <a:lnTo>
                  <a:pt x="4223205" y="3552771"/>
                </a:lnTo>
                <a:lnTo>
                  <a:pt x="0" y="3552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90559" y="2718156"/>
            <a:ext cx="19431110" cy="815940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178805" y="2241550"/>
            <a:ext cx="13682582" cy="447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07"/>
              </a:lnSpc>
            </a:pPr>
            <a:r>
              <a:rPr lang="en-US" sz="2647" spc="66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DEATH RATE FROM CARDIOVASCULAR DISEASES, 1980 TO 2021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890324"/>
            <a:ext cx="2912022" cy="447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07"/>
              </a:lnSpc>
            </a:pPr>
            <a:r>
              <a:rPr lang="en-US" sz="2647" spc="66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NURU: 750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04900"/>
            <a:ext cx="15466946" cy="121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8499" spc="-84">
                <a:solidFill>
                  <a:srgbClr val="DE5596"/>
                </a:solidFill>
                <a:latin typeface="Forum"/>
                <a:ea typeface="Forum"/>
                <a:cs typeface="Forum"/>
                <a:sym typeface="Forum"/>
              </a:rPr>
              <a:t>An Overview of the Current State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81100" y="2241842"/>
            <a:ext cx="13682582" cy="447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07"/>
              </a:lnSpc>
            </a:pPr>
            <a:r>
              <a:rPr lang="en-US" sz="2647" spc="66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DEATH RATE FROM CARDIOVASCULAR DISEASES, 1980 TO 2021</a:t>
            </a:r>
          </a:p>
        </p:txBody>
      </p:sp>
      <p:sp>
        <p:nvSpPr>
          <p:cNvPr id="4" name="Freeform 4"/>
          <p:cNvSpPr/>
          <p:nvPr/>
        </p:nvSpPr>
        <p:spPr>
          <a:xfrm rot="-9503735">
            <a:off x="16022348" y="-1296049"/>
            <a:ext cx="4223205" cy="3552771"/>
          </a:xfrm>
          <a:custGeom>
            <a:avLst/>
            <a:gdLst/>
            <a:ahLst/>
            <a:cxnLst/>
            <a:rect l="l" t="t" r="r" b="b"/>
            <a:pathLst>
              <a:path w="4223205" h="3552771">
                <a:moveTo>
                  <a:pt x="0" y="0"/>
                </a:moveTo>
                <a:lnTo>
                  <a:pt x="4223205" y="0"/>
                </a:lnTo>
                <a:lnTo>
                  <a:pt x="4223205" y="3552771"/>
                </a:lnTo>
                <a:lnTo>
                  <a:pt x="0" y="3552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94360" y="2714355"/>
            <a:ext cx="19476720" cy="816700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28700" y="3890324"/>
            <a:ext cx="2819971" cy="447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07"/>
              </a:lnSpc>
            </a:pPr>
            <a:r>
              <a:rPr lang="en-US" sz="2647" spc="66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EGYPT: 612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04900"/>
            <a:ext cx="15466946" cy="121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8499" spc="-84">
                <a:solidFill>
                  <a:srgbClr val="DE5596"/>
                </a:solidFill>
                <a:latin typeface="Forum"/>
                <a:ea typeface="Forum"/>
                <a:cs typeface="Forum"/>
                <a:sym typeface="Forum"/>
              </a:rPr>
              <a:t>An Overview of the Current State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81100" y="2241842"/>
            <a:ext cx="13682582" cy="447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07"/>
              </a:lnSpc>
            </a:pPr>
            <a:r>
              <a:rPr lang="en-US" sz="2647" spc="66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DEATH RATE FROM CARDIOVASCULAR DISEASES, 1980 TO 2021</a:t>
            </a:r>
          </a:p>
        </p:txBody>
      </p:sp>
      <p:sp>
        <p:nvSpPr>
          <p:cNvPr id="4" name="Freeform 4"/>
          <p:cNvSpPr/>
          <p:nvPr/>
        </p:nvSpPr>
        <p:spPr>
          <a:xfrm rot="-9503735">
            <a:off x="16022348" y="-1296049"/>
            <a:ext cx="4223205" cy="3552771"/>
          </a:xfrm>
          <a:custGeom>
            <a:avLst/>
            <a:gdLst/>
            <a:ahLst/>
            <a:cxnLst/>
            <a:rect l="l" t="t" r="r" b="b"/>
            <a:pathLst>
              <a:path w="4223205" h="3552771">
                <a:moveTo>
                  <a:pt x="0" y="0"/>
                </a:moveTo>
                <a:lnTo>
                  <a:pt x="4223205" y="0"/>
                </a:lnTo>
                <a:lnTo>
                  <a:pt x="4223205" y="3552771"/>
                </a:lnTo>
                <a:lnTo>
                  <a:pt x="0" y="3552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90559" y="2718156"/>
            <a:ext cx="19431110" cy="815940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28700" y="3890324"/>
            <a:ext cx="4113139" cy="447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07"/>
              </a:lnSpc>
            </a:pPr>
            <a:r>
              <a:rPr lang="en-US" sz="2647" spc="66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AFGANISTAN: 567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719</Words>
  <Application>Microsoft Office PowerPoint</Application>
  <PresentationFormat>Custom</PresentationFormat>
  <Paragraphs>211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ABeeZee Bold</vt:lpstr>
      <vt:lpstr>Arial</vt:lpstr>
      <vt:lpstr>Calibri</vt:lpstr>
      <vt:lpstr>Forum</vt:lpstr>
      <vt:lpstr>Assistant</vt:lpstr>
      <vt:lpstr>ABeeZee Italics</vt:lpstr>
      <vt:lpstr>Lato Heavy Bold</vt:lpstr>
      <vt:lpstr>ABeeZee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SHM PPT</dc:title>
  <cp:lastModifiedBy>Rishabh Kalyan</cp:lastModifiedBy>
  <cp:revision>2</cp:revision>
  <dcterms:created xsi:type="dcterms:W3CDTF">2006-08-16T00:00:00Z</dcterms:created>
  <dcterms:modified xsi:type="dcterms:W3CDTF">2024-09-28T20:33:46Z</dcterms:modified>
  <dc:identifier>DAGMXDtw5-Q</dc:identifier>
</cp:coreProperties>
</file>