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Neue Machina Ultra-Bold" charset="1" panose="00000900000000000000"/>
      <p:regular r:id="rId15"/>
    </p:embeddedFont>
    <p:embeddedFont>
      <p:font typeface="DM Sans" charset="1" panose="00000000000000000000"/>
      <p:regular r:id="rId16"/>
    </p:embeddedFont>
    <p:embeddedFont>
      <p:font typeface="DM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4866" y="2145393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14698" y="2010762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726398" y="3973167"/>
            <a:ext cx="9561602" cy="2340665"/>
            <a:chOff x="0" y="0"/>
            <a:chExt cx="2518282" cy="616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18282" cy="616471"/>
            </a:xfrm>
            <a:custGeom>
              <a:avLst/>
              <a:gdLst/>
              <a:ahLst/>
              <a:cxnLst/>
              <a:rect r="r" b="b" t="t" l="l"/>
              <a:pathLst>
                <a:path h="616471" w="2518282">
                  <a:moveTo>
                    <a:pt x="0" y="0"/>
                  </a:moveTo>
                  <a:lnTo>
                    <a:pt x="2518282" y="0"/>
                  </a:lnTo>
                  <a:lnTo>
                    <a:pt x="2518282" y="616471"/>
                  </a:lnTo>
                  <a:lnTo>
                    <a:pt x="0" y="616471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518282" cy="6450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904082" y="4497314"/>
            <a:ext cx="12835251" cy="1245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FFFFFF"/>
                </a:solidFill>
                <a:latin typeface="Neue Machina Ultra-Bold"/>
              </a:rPr>
              <a:t>PROJECT  PRESENTATION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0" y="9229551"/>
            <a:ext cx="11775940" cy="9525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1775940" y="8939942"/>
            <a:ext cx="6019340" cy="52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3071">
                <a:solidFill>
                  <a:srgbClr val="FFFFFF"/>
                </a:solidFill>
                <a:latin typeface="DM Sans"/>
              </a:rPr>
              <a:t>Presented by Vault 107 (Group 4)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0" y="1019175"/>
            <a:ext cx="18269555" cy="9525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49697"/>
            <a:ext cx="5535386" cy="1595230"/>
            <a:chOff x="0" y="0"/>
            <a:chExt cx="1457879" cy="4201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7879" cy="420143"/>
            </a:xfrm>
            <a:custGeom>
              <a:avLst/>
              <a:gdLst/>
              <a:ahLst/>
              <a:cxnLst/>
              <a:rect r="r" b="b" t="t" l="l"/>
              <a:pathLst>
                <a:path h="420143" w="1457879">
                  <a:moveTo>
                    <a:pt x="0" y="0"/>
                  </a:moveTo>
                  <a:lnTo>
                    <a:pt x="1457879" y="0"/>
                  </a:lnTo>
                  <a:lnTo>
                    <a:pt x="1457879" y="420143"/>
                  </a:lnTo>
                  <a:lnTo>
                    <a:pt x="0" y="420143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457879" cy="448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022808" y="5580592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04434" y="-2694926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42760" y="1522077"/>
            <a:ext cx="3846771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Overview</a:t>
            </a:r>
          </a:p>
        </p:txBody>
      </p:sp>
      <p:sp>
        <p:nvSpPr>
          <p:cNvPr name="AutoShape 8" id="8"/>
          <p:cNvSpPr/>
          <p:nvPr/>
        </p:nvSpPr>
        <p:spPr>
          <a:xfrm>
            <a:off x="0" y="9239076"/>
            <a:ext cx="18271254" cy="1922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3976062" y="4174361"/>
            <a:ext cx="706535" cy="70653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52447" y="4174361"/>
            <a:ext cx="706535" cy="70653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440639" y="4174361"/>
            <a:ext cx="706535" cy="70653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928831" y="4174361"/>
            <a:ext cx="706535" cy="70653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886530" y="5177728"/>
            <a:ext cx="1861985" cy="26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"/>
              </a:lnSpc>
            </a:pPr>
            <a:r>
              <a:rPr lang="en-US" sz="2174">
                <a:solidFill>
                  <a:srgbClr val="FFFFFF"/>
                </a:solidFill>
                <a:latin typeface="DM Sans"/>
              </a:rPr>
              <a:t>Solution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483784" y="5177728"/>
            <a:ext cx="1643861" cy="26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"/>
              </a:lnSpc>
            </a:pPr>
            <a:r>
              <a:rPr lang="en-US" sz="2174">
                <a:solidFill>
                  <a:srgbClr val="FFFFFF"/>
                </a:solidFill>
                <a:latin typeface="DM Sans"/>
              </a:rPr>
              <a:t>Title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530556" y="5177728"/>
            <a:ext cx="1597549" cy="26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"/>
              </a:lnSpc>
            </a:pPr>
            <a:r>
              <a:rPr lang="en-US" sz="2174">
                <a:solidFill>
                  <a:srgbClr val="FFFFFF"/>
                </a:solidFill>
                <a:latin typeface="DM Sans"/>
              </a:rPr>
              <a:t>Problem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041444" y="5016943"/>
            <a:ext cx="1504925" cy="555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4"/>
              </a:lnSpc>
            </a:pPr>
            <a:r>
              <a:rPr lang="en-US" sz="2174">
                <a:solidFill>
                  <a:srgbClr val="FFFFFF"/>
                </a:solidFill>
                <a:latin typeface="DM Sans"/>
              </a:rPr>
              <a:t>PACT Framework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327186" y="5030060"/>
            <a:ext cx="1909825" cy="28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4"/>
              </a:lnSpc>
            </a:pPr>
            <a:r>
              <a:rPr lang="en-US" sz="2174">
                <a:solidFill>
                  <a:srgbClr val="FFFFFF"/>
                </a:solidFill>
                <a:latin typeface="DM Sans"/>
              </a:rPr>
              <a:t>Figma Layout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106577" y="4429644"/>
            <a:ext cx="445507" cy="26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"/>
              </a:lnSpc>
            </a:pPr>
            <a:r>
              <a:rPr lang="en-US" sz="2174">
                <a:solidFill>
                  <a:srgbClr val="3D5034"/>
                </a:solidFill>
                <a:latin typeface="DM Sans Bold"/>
              </a:rPr>
              <a:t>1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6464255" y="4174361"/>
            <a:ext cx="706535" cy="706535"/>
            <a:chOff x="0" y="0"/>
            <a:chExt cx="942047" cy="942047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942047" cy="942047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E32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174019" y="318153"/>
              <a:ext cx="594009" cy="372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91"/>
                </a:lnSpc>
              </a:pPr>
              <a:r>
                <a:rPr lang="en-US" sz="2174">
                  <a:solidFill>
                    <a:srgbClr val="3D5034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082961" y="4429644"/>
            <a:ext cx="445507" cy="26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"/>
              </a:lnSpc>
            </a:pPr>
            <a:r>
              <a:rPr lang="en-US" sz="2174">
                <a:solidFill>
                  <a:srgbClr val="3D5034"/>
                </a:solidFill>
                <a:latin typeface="DM Sans Bold"/>
              </a:rPr>
              <a:t>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574824" y="4429644"/>
            <a:ext cx="445507" cy="26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"/>
              </a:lnSpc>
            </a:pPr>
            <a:r>
              <a:rPr lang="en-US" sz="2174">
                <a:solidFill>
                  <a:srgbClr val="3D5034"/>
                </a:solidFill>
                <a:latin typeface="DM Sans Bold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059345" y="4429644"/>
            <a:ext cx="445507" cy="26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"/>
              </a:lnSpc>
            </a:pPr>
            <a:r>
              <a:rPr lang="en-US" sz="2174">
                <a:solidFill>
                  <a:srgbClr val="3D5034"/>
                </a:solidFill>
                <a:latin typeface="DM Sans Bold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2485905" y="-1530236"/>
            <a:ext cx="1583285" cy="6555096"/>
            <a:chOff x="0" y="0"/>
            <a:chExt cx="660400" cy="27341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2734179"/>
            </a:xfrm>
            <a:custGeom>
              <a:avLst/>
              <a:gdLst/>
              <a:ahLst/>
              <a:cxnLst/>
              <a:rect r="r" b="b" t="t" l="l"/>
              <a:pathLst>
                <a:path h="273417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1181"/>
                  </a:cubicBezTo>
                  <a:lnTo>
                    <a:pt x="660400" y="2734179"/>
                  </a:lnTo>
                  <a:lnTo>
                    <a:pt x="0" y="2734179"/>
                  </a:lnTo>
                  <a:lnTo>
                    <a:pt x="0" y="372935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25690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42813" y="1522077"/>
            <a:ext cx="4272070" cy="107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Problem</a:t>
            </a:r>
          </a:p>
          <a:p>
            <a:pPr algn="l">
              <a:lnSpc>
                <a:spcPts val="401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81417" y="3125942"/>
            <a:ext cx="9750492" cy="5378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2404" indent="-296202" lvl="1">
              <a:lnSpc>
                <a:spcPts val="5487"/>
              </a:lnSpc>
              <a:buFont typeface="Arial"/>
              <a:buChar char="•"/>
            </a:pPr>
            <a:r>
              <a:rPr lang="en-US" sz="2743">
                <a:solidFill>
                  <a:srgbClr val="FFFFFF"/>
                </a:solidFill>
                <a:latin typeface="DM Sans"/>
              </a:rPr>
              <a:t>Overlooking payment due dates</a:t>
            </a:r>
          </a:p>
          <a:p>
            <a:pPr algn="just" marL="592404" indent="-296202" lvl="1">
              <a:lnSpc>
                <a:spcPts val="5487"/>
              </a:lnSpc>
              <a:buFont typeface="Arial"/>
              <a:buChar char="•"/>
            </a:pPr>
            <a:r>
              <a:rPr lang="en-US" sz="2743">
                <a:solidFill>
                  <a:srgbClr val="FFFFFF"/>
                </a:solidFill>
                <a:latin typeface="DM Sans"/>
              </a:rPr>
              <a:t>Increased risk of forgetting payments</a:t>
            </a:r>
          </a:p>
          <a:p>
            <a:pPr algn="just" marL="592404" indent="-296202" lvl="1">
              <a:lnSpc>
                <a:spcPts val="5487"/>
              </a:lnSpc>
              <a:buFont typeface="Arial"/>
              <a:buChar char="•"/>
            </a:pPr>
            <a:r>
              <a:rPr lang="en-US" sz="2743">
                <a:solidFill>
                  <a:srgbClr val="FFFFFF"/>
                </a:solidFill>
                <a:latin typeface="DM Sans"/>
              </a:rPr>
              <a:t>Potential consequences of missed payments:</a:t>
            </a:r>
          </a:p>
          <a:p>
            <a:pPr algn="just" marL="1184808" indent="-394936" lvl="2">
              <a:lnSpc>
                <a:spcPts val="5487"/>
              </a:lnSpc>
              <a:buFont typeface="Arial"/>
              <a:buChar char="⚬"/>
            </a:pPr>
            <a:r>
              <a:rPr lang="en-US" sz="2743">
                <a:solidFill>
                  <a:srgbClr val="FFFFFF"/>
                </a:solidFill>
                <a:latin typeface="DM Sans"/>
              </a:rPr>
              <a:t>Late fees</a:t>
            </a:r>
          </a:p>
          <a:p>
            <a:pPr algn="just" marL="1184808" indent="-394936" lvl="2">
              <a:lnSpc>
                <a:spcPts val="5487"/>
              </a:lnSpc>
              <a:buFont typeface="Arial"/>
              <a:buChar char="⚬"/>
            </a:pPr>
            <a:r>
              <a:rPr lang="en-US" sz="2743">
                <a:solidFill>
                  <a:srgbClr val="FFFFFF"/>
                </a:solidFill>
                <a:latin typeface="DM Sans"/>
              </a:rPr>
              <a:t>Service disconnection</a:t>
            </a:r>
          </a:p>
          <a:p>
            <a:pPr algn="just" marL="592404" indent="-296202" lvl="1">
              <a:lnSpc>
                <a:spcPts val="5487"/>
              </a:lnSpc>
              <a:buFont typeface="Arial"/>
              <a:buChar char="•"/>
            </a:pPr>
            <a:r>
              <a:rPr lang="en-US" sz="2743">
                <a:solidFill>
                  <a:srgbClr val="FFFFFF"/>
                </a:solidFill>
                <a:latin typeface="DM Sans"/>
              </a:rPr>
              <a:t>Extra charges incurred for overdue bills</a:t>
            </a:r>
          </a:p>
          <a:p>
            <a:pPr algn="just" marL="592404" indent="-296202" lvl="1">
              <a:lnSpc>
                <a:spcPts val="5487"/>
              </a:lnSpc>
              <a:buFont typeface="Arial"/>
              <a:buChar char="•"/>
            </a:pPr>
            <a:r>
              <a:rPr lang="en-US" sz="2743">
                <a:solidFill>
                  <a:srgbClr val="FFFFFF"/>
                </a:solidFill>
                <a:latin typeface="DM Sans"/>
              </a:rPr>
              <a:t>Inconvenience caused by last-minute payments</a:t>
            </a:r>
          </a:p>
          <a:p>
            <a:pPr algn="ctr">
              <a:lnSpc>
                <a:spcPts val="3841"/>
              </a:lnSpc>
            </a:pPr>
          </a:p>
        </p:txBody>
      </p:sp>
      <p:sp>
        <p:nvSpPr>
          <p:cNvPr name="AutoShape 13" id="13"/>
          <p:cNvSpPr/>
          <p:nvPr/>
        </p:nvSpPr>
        <p:spPr>
          <a:xfrm>
            <a:off x="0" y="9239076"/>
            <a:ext cx="18271254" cy="1922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22808" y="5580592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74819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769586" y="-813917"/>
            <a:ext cx="1583285" cy="5122458"/>
            <a:chOff x="0" y="0"/>
            <a:chExt cx="660400" cy="21366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2136615"/>
            </a:xfrm>
            <a:custGeom>
              <a:avLst/>
              <a:gdLst/>
              <a:ahLst/>
              <a:cxnLst/>
              <a:rect r="r" b="b" t="t" l="l"/>
              <a:pathLst>
                <a:path h="2136615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57908"/>
                  </a:cubicBezTo>
                  <a:lnTo>
                    <a:pt x="660400" y="2136615"/>
                  </a:lnTo>
                  <a:lnTo>
                    <a:pt x="0" y="2136615"/>
                  </a:lnTo>
                  <a:lnTo>
                    <a:pt x="0" y="35922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19715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42813" y="1522077"/>
            <a:ext cx="324976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Solution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2</a:t>
            </a:r>
          </a:p>
        </p:txBody>
      </p:sp>
      <p:sp>
        <p:nvSpPr>
          <p:cNvPr name="AutoShape 12" id="12"/>
          <p:cNvSpPr/>
          <p:nvPr/>
        </p:nvSpPr>
        <p:spPr>
          <a:xfrm>
            <a:off x="0" y="9239076"/>
            <a:ext cx="18288000" cy="1922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819123" y="3362484"/>
            <a:ext cx="14649753" cy="486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0636" indent="-290318" lvl="1">
              <a:lnSpc>
                <a:spcPts val="516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</a:rPr>
              <a:t>Creating an app that helps people/users to be reminded of the bill’s due like a a note that specifically remind user about their dues in payments.</a:t>
            </a:r>
          </a:p>
          <a:p>
            <a:pPr algn="just">
              <a:lnSpc>
                <a:spcPts val="5163"/>
              </a:lnSpc>
            </a:pPr>
          </a:p>
          <a:p>
            <a:pPr algn="just" marL="580636" indent="-290318" lvl="1">
              <a:lnSpc>
                <a:spcPts val="516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</a:rPr>
              <a:t>TimelyPay can help users avoid overlooking payment due dates, reduce the risk of missed payments, and mitigate the potential consequences associated with late payments.</a:t>
            </a:r>
          </a:p>
          <a:p>
            <a:pPr algn="ctr">
              <a:lnSpc>
                <a:spcPts val="3765"/>
              </a:lnSpc>
            </a:pPr>
          </a:p>
          <a:p>
            <a:pPr algn="ctr">
              <a:lnSpc>
                <a:spcPts val="376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307197" y="-351528"/>
            <a:ext cx="1583285" cy="4197679"/>
            <a:chOff x="0" y="0"/>
            <a:chExt cx="660400" cy="17508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1750883"/>
            </a:xfrm>
            <a:custGeom>
              <a:avLst/>
              <a:gdLst/>
              <a:ahLst/>
              <a:cxnLst/>
              <a:rect r="r" b="b" t="t" l="l"/>
              <a:pathLst>
                <a:path h="175088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9340"/>
                  </a:cubicBezTo>
                  <a:lnTo>
                    <a:pt x="660400" y="1750883"/>
                  </a:lnTo>
                  <a:lnTo>
                    <a:pt x="0" y="1750883"/>
                  </a:lnTo>
                  <a:lnTo>
                    <a:pt x="0" y="35038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158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0" y="9239076"/>
            <a:ext cx="18271254" cy="1922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142813" y="1522077"/>
            <a:ext cx="5677748" cy="107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Title</a:t>
            </a:r>
          </a:p>
          <a:p>
            <a:pPr algn="l">
              <a:lnSpc>
                <a:spcPts val="401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19123" y="5095875"/>
            <a:ext cx="14649753" cy="93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689">
                <a:solidFill>
                  <a:srgbClr val="FFFFFF"/>
                </a:solidFill>
                <a:latin typeface="DM Sans Bold"/>
              </a:rPr>
              <a:t>TimelyPay: A Payment Reminder Application for Payments</a:t>
            </a:r>
          </a:p>
          <a:p>
            <a:pPr algn="ctr">
              <a:lnSpc>
                <a:spcPts val="376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2076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9239076"/>
            <a:ext cx="18271254" cy="19224"/>
          </a:xfrm>
          <a:prstGeom prst="line">
            <a:avLst/>
          </a:prstGeom>
          <a:ln cap="flat" w="19050">
            <a:solidFill>
              <a:srgbClr val="3D503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187687" y="6747383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503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2882378" y="-1926709"/>
            <a:ext cx="1583285" cy="7348042"/>
            <a:chOff x="0" y="0"/>
            <a:chExt cx="660400" cy="3064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064923"/>
            </a:xfrm>
            <a:custGeom>
              <a:avLst/>
              <a:gdLst/>
              <a:ahLst/>
              <a:cxnLst/>
              <a:rect r="r" b="b" t="t" l="l"/>
              <a:pathLst>
                <a:path h="30649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8528"/>
                  </a:cubicBezTo>
                  <a:lnTo>
                    <a:pt x="660400" y="3064923"/>
                  </a:lnTo>
                  <a:lnTo>
                    <a:pt x="0" y="3064923"/>
                  </a:lnTo>
                  <a:lnTo>
                    <a:pt x="0" y="380522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3D503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660400" cy="2899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42813" y="1522077"/>
            <a:ext cx="5537848" cy="107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PACT Framework</a:t>
            </a:r>
          </a:p>
          <a:p>
            <a:pPr algn="l">
              <a:lnSpc>
                <a:spcPts val="401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4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980674" y="3861252"/>
            <a:ext cx="4113964" cy="871457"/>
            <a:chOff x="0" y="0"/>
            <a:chExt cx="1918527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8527" cy="406400"/>
            </a:xfrm>
            <a:custGeom>
              <a:avLst/>
              <a:gdLst/>
              <a:ahLst/>
              <a:cxnLst/>
              <a:rect r="r" b="b" t="t" l="l"/>
              <a:pathLst>
                <a:path h="406400" w="1918527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D5034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047900" y="3916382"/>
            <a:ext cx="761197" cy="76119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D503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680661" y="3486122"/>
            <a:ext cx="9626665" cy="263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Users with timely payment dues.</a:t>
            </a:r>
          </a:p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Club members with monthly payment.</a:t>
            </a:r>
          </a:p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Users who want to manage their bills.</a:t>
            </a:r>
          </a:p>
          <a:p>
            <a:pPr algn="l">
              <a:lnSpc>
                <a:spcPts val="4013"/>
              </a:lnSpc>
            </a:pPr>
          </a:p>
          <a:p>
            <a:pPr algn="l">
              <a:lnSpc>
                <a:spcPts val="4013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3042050" y="4205239"/>
            <a:ext cx="2759527" cy="547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3D5034"/>
                </a:solidFill>
                <a:latin typeface="Neue Machina Ultra-Bold"/>
              </a:rPr>
              <a:t>People</a:t>
            </a:r>
          </a:p>
          <a:p>
            <a:pPr algn="l">
              <a:lnSpc>
                <a:spcPts val="2068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260697" y="4206249"/>
            <a:ext cx="335602" cy="29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1</a:t>
            </a:r>
          </a:p>
        </p:txBody>
      </p:sp>
      <p:sp>
        <p:nvSpPr>
          <p:cNvPr name="AutoShape 22" id="22"/>
          <p:cNvSpPr/>
          <p:nvPr/>
        </p:nvSpPr>
        <p:spPr>
          <a:xfrm flipH="true">
            <a:off x="2462604" y="5599642"/>
            <a:ext cx="13629273" cy="0"/>
          </a:xfrm>
          <a:prstGeom prst="line">
            <a:avLst/>
          </a:prstGeom>
          <a:ln cap="flat" w="38100">
            <a:solidFill>
              <a:srgbClr val="3D503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980674" y="6470072"/>
            <a:ext cx="4113964" cy="871457"/>
            <a:chOff x="0" y="0"/>
            <a:chExt cx="1918527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18527" cy="406400"/>
            </a:xfrm>
            <a:custGeom>
              <a:avLst/>
              <a:gdLst/>
              <a:ahLst/>
              <a:cxnLst/>
              <a:rect r="r" b="b" t="t" l="l"/>
              <a:pathLst>
                <a:path h="406400" w="1918527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D503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047900" y="6525202"/>
            <a:ext cx="761197" cy="76119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D503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6631313" y="5779344"/>
            <a:ext cx="9626665" cy="2147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Adding record of Payment</a:t>
            </a:r>
          </a:p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Includes adding name and date of due.</a:t>
            </a:r>
          </a:p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Can swipe to remove reminders.</a:t>
            </a:r>
          </a:p>
          <a:p>
            <a:pPr algn="l">
              <a:lnSpc>
                <a:spcPts val="4300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3042050" y="6814058"/>
            <a:ext cx="2759527" cy="29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3D5034"/>
                </a:solidFill>
                <a:latin typeface="Neue Machina Ultra-Bold"/>
              </a:rPr>
              <a:t>Activities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260697" y="6815068"/>
            <a:ext cx="335602" cy="29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2076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9239076"/>
            <a:ext cx="18271254" cy="19224"/>
          </a:xfrm>
          <a:prstGeom prst="line">
            <a:avLst/>
          </a:prstGeom>
          <a:ln cap="flat" w="19050">
            <a:solidFill>
              <a:srgbClr val="3D503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187687" y="6747383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D503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2882378" y="-1926709"/>
            <a:ext cx="1583285" cy="7348042"/>
            <a:chOff x="0" y="0"/>
            <a:chExt cx="660400" cy="3064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064923"/>
            </a:xfrm>
            <a:custGeom>
              <a:avLst/>
              <a:gdLst/>
              <a:ahLst/>
              <a:cxnLst/>
              <a:rect r="r" b="b" t="t" l="l"/>
              <a:pathLst>
                <a:path h="30649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8528"/>
                  </a:cubicBezTo>
                  <a:lnTo>
                    <a:pt x="660400" y="3064923"/>
                  </a:lnTo>
                  <a:lnTo>
                    <a:pt x="0" y="3064923"/>
                  </a:lnTo>
                  <a:lnTo>
                    <a:pt x="0" y="380522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3D503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660400" cy="2899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42813" y="1522077"/>
            <a:ext cx="5537848" cy="107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PACT Framework</a:t>
            </a:r>
          </a:p>
          <a:p>
            <a:pPr algn="l">
              <a:lnSpc>
                <a:spcPts val="401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4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980674" y="3861252"/>
            <a:ext cx="4113964" cy="871457"/>
            <a:chOff x="0" y="0"/>
            <a:chExt cx="1918527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8527" cy="406400"/>
            </a:xfrm>
            <a:custGeom>
              <a:avLst/>
              <a:gdLst/>
              <a:ahLst/>
              <a:cxnLst/>
              <a:rect r="r" b="b" t="t" l="l"/>
              <a:pathLst>
                <a:path h="406400" w="1918527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D5034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047900" y="3916382"/>
            <a:ext cx="761197" cy="76119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D503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680661" y="3236872"/>
            <a:ext cx="9626665" cy="3213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Can be interactive on different screen sizes.</a:t>
            </a:r>
          </a:p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Can be use in public place</a:t>
            </a:r>
          </a:p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It is an offline application</a:t>
            </a:r>
            <a:r>
              <a:rPr lang="en-US" sz="2866">
                <a:solidFill>
                  <a:srgbClr val="3D5034"/>
                </a:solidFill>
                <a:latin typeface="DM Sans"/>
              </a:rPr>
              <a:t>.</a:t>
            </a:r>
          </a:p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Can only be use in mobile phones (android)</a:t>
            </a:r>
          </a:p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Can not be use as a payment gateway</a:t>
            </a:r>
          </a:p>
          <a:p>
            <a:pPr algn="l">
              <a:lnSpc>
                <a:spcPts val="4013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3042050" y="4205239"/>
            <a:ext cx="2759527" cy="547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3D5034"/>
                </a:solidFill>
                <a:latin typeface="Neue Machina Ultra-Bold"/>
              </a:rPr>
              <a:t>Context</a:t>
            </a:r>
          </a:p>
          <a:p>
            <a:pPr algn="l">
              <a:lnSpc>
                <a:spcPts val="2068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260697" y="4206249"/>
            <a:ext cx="335602" cy="29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3</a:t>
            </a:r>
          </a:p>
        </p:txBody>
      </p:sp>
      <p:sp>
        <p:nvSpPr>
          <p:cNvPr name="AutoShape 22" id="22"/>
          <p:cNvSpPr/>
          <p:nvPr/>
        </p:nvSpPr>
        <p:spPr>
          <a:xfrm flipH="true">
            <a:off x="2260697" y="6451022"/>
            <a:ext cx="13629273" cy="0"/>
          </a:xfrm>
          <a:prstGeom prst="line">
            <a:avLst/>
          </a:prstGeom>
          <a:ln cap="flat" w="38100">
            <a:solidFill>
              <a:srgbClr val="3D503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980674" y="6787274"/>
            <a:ext cx="4113964" cy="871457"/>
            <a:chOff x="0" y="0"/>
            <a:chExt cx="1918527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18527" cy="406400"/>
            </a:xfrm>
            <a:custGeom>
              <a:avLst/>
              <a:gdLst/>
              <a:ahLst/>
              <a:cxnLst/>
              <a:rect r="r" b="b" t="t" l="l"/>
              <a:pathLst>
                <a:path h="406400" w="1918527">
                  <a:moveTo>
                    <a:pt x="1715327" y="0"/>
                  </a:moveTo>
                  <a:cubicBezTo>
                    <a:pt x="1827552" y="0"/>
                    <a:pt x="1918527" y="90976"/>
                    <a:pt x="1918527" y="203200"/>
                  </a:cubicBezTo>
                  <a:cubicBezTo>
                    <a:pt x="1918527" y="315424"/>
                    <a:pt x="1827552" y="406400"/>
                    <a:pt x="17153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D503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38100"/>
              <a:ext cx="1918527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047900" y="6842404"/>
            <a:ext cx="761197" cy="76119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D503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042050" y="7131260"/>
            <a:ext cx="2759527" cy="29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3D5034"/>
                </a:solidFill>
                <a:latin typeface="Neue Machina Ultra-Bold"/>
              </a:rPr>
              <a:t>Technology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60697" y="7132270"/>
            <a:ext cx="335602" cy="29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8"/>
              </a:lnSpc>
            </a:pPr>
            <a:r>
              <a:rPr lang="en-US" sz="2377">
                <a:solidFill>
                  <a:srgbClr val="FFFFFF"/>
                </a:solidFill>
                <a:latin typeface="Neue Machina Ultra-Bold"/>
              </a:rPr>
              <a:t>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631313" y="6813346"/>
            <a:ext cx="9626665" cy="160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Flutter Framework</a:t>
            </a:r>
          </a:p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VScode</a:t>
            </a:r>
          </a:p>
          <a:p>
            <a:pPr algn="just" marL="618975" indent="-309487" lvl="1">
              <a:lnSpc>
                <a:spcPts val="4300"/>
              </a:lnSpc>
              <a:buFont typeface="Arial"/>
              <a:buChar char="•"/>
            </a:pPr>
            <a:r>
              <a:rPr lang="en-US" sz="2866">
                <a:solidFill>
                  <a:srgbClr val="3D5034"/>
                </a:solidFill>
                <a:latin typeface="DM Sans"/>
              </a:rPr>
              <a:t>Dartpad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22808" y="5580592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74819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2485905" y="-1530236"/>
            <a:ext cx="1583285" cy="6555096"/>
            <a:chOff x="0" y="0"/>
            <a:chExt cx="660400" cy="27341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2734179"/>
            </a:xfrm>
            <a:custGeom>
              <a:avLst/>
              <a:gdLst/>
              <a:ahLst/>
              <a:cxnLst/>
              <a:rect r="r" b="b" t="t" l="l"/>
              <a:pathLst>
                <a:path h="273417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1181"/>
                  </a:cubicBezTo>
                  <a:lnTo>
                    <a:pt x="660400" y="2734179"/>
                  </a:lnTo>
                  <a:lnTo>
                    <a:pt x="0" y="2734179"/>
                  </a:lnTo>
                  <a:lnTo>
                    <a:pt x="0" y="372935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25690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0" y="9239076"/>
            <a:ext cx="18271254" cy="1922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2960982" y="2863629"/>
            <a:ext cx="3084309" cy="5480336"/>
          </a:xfrm>
          <a:custGeom>
            <a:avLst/>
            <a:gdLst/>
            <a:ahLst/>
            <a:cxnLst/>
            <a:rect r="r" b="b" t="t" l="l"/>
            <a:pathLst>
              <a:path h="5480336" w="3084309">
                <a:moveTo>
                  <a:pt x="0" y="0"/>
                </a:moveTo>
                <a:lnTo>
                  <a:pt x="3084310" y="0"/>
                </a:lnTo>
                <a:lnTo>
                  <a:pt x="3084310" y="5480336"/>
                </a:lnTo>
                <a:lnTo>
                  <a:pt x="0" y="54803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1" r="0" b="-5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06395" y="2876354"/>
            <a:ext cx="3075210" cy="5469773"/>
          </a:xfrm>
          <a:custGeom>
            <a:avLst/>
            <a:gdLst/>
            <a:ahLst/>
            <a:cxnLst/>
            <a:rect r="r" b="b" t="t" l="l"/>
            <a:pathLst>
              <a:path h="5469773" w="3075210">
                <a:moveTo>
                  <a:pt x="0" y="0"/>
                </a:moveTo>
                <a:lnTo>
                  <a:pt x="3075210" y="0"/>
                </a:lnTo>
                <a:lnTo>
                  <a:pt x="3075210" y="5469772"/>
                </a:lnTo>
                <a:lnTo>
                  <a:pt x="0" y="54697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243705" y="2876354"/>
            <a:ext cx="3109672" cy="5531069"/>
          </a:xfrm>
          <a:custGeom>
            <a:avLst/>
            <a:gdLst/>
            <a:ahLst/>
            <a:cxnLst/>
            <a:rect r="r" b="b" t="t" l="l"/>
            <a:pathLst>
              <a:path h="5531069" w="3109672">
                <a:moveTo>
                  <a:pt x="0" y="0"/>
                </a:moveTo>
                <a:lnTo>
                  <a:pt x="3109671" y="0"/>
                </a:lnTo>
                <a:lnTo>
                  <a:pt x="3109671" y="5531069"/>
                </a:lnTo>
                <a:lnTo>
                  <a:pt x="0" y="55310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42813" y="1522077"/>
            <a:ext cx="4902479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Figma Layout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>
                <a:solidFill>
                  <a:srgbClr val="FFFFFF"/>
                </a:solidFill>
                <a:latin typeface="Neue Machina Ultra-Bold"/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53517" y="9239076"/>
            <a:ext cx="153913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33134" y="2092452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57170" y="2227084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33017" y="5087631"/>
            <a:ext cx="9619662" cy="163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sz="9536">
                <a:solidFill>
                  <a:srgbClr val="FFFFFF"/>
                </a:solidFill>
                <a:latin typeface="Neue Machina Ultra-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DAGEPb7yMgQ</dc:identifier>
  <dcterms:modified xsi:type="dcterms:W3CDTF">2011-08-01T06:04:30Z</dcterms:modified>
  <cp:revision>1</cp:revision>
  <dc:title>Project Presentation (ITCC 107)</dc:title>
</cp:coreProperties>
</file>