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6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2072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sp>
          <p:nvSpPr>
            <p:cNvPr id="24" name="Shape 24"/>
            <p:cNvSpPr/>
            <p:nvPr/>
          </p:nvSpPr>
          <p:spPr>
            <a:xfrm>
              <a:off x="0" y="-7862"/>
              <a:ext cx="863599" cy="56980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Shape 25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Shape 27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063" marR="0" lvl="1" indent="-1256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126" marR="0" lvl="2" indent="-1242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189" marR="0" lvl="3" indent="-1228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251" marR="0" lvl="4" indent="-1215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314" marR="0" lvl="5" indent="-1201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2377" marR="0" lvl="6" indent="-1187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199440" marR="0" lvl="7" indent="-117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6503" marR="0" lvl="8" indent="-1160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nvest.com/concept/Cloud_Comput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ikinvest.com/concept/Software_as_a_Service" TargetMode="External"/><Relationship Id="rId4" Type="http://schemas.openxmlformats.org/officeDocument/2006/relationships/hyperlink" Target="http://en.wikipedia.org/wiki/Platform_as_a_serv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216183" y="865238"/>
            <a:ext cx="7450075" cy="25922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286D9F"/>
              </a:buClr>
              <a:buSzPct val="25000"/>
              <a:buFont typeface="Trebuchet MS"/>
              <a:buNone/>
            </a:pPr>
            <a:r>
              <a:rPr lang="en-US" sz="3200" b="1" i="0" u="none" strike="noStrike" cap="none">
                <a:solidFill>
                  <a:srgbClr val="286D9F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Product Line Architectures for Cloud-based Applications</a:t>
            </a:r>
            <a:br>
              <a:rPr lang="en-US" sz="32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3200" b="1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-3159697" y="4601678"/>
            <a:ext cx="7767000" cy="309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Seungho Han (A20360115) </a:t>
            </a:r>
          </a:p>
          <a:p>
            <a: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Saurabh Tiwari (A20356308)</a:t>
            </a:r>
          </a:p>
          <a:p>
            <a: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Sangwon Moon (A20259651)</a:t>
            </a:r>
          </a:p>
          <a:p>
            <a: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Feiyu Chen (A20349269) </a:t>
            </a:r>
          </a:p>
          <a:p>
            <a: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Subakar Sundarababu Elango (A20345012)</a:t>
            </a:r>
          </a:p>
          <a:p>
            <a: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br>
              <a:rPr lang="en-US" sz="1800" b="0" i="0" u="none" strike="noStrike" cap="non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1800" b="0" i="0" u="none" strike="noStrike" cap="none">
              <a:solidFill>
                <a:srgbClr val="0C0C0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10589342" y="6488667"/>
            <a:ext cx="152804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28 April 2017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1057753" y="216310"/>
            <a:ext cx="7766936" cy="10633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286D9F"/>
              </a:buClr>
              <a:buSzPct val="25000"/>
              <a:buFont typeface="Trebuchet MS"/>
              <a:buNone/>
            </a:pPr>
            <a:r>
              <a:rPr lang="en-US" sz="3200" b="1" u="none">
                <a:solidFill>
                  <a:srgbClr val="286D9F"/>
                </a:solidFill>
                <a:latin typeface="Trebuchet MS"/>
                <a:ea typeface="Trebuchet MS"/>
                <a:cs typeface="Trebuchet MS"/>
                <a:sym typeface="Trebuchet MS"/>
              </a:rPr>
              <a:t>CS587 – Software Project Management</a:t>
            </a:r>
            <a:br>
              <a:rPr lang="en-US" sz="3200" b="1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3200" b="1" u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3549446" y="4106460"/>
            <a:ext cx="31954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rgbClr val="286D9F"/>
                </a:solidFill>
                <a:latin typeface="Trebuchet MS"/>
                <a:ea typeface="Trebuchet MS"/>
                <a:cs typeface="Trebuchet MS"/>
                <a:sym typeface="Trebuchet MS"/>
              </a:rPr>
              <a:t>Team 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hape 231" descr="https://lh4.googleusercontent.com/NEqYju5mtMY_BFx5HOohPOI5UxpLkucoUv2J1fn4BD8rbU3Ku6zOr8bcG6wWnAaujNCy1N46CvVnY3hkDkfXE4KYDN9w9PsxZ0LAs0gPIgWFDEiVywzupi43hQxdsCqBPyzufcY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0426" y="2773680"/>
            <a:ext cx="5848499" cy="1549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SPL &amp; Software Development</a:t>
            </a:r>
            <a:b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77333" y="1239520"/>
            <a:ext cx="5220429" cy="53441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4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4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Development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4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0589342" y="6488667"/>
            <a:ext cx="152804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28 April 2017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SPL &amp; Software Development</a:t>
            </a:r>
            <a:b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77333" y="1239520"/>
            <a:ext cx="5220429" cy="53441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❖"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Blueprint of shared and volatile domain requirements.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❖"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modeling.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❖"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FORM (Feature-Oriented Reuse Method).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❖"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Capture SPL shared parts and fluctuating parts.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❖"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Mandatory, which are common to all products.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❖"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Optional, which may or may not be selected for a particular product.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❖"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Alternative, which results in one or more features being selected from a set.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26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10589342" y="6488667"/>
            <a:ext cx="152804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28 April 2017</a:t>
            </a: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1617" y="1930400"/>
            <a:ext cx="2486024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SPL &amp; Software Development</a:t>
            </a:r>
            <a:b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77333" y="1239520"/>
            <a:ext cx="5220429" cy="53441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Modeling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❖"/>
            </a:pPr>
            <a:r>
              <a:rPr lang="en-US"/>
              <a:t>C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reate structural and behavioral pattern with FORM app</a:t>
            </a:r>
            <a:r>
              <a:rPr lang="en-US"/>
              <a:t>ro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ach </a:t>
            </a:r>
            <a:r>
              <a:rPr lang="en-US"/>
              <a:t>to design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an application architecture.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Subsystem model defines the overall structure by grouping functionalities into subsystems.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 model represents the dynamic behavior of each sub system.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 this architecture phase, components have been used to model the SPL to achieve modularization and reusability.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2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10589342" y="6488667"/>
            <a:ext cx="152804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28 April 2017</a:t>
            </a:r>
          </a:p>
        </p:txBody>
      </p:sp>
      <p:pic>
        <p:nvPicPr>
          <p:cNvPr id="250" name="Shape 2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9069" y="1843872"/>
            <a:ext cx="2333625" cy="301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SPL &amp; Software Development</a:t>
            </a:r>
            <a:b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77333" y="1239520"/>
            <a:ext cx="5220429" cy="53441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using SPL technique is to implement a system based on SPL architecture.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Noto Sans Symbols"/>
              <a:buChar char="❖"/>
            </a:pPr>
            <a:r>
              <a:rPr lang="en-US">
                <a:solidFill>
                  <a:srgbClr val="000000"/>
                </a:solidFill>
              </a:rPr>
              <a:t>Determined v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ariability in the architecture phase is implemented in this impl</a:t>
            </a:r>
            <a:r>
              <a:rPr lang="en-US">
                <a:solidFill>
                  <a:srgbClr val="000000"/>
                </a:solidFill>
              </a:rPr>
              <a:t>e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mentation phase.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Noto Sans Symbols"/>
              <a:buChar char="❖"/>
            </a:pPr>
            <a:r>
              <a:rPr lang="en-US">
                <a:solidFill>
                  <a:srgbClr val="000000"/>
                </a:solidFill>
              </a:rPr>
              <a:t>Multiple variable features are implemented from a single architecture feature.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Noto Sans Symbols"/>
              <a:buChar char="❖"/>
            </a:pPr>
            <a:r>
              <a:rPr lang="en-US">
                <a:solidFill>
                  <a:srgbClr val="000000"/>
                </a:solidFill>
              </a:rPr>
              <a:t>Different binding times (compile time, loading time, and run-time) for each variability are defined respectively.</a:t>
            </a:r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10589342" y="6488667"/>
            <a:ext cx="152804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28 April 2017</a:t>
            </a: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778" y="1607808"/>
            <a:ext cx="2495549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6064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86D9F"/>
              </a:buClr>
              <a:buSzPct val="25000"/>
              <a:buFont typeface="Trebuchet MS"/>
              <a:buNone/>
            </a:pPr>
            <a:r>
              <a:rPr lang="en-US" sz="3240" b="0" i="0" u="none" strike="noStrike" cap="none">
                <a:solidFill>
                  <a:srgbClr val="286D9F"/>
                </a:solidFill>
                <a:latin typeface="Trebuchet MS"/>
                <a:ea typeface="Trebuchet MS"/>
                <a:cs typeface="Trebuchet MS"/>
                <a:sym typeface="Trebuchet MS"/>
              </a:rPr>
              <a:t>SPL &amp; Cloud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77333" y="1216058"/>
            <a:ext cx="8596668" cy="48253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software product line requires a commonality and variability analysis so that the host organization can characterise successful product line organizations.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Different Product lines use different production methods.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Cloud based systems which are evolving to respond to changing client requirements.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 SPL development techniques rely on feature models to describe the commonality and variability of family member applications, such techniques can be used to model variability in SaaS.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Variability framework for building and customizing SaaS multi-tenant application.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10589342" y="6488667"/>
            <a:ext cx="152804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28 April 2017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6253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86D9F"/>
              </a:buClr>
              <a:buSzPct val="25000"/>
              <a:buFont typeface="Trebuchet MS"/>
              <a:buNone/>
            </a:pPr>
            <a:r>
              <a:rPr lang="en-US" sz="3240" b="0" i="0" u="none" strike="noStrike" cap="none">
                <a:solidFill>
                  <a:srgbClr val="286D9F"/>
                </a:solidFill>
                <a:latin typeface="Trebuchet MS"/>
                <a:ea typeface="Trebuchet MS"/>
                <a:cs typeface="Trebuchet MS"/>
                <a:sym typeface="Trebuchet MS"/>
              </a:rPr>
              <a:t>Variability Study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77333" y="1234911"/>
            <a:ext cx="8596668" cy="4806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 Variability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Business Process Variability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Platform variability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Provisioning Variability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Deployment variability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Provider Variability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10589342" y="6488667"/>
            <a:ext cx="152804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28 April 2017</a:t>
            </a:r>
          </a:p>
        </p:txBody>
      </p:sp>
      <p:pic>
        <p:nvPicPr>
          <p:cNvPr id="273" name="Shape 273" descr="slide.jpg"/>
          <p:cNvPicPr preferRelativeResize="0"/>
          <p:nvPr/>
        </p:nvPicPr>
        <p:blipFill rotWithShape="1">
          <a:blip r:embed="rId3">
            <a:alphaModFix/>
          </a:blip>
          <a:srcRect b="19536"/>
          <a:stretch/>
        </p:blipFill>
        <p:spPr>
          <a:xfrm>
            <a:off x="4428499" y="1452462"/>
            <a:ext cx="4966124" cy="370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6064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86D9F"/>
              </a:buClr>
              <a:buSzPct val="25000"/>
              <a:buFont typeface="Trebuchet MS"/>
              <a:buNone/>
            </a:pPr>
            <a:r>
              <a:rPr lang="en-US" sz="3240" b="1" i="0" u="none" strike="noStrike" cap="none">
                <a:solidFill>
                  <a:srgbClr val="286D9F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Multiple view cloud variability Meta-Model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-3000703" y="280194"/>
            <a:ext cx="17657983" cy="7871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10589342" y="6488667"/>
            <a:ext cx="152804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28 April 2017</a:t>
            </a:r>
          </a:p>
        </p:txBody>
      </p:sp>
      <p:pic>
        <p:nvPicPr>
          <p:cNvPr id="281" name="Shape 281" descr="Fig. 2 Multiple View Cloud Variability Meta-Mode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986" y="1081548"/>
            <a:ext cx="11999401" cy="5407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6064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86D9F"/>
              </a:buClr>
              <a:buSzPct val="25000"/>
              <a:buFont typeface="Trebuchet MS"/>
              <a:buNone/>
            </a:pPr>
            <a:r>
              <a:rPr lang="en-US" sz="3240" b="1" i="0" u="none" strike="noStrike" cap="none" dirty="0">
                <a:solidFill>
                  <a:srgbClr val="286D9F"/>
                </a:solidFill>
                <a:latin typeface="Trebuchet MS"/>
                <a:ea typeface="Trebuchet MS"/>
                <a:cs typeface="Trebuchet MS"/>
                <a:sym typeface="Trebuchet MS"/>
              </a:rPr>
              <a:t>SPL- Multitenant SaaS Application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487017" y="1143436"/>
            <a:ext cx="11121887" cy="53452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fontAlgn="base"/>
            <a:r>
              <a:rPr lang="en-US" dirty="0"/>
              <a:t>SaaS kernel development</a:t>
            </a:r>
          </a:p>
          <a:p>
            <a:pPr lvl="1" fontAlgn="base"/>
            <a:r>
              <a:rPr lang="en-US" dirty="0"/>
              <a:t>Platform Independent Models to Platform Specific Models</a:t>
            </a:r>
          </a:p>
          <a:p>
            <a:pPr lvl="1" fontAlgn="base"/>
            <a:r>
              <a:rPr lang="en-US" dirty="0"/>
              <a:t>Kernel would be a part of all the future SaaS</a:t>
            </a:r>
          </a:p>
          <a:p>
            <a:pPr fontAlgn="base"/>
            <a:r>
              <a:rPr lang="en-US" dirty="0"/>
              <a:t>New Tenants Onboarding</a:t>
            </a:r>
          </a:p>
          <a:p>
            <a:pPr lvl="1" fontAlgn="base"/>
            <a:r>
              <a:rPr lang="en-US" dirty="0"/>
              <a:t>one application requires more CPU cycles and the other requires more network bandwidth</a:t>
            </a:r>
          </a:p>
          <a:p>
            <a:pPr lvl="1" fontAlgn="base"/>
            <a:r>
              <a:rPr lang="en-US" dirty="0"/>
              <a:t>Installed on the same kernel modules</a:t>
            </a:r>
          </a:p>
          <a:p>
            <a:pPr fontAlgn="base"/>
            <a:r>
              <a:rPr lang="en-US" dirty="0"/>
              <a:t>Existing Tenants Customization</a:t>
            </a:r>
          </a:p>
          <a:p>
            <a:pPr lvl="1" fontAlgn="base"/>
            <a:r>
              <a:rPr lang="en-US" dirty="0"/>
              <a:t>Already boarded application is customized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10589342" y="6488667"/>
            <a:ext cx="152804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28 April 2017</a:t>
            </a:r>
          </a:p>
        </p:txBody>
      </p:sp>
    </p:spTree>
    <p:extLst>
      <p:ext uri="{BB962C8B-B14F-4D97-AF65-F5344CB8AC3E}">
        <p14:creationId xmlns:p14="http://schemas.microsoft.com/office/powerpoint/2010/main" val="178184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5781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26292"/>
              </a:buClr>
              <a:buSzPct val="25000"/>
              <a:buFont typeface="Trebuchet MS"/>
              <a:buNone/>
            </a:pPr>
            <a:r>
              <a:rPr lang="en-US" sz="3240" b="0" i="0" u="none" strike="noStrike" cap="none">
                <a:solidFill>
                  <a:srgbClr val="226292"/>
                </a:solidFill>
                <a:latin typeface="Trebuchet MS"/>
                <a:ea typeface="Trebuchet MS"/>
                <a:cs typeface="Trebuchet MS"/>
                <a:sym typeface="Trebuchet MS"/>
              </a:rPr>
              <a:t>Comparison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766785" y="1366680"/>
            <a:ext cx="8596668" cy="485358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9999"/>
              <a:buFont typeface="Noto Sans Symbols"/>
              <a:buChar char="▶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Towards Software Product Lines Based Cloud Architectures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A multiple-view modeling approach which deals with service-oriented cloud systems variability.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Incorporating for SPL concepts and variability analysis techniques to model variability of cloud systems.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9999"/>
              <a:buFont typeface="Noto Sans Symbols"/>
              <a:buChar char="▶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Architecting Cloud Tools using Software Product Line Techniques: an Exploratory Study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Applying SPL techniques to a software development process of practical cloud tools that control their own variabilities.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Using feature modeling to capture the variabilities and synchronize it into the cloud architecture.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9999"/>
              <a:buFont typeface="Noto Sans Symbols"/>
              <a:buChar char="▶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Applying Software Product Lines to create Customizable Software-as-a-Service Applications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Making use of SPL ideal to make applications can be mass produced(Modular production)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Creating applications based on generic model designed by SPL techniques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Apply SPL tech to solve SaaS’s issue(too complex to assemble), then make it customizable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5781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26292"/>
              </a:buClr>
              <a:buSzPct val="25000"/>
              <a:buFont typeface="Trebuchet MS"/>
              <a:buNone/>
            </a:pPr>
            <a:r>
              <a:rPr lang="en-US" sz="3240" b="0" i="0" u="none" strike="noStrike" cap="none">
                <a:solidFill>
                  <a:srgbClr val="226292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77333" y="1187776"/>
            <a:ext cx="8596668" cy="48535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Adapting to cloud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Configuration challenges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Dynamic behavior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Customization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Varied customer </a:t>
            </a:r>
            <a:r>
              <a:rPr lang="en-US" sz="2400"/>
              <a:t>segments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6685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86D9F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rgbClr val="286D9F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77333" y="1445342"/>
            <a:ext cx="8596668" cy="45960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lang="en-US" sz="259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Motivation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lang="en-US" sz="259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lang="en-US" sz="259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Product Line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lang="en-US" sz="259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SPL &amp; Software Development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lang="en-US" sz="259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SPL &amp; Cloud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lang="en-US" sz="259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Comparison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lang="en-US" sz="259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lang="en-US" sz="259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lang="en-US" sz="259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Credits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lang="en-US" sz="259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352"/>
              <a:buFont typeface="Noto Sans Symbols"/>
              <a:buNone/>
            </a:pPr>
            <a:endParaRPr sz="1665" b="0" i="0" u="none" strike="noStrike" cap="none" dirty="0">
              <a:solidFill>
                <a:srgbClr val="22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352"/>
              <a:buFont typeface="Noto Sans Symbols"/>
              <a:buNone/>
            </a:pPr>
            <a:endParaRPr sz="1665" b="0" i="0" u="none" strike="noStrike" cap="none" dirty="0">
              <a:solidFill>
                <a:srgbClr val="22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352"/>
              <a:buFont typeface="Noto Sans Symbols"/>
              <a:buNone/>
            </a:pPr>
            <a:endParaRPr sz="1665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10589342" y="6488667"/>
            <a:ext cx="152804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28 April 2017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5781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26292"/>
              </a:buClr>
              <a:buSzPct val="25000"/>
              <a:buFont typeface="Trebuchet MS"/>
              <a:buNone/>
            </a:pPr>
            <a:r>
              <a:rPr lang="en-US" sz="3240" b="0" i="0" u="none" strike="noStrike" cap="none">
                <a:solidFill>
                  <a:srgbClr val="226292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77333" y="1187776"/>
            <a:ext cx="8596668" cy="48535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Cloud basics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Product Line background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Cloud Service and Software Product Line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Phases in Cloud and SPL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Challenges ahead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5781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26292"/>
              </a:buClr>
              <a:buSzPct val="25000"/>
              <a:buFont typeface="Trebuchet MS"/>
              <a:buNone/>
            </a:pPr>
            <a:r>
              <a:rPr lang="en-US" sz="3240" b="0" i="0" u="none" strike="noStrike" cap="none">
                <a:solidFill>
                  <a:srgbClr val="226292"/>
                </a:solidFill>
                <a:latin typeface="Trebuchet MS"/>
                <a:ea typeface="Trebuchet MS"/>
                <a:cs typeface="Trebuchet MS"/>
                <a:sym typeface="Trebuchet MS"/>
              </a:rPr>
              <a:t>Credits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77333" y="1187776"/>
            <a:ext cx="8596668" cy="48535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2258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▶"/>
            </a:pPr>
            <a:r>
              <a:rPr lang="en-US" sz="1600">
                <a:solidFill>
                  <a:srgbClr val="000000"/>
                </a:solidFill>
              </a:rPr>
              <a:t>Klaus Schmid, Andreas Rummler, “Cloud-based Software Product Lines” SPLC ‘12 Proceedings of the 16th International Software Product Line Conference - Volume 2, 164-170, 2012.</a:t>
            </a:r>
          </a:p>
          <a:p>
            <a:pPr marL="342900" marR="0" lvl="0" indent="-32258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▶"/>
            </a:pPr>
            <a:r>
              <a:rPr lang="en-US" sz="1600">
                <a:solidFill>
                  <a:srgbClr val="000000"/>
                </a:solidFill>
              </a:rPr>
              <a:t>Andre Almeida, Everton Cavalcante, Thais Batista, Frederico Lopes, Flavia C. Delicato, Paulo F. Pires, Gustavo Alves, Nelio Cacho, “Towards an SPL-Based Monitoring Middleware Strategy for Cloud Computing Applications,” MGC ‘12 Proceedings of the 10th International Workshop on Middleware for Grids, Clouds and e-Science Artical No. 9, 2012. </a:t>
            </a:r>
          </a:p>
          <a:p>
            <a:pPr marL="342900" marR="0" lvl="0" indent="-32258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▶"/>
            </a:pPr>
            <a:r>
              <a:rPr lang="en-US" sz="1600">
                <a:solidFill>
                  <a:srgbClr val="000000"/>
                </a:solidFill>
              </a:rPr>
              <a:t>Leonardo P. Tizzei, Leonardo G. Azevedo, Maximilien de Bayser, and Renato F. G. Cerqueira, “Architecting Cloud Tools using Software Product Line Techniques: an Exploratory Study,” SAC ‘15 Proceedings of the 30th Annual ACM Symposium on Applied Computing pages 1441-1448, 2015.</a:t>
            </a:r>
          </a:p>
          <a:p>
            <a:pPr marL="342900" marR="0" lvl="0" indent="-32258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▶"/>
            </a:pPr>
            <a:r>
              <a:rPr lang="en-US" sz="1600">
                <a:solidFill>
                  <a:srgbClr val="000000"/>
                </a:solidFill>
              </a:rPr>
              <a:t>Stefan T. Ruehi, Urs Andelfinger, “Applying Software product Lines to create Customizable Software-as-a-Service Applications,” SPLC’ 11 Proceeding of the 15th International Software Product Line Conference, Volume 2 Article No. 16, 2011.</a:t>
            </a:r>
          </a:p>
          <a:p>
            <a:pPr marL="342900" marR="0" lvl="0" indent="-32258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▶"/>
            </a:pPr>
            <a:r>
              <a:rPr lang="en-US" sz="1600">
                <a:solidFill>
                  <a:srgbClr val="000000"/>
                </a:solidFill>
              </a:rPr>
              <a:t>Mohammad Abu Matar, Rabeb Mizoum, and Salwa Alzahmi, “Towards Software Product Lines Based Cloud Architectures,” IEEE International Conference on Cloud Engineering, 2014.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837590" y="302286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26292"/>
              </a:buClr>
              <a:buSzPct val="25000"/>
              <a:buFont typeface="Trebuchet MS"/>
              <a:buNone/>
            </a:pPr>
            <a:r>
              <a:rPr lang="en-US" sz="3240" b="0" i="0" u="none" strike="noStrike" cap="none">
                <a:solidFill>
                  <a:srgbClr val="226292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Motivation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77333" y="1219200"/>
            <a:ext cx="8596668" cy="48221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Shortage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Cost Reduction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Reduce Complexity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Credibility &amp; Trust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Scalability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Time to Market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Quality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0589342" y="6488667"/>
            <a:ext cx="152804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28 April 2017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6685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26292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rgbClr val="226292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</a:t>
            </a:r>
          </a:p>
        </p:txBody>
      </p:sp>
      <p:grpSp>
        <p:nvGrpSpPr>
          <p:cNvPr id="167" name="Shape 167"/>
          <p:cNvGrpSpPr/>
          <p:nvPr/>
        </p:nvGrpSpPr>
        <p:grpSpPr>
          <a:xfrm>
            <a:off x="1877795" y="1292459"/>
            <a:ext cx="6195387" cy="4642411"/>
            <a:chOff x="1200461" y="2099"/>
            <a:chExt cx="6195387" cy="4642411"/>
          </a:xfrm>
        </p:grpSpPr>
        <p:sp>
          <p:nvSpPr>
            <p:cNvPr id="168" name="Shape 168"/>
            <p:cNvSpPr/>
            <p:nvPr/>
          </p:nvSpPr>
          <p:spPr>
            <a:xfrm rot="5400000">
              <a:off x="3820765" y="113961"/>
              <a:ext cx="1720941" cy="149721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4165942" y="270280"/>
              <a:ext cx="1030585" cy="1184580"/>
            </a:xfrm>
            <a:prstGeom prst="rect">
              <a:avLst/>
            </a:prstGeom>
            <a:noFill/>
            <a:ln>
              <a:noFill/>
            </a:ln>
          </p:spPr>
          <p:txBody>
            <a:bodyPr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Trebuchet MS"/>
                <a:buNone/>
              </a:pPr>
              <a:r>
                <a:rPr lang="en-US" sz="17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Cloud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5475278" y="346287"/>
              <a:ext cx="1920570" cy="10325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5475278" y="346287"/>
              <a:ext cx="1920570" cy="1032564"/>
            </a:xfrm>
            <a:prstGeom prst="rect">
              <a:avLst/>
            </a:prstGeom>
            <a:noFill/>
            <a:ln>
              <a:noFill/>
            </a:ln>
          </p:spPr>
          <p:txBody>
            <a:bodyPr lIns="64750" tIns="64750" rIns="64750" bIns="647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en-US" sz="17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SaaS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en-US" sz="17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PaaS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en-US" sz="17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IaaS</a:t>
              </a:r>
            </a:p>
          </p:txBody>
        </p:sp>
        <p:sp>
          <p:nvSpPr>
            <p:cNvPr id="172" name="Shape 172"/>
            <p:cNvSpPr/>
            <p:nvPr/>
          </p:nvSpPr>
          <p:spPr>
            <a:xfrm rot="5400000">
              <a:off x="2203770" y="113961"/>
              <a:ext cx="1720941" cy="149721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 txBox="1"/>
            <p:nvPr/>
          </p:nvSpPr>
          <p:spPr>
            <a:xfrm>
              <a:off x="2548947" y="270280"/>
              <a:ext cx="1030585" cy="11845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endPara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 rot="5400000">
              <a:off x="3009170" y="1574695"/>
              <a:ext cx="1720941" cy="149721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x="3354346" y="1731015"/>
              <a:ext cx="1030585" cy="1184580"/>
            </a:xfrm>
            <a:prstGeom prst="rect">
              <a:avLst/>
            </a:prstGeom>
            <a:noFill/>
            <a:ln>
              <a:noFill/>
            </a:ln>
          </p:spPr>
          <p:txBody>
            <a:bodyPr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Trebuchet MS"/>
                <a:buNone/>
              </a:pPr>
              <a:r>
                <a:rPr lang="en-US" sz="17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SPL</a:t>
              </a:r>
            </a:p>
          </p:txBody>
        </p:sp>
        <p:sp>
          <p:nvSpPr>
            <p:cNvPr id="176" name="Shape 176"/>
            <p:cNvSpPr/>
            <p:nvPr/>
          </p:nvSpPr>
          <p:spPr>
            <a:xfrm>
              <a:off x="1200461" y="1807023"/>
              <a:ext cx="1858615" cy="10325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1200461" y="1807023"/>
              <a:ext cx="1858615" cy="1032564"/>
            </a:xfrm>
            <a:prstGeom prst="rect">
              <a:avLst/>
            </a:prstGeom>
            <a:noFill/>
            <a:ln>
              <a:noFill/>
            </a:ln>
          </p:spPr>
          <p:txBody>
            <a:bodyPr lIns="64750" tIns="64750" rIns="64750" bIns="6475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en-US" sz="17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Architecture</a:t>
              </a:r>
            </a:p>
            <a:p>
              <a:pPr marL="0" marR="0" lvl="0" indent="0" algn="r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en-US" sz="17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Variability</a:t>
              </a:r>
            </a:p>
          </p:txBody>
        </p:sp>
        <p:sp>
          <p:nvSpPr>
            <p:cNvPr id="178" name="Shape 178"/>
            <p:cNvSpPr/>
            <p:nvPr/>
          </p:nvSpPr>
          <p:spPr>
            <a:xfrm rot="5400000">
              <a:off x="4626166" y="1574695"/>
              <a:ext cx="1720941" cy="149721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4971344" y="1731015"/>
              <a:ext cx="1030585" cy="11845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endPara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 rot="5400000">
              <a:off x="3820765" y="3035431"/>
              <a:ext cx="1720941" cy="149721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 txBox="1"/>
            <p:nvPr/>
          </p:nvSpPr>
          <p:spPr>
            <a:xfrm>
              <a:off x="4165942" y="3191750"/>
              <a:ext cx="1030585" cy="1184580"/>
            </a:xfrm>
            <a:prstGeom prst="rect">
              <a:avLst/>
            </a:prstGeom>
            <a:noFill/>
            <a:ln>
              <a:noFill/>
            </a:ln>
          </p:spPr>
          <p:txBody>
            <a:bodyPr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Trebuchet MS"/>
                <a:buNone/>
              </a:pPr>
              <a:r>
                <a:rPr lang="en-US" sz="17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Software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5475278" y="3267758"/>
              <a:ext cx="1920570" cy="10325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5475278" y="3267758"/>
              <a:ext cx="1920570" cy="1032564"/>
            </a:xfrm>
            <a:prstGeom prst="rect">
              <a:avLst/>
            </a:prstGeom>
            <a:noFill/>
            <a:ln>
              <a:noFill/>
            </a:ln>
          </p:spPr>
          <p:txBody>
            <a:bodyPr lIns="64750" tIns="64750" rIns="64750" bIns="647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en-US" sz="17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Development</a:t>
              </a:r>
            </a:p>
          </p:txBody>
        </p:sp>
        <p:sp>
          <p:nvSpPr>
            <p:cNvPr id="184" name="Shape 184"/>
            <p:cNvSpPr/>
            <p:nvPr/>
          </p:nvSpPr>
          <p:spPr>
            <a:xfrm rot="5400000">
              <a:off x="2203770" y="3035431"/>
              <a:ext cx="1720941" cy="149721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2548947" y="3191750"/>
              <a:ext cx="1030585" cy="11845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endPara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86" name="Shape 186"/>
          <p:cNvSpPr txBox="1"/>
          <p:nvPr/>
        </p:nvSpPr>
        <p:spPr>
          <a:xfrm>
            <a:off x="10589342" y="6488667"/>
            <a:ext cx="152804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28 April 2017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6685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26292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rgbClr val="226292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0589342" y="6488667"/>
            <a:ext cx="152804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28 April 2017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77333" y="1278195"/>
            <a:ext cx="8596668" cy="47631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8352"/>
              <a:buFont typeface="Noto Sans Symbols"/>
              <a:buChar char="❖"/>
            </a:pPr>
            <a:r>
              <a:rPr lang="en-US" sz="1665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Cloud: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933"/>
              <a:buFont typeface="Noto Sans Symbols"/>
              <a:buChar char="❖"/>
            </a:pPr>
            <a:r>
              <a:rPr lang="en-US" sz="148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practice of using a network of remote servers hosted on the Internet to store, manage, and process data, rather than a local server or a personal computer.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352"/>
              <a:buFont typeface="Noto Sans Symbols"/>
              <a:buChar char="❖"/>
            </a:pPr>
            <a:r>
              <a:rPr lang="en-US" sz="1665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Classification: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933"/>
              <a:buFont typeface="Noto Sans Symbols"/>
              <a:buChar char="❖"/>
            </a:pPr>
            <a:r>
              <a:rPr lang="en-US" sz="148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Cloud computing is usually described in one of two ways. Either based on the cloud location, or on the service that the cloud is offering.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352"/>
              <a:buFont typeface="Noto Sans Symbols"/>
              <a:buChar char="❖"/>
            </a:pPr>
            <a:r>
              <a:rPr lang="en-US" sz="1665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Location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933"/>
              <a:buFont typeface="Noto Sans Symbols"/>
              <a:buChar char="❖"/>
            </a:pPr>
            <a:r>
              <a:rPr lang="en-US" sz="1480" dirty="0"/>
              <a:t>P</a:t>
            </a:r>
            <a:r>
              <a:rPr lang="en-US" sz="148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ublic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933"/>
              <a:buFont typeface="Noto Sans Symbols"/>
              <a:buChar char="❖"/>
            </a:pPr>
            <a:r>
              <a:rPr lang="en-US" sz="1480" dirty="0"/>
              <a:t>P</a:t>
            </a:r>
            <a:r>
              <a:rPr lang="en-US" sz="148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rivate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933"/>
              <a:buFont typeface="Noto Sans Symbols"/>
              <a:buChar char="❖"/>
            </a:pPr>
            <a:r>
              <a:rPr lang="en-US" sz="1480" dirty="0"/>
              <a:t>H</a:t>
            </a:r>
            <a:r>
              <a:rPr lang="en-US" sz="148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ybrid (Public </a:t>
            </a:r>
            <a:r>
              <a:rPr lang="en-US" sz="1480" dirty="0"/>
              <a:t>+</a:t>
            </a:r>
            <a:r>
              <a:rPr lang="en-US" sz="148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Private)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933"/>
              <a:buFont typeface="Noto Sans Symbols"/>
              <a:buChar char="❖"/>
            </a:pPr>
            <a:r>
              <a:rPr lang="en-US" sz="1480" dirty="0"/>
              <a:t>C</a:t>
            </a:r>
            <a:r>
              <a:rPr lang="en-US" sz="148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ommunity </a:t>
            </a:r>
            <a:r>
              <a:rPr lang="en-US" sz="1480" dirty="0"/>
              <a:t>C</a:t>
            </a:r>
            <a:r>
              <a:rPr lang="en-US" sz="148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loud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352"/>
              <a:buFont typeface="Noto Sans Symbols"/>
              <a:buChar char="❖"/>
            </a:pPr>
            <a:r>
              <a:rPr lang="en-US" sz="1665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933"/>
              <a:buFont typeface="Noto Sans Symbols"/>
              <a:buChar char="❖"/>
            </a:pPr>
            <a:r>
              <a:rPr lang="en-US" sz="1480" b="0" i="0" u="sng" strike="noStrike" cap="none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IaaS</a:t>
            </a:r>
            <a:r>
              <a:rPr lang="en-US" sz="148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 (Infrastructure-as-a-Service)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933"/>
              <a:buFont typeface="Noto Sans Symbols"/>
              <a:buChar char="❖"/>
            </a:pPr>
            <a:r>
              <a:rPr lang="en-US" sz="1480" b="0" i="0" u="sng" strike="noStrike" cap="none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PaaS</a:t>
            </a:r>
            <a:r>
              <a:rPr lang="en-US" sz="148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 (Platform-as-a-Service)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933"/>
              <a:buFont typeface="Noto Sans Symbols"/>
              <a:buChar char="❖"/>
            </a:pPr>
            <a:r>
              <a:rPr lang="en-US" sz="1480" b="0" i="0" u="sng" strike="noStrike" cap="none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SaaS</a:t>
            </a:r>
            <a:r>
              <a:rPr lang="en-US" sz="148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 (Software-as-a-Service)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352"/>
              <a:buFont typeface="Noto Sans Symbols"/>
              <a:buNone/>
            </a:pPr>
            <a:endParaRPr sz="1665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933"/>
              <a:buFont typeface="Noto Sans Symbols"/>
              <a:buNone/>
            </a:pPr>
            <a:endParaRPr sz="148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933"/>
              <a:buFont typeface="Noto Sans Symbols"/>
              <a:buNone/>
            </a:pPr>
            <a:endParaRPr sz="148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7150" marR="0" lvl="0" indent="-6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665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6685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26292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rgbClr val="226292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10589342" y="6488667"/>
            <a:ext cx="152804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28 April 2017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77333" y="1278195"/>
            <a:ext cx="8596668" cy="47631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Classification: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7150" marR="0" lvl="0" indent="-63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1" name="Shape 201" descr="Screen Shot 2017-04-25 at 11.56.19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3828" y="1769703"/>
            <a:ext cx="8568964" cy="378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6685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26292"/>
              </a:buClr>
              <a:buSzPct val="25000"/>
              <a:buFont typeface="Trebuchet MS"/>
              <a:buNone/>
            </a:pPr>
            <a:r>
              <a:rPr lang="en-US" sz="3240" b="0" i="0" u="none" strike="noStrike" cap="none">
                <a:solidFill>
                  <a:srgbClr val="226292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Product Line</a:t>
            </a:r>
            <a:br>
              <a:rPr lang="en-US" sz="3240" b="0" i="0" u="none" strike="noStrike" cap="none">
                <a:solidFill>
                  <a:srgbClr val="22629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3240" b="0" i="0" u="none" strike="noStrike" cap="none">
              <a:solidFill>
                <a:srgbClr val="22629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10589342" y="6488667"/>
            <a:ext cx="152804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28 April 2017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77333" y="1278195"/>
            <a:ext cx="8596668" cy="47631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Definition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product line is a set of software intensive systems sharing a common, managed set of features that satisfies specific customer segments or products developed from </a:t>
            </a:r>
            <a:r>
              <a:rPr lang="en-US"/>
              <a:t>common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set of core assets in a defined way.</a:t>
            </a:r>
          </a:p>
          <a:p>
            <a:pPr marL="400050" marR="0" lvl="0" indent="-3492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Product Line (SPL) uses multiple intellectual assets in multiple projects or product.</a:t>
            </a:r>
          </a:p>
          <a:p>
            <a:pPr marL="400050" marR="0" lvl="0" indent="-3492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Reuse</a:t>
            </a:r>
          </a:p>
          <a:p>
            <a:pPr marL="800100" marR="0" lvl="1" indent="-2921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</a:t>
            </a:r>
          </a:p>
          <a:p>
            <a:pPr marL="800100" marR="0" lvl="1" indent="-2921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Ideas</a:t>
            </a:r>
          </a:p>
          <a:p>
            <a:pPr marL="800100" marR="0" lvl="1" indent="-2921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Test</a:t>
            </a:r>
          </a:p>
          <a:p>
            <a:pPr marL="800100" marR="0" lvl="1" indent="-2921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Patent</a:t>
            </a:r>
          </a:p>
          <a:p>
            <a:pPr marL="400050" marR="0" lvl="0" indent="-3492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Family of products</a:t>
            </a:r>
          </a:p>
          <a:p>
            <a:pPr marL="800100" marR="0" lvl="1" indent="-2921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Share most of the essential functions</a:t>
            </a:r>
          </a:p>
          <a:p>
            <a:pPr marL="800100" marR="0" lvl="1" indent="-2921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7150" marR="0" lvl="0" indent="-63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0050" marR="0" lvl="0" indent="-3492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7150" marR="0" lvl="0" indent="-63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6685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26292"/>
              </a:buClr>
              <a:buSzPct val="25000"/>
              <a:buFont typeface="Trebuchet MS"/>
              <a:buNone/>
            </a:pPr>
            <a:r>
              <a:rPr lang="en-US" sz="3240" b="0" i="0" u="none" strike="noStrike" cap="none">
                <a:solidFill>
                  <a:srgbClr val="226292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 Line</a:t>
            </a:r>
            <a:br>
              <a:rPr lang="en-US" sz="3240" b="0" i="0" u="none" strike="noStrike" cap="none">
                <a:solidFill>
                  <a:srgbClr val="22629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3240" b="0" i="0" u="none" strike="noStrike" cap="none">
              <a:solidFill>
                <a:srgbClr val="22629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0589342" y="6488667"/>
            <a:ext cx="152804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28 April 2017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04904" y="2017284"/>
            <a:ext cx="8185667" cy="38072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" marR="0" lvl="0" indent="-6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0050" marR="0" lvl="0" indent="-3492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7150" marR="0" lvl="0" indent="-63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6" name="Shape 216" descr="http://img.photobucket.com/albums/v313/RiceHigh/Web%20Linking/Canon_Cameras_1930-20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4626" y="1278194"/>
            <a:ext cx="4345859" cy="515174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320511" y="6534833"/>
            <a:ext cx="6332182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Source: http://ricehigh.blogspot.com/2011/05/major-canon-cameras-1930-to-2010.html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6685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26292"/>
              </a:buClr>
              <a:buSzPct val="25000"/>
              <a:buFont typeface="Trebuchet MS"/>
              <a:buNone/>
            </a:pPr>
            <a:r>
              <a:rPr lang="en-US" sz="3240" b="0" i="0" u="none" strike="noStrike" cap="none">
                <a:solidFill>
                  <a:srgbClr val="226292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Product Line</a:t>
            </a:r>
            <a:br>
              <a:rPr lang="en-US" sz="3240" b="0" i="0" u="none" strike="noStrike" cap="none">
                <a:solidFill>
                  <a:srgbClr val="22629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3240" b="0" i="0" u="none" strike="noStrike" cap="none">
              <a:solidFill>
                <a:srgbClr val="22629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10589342" y="6488667"/>
            <a:ext cx="152804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28 April 2017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04904" y="2017284"/>
            <a:ext cx="8185667" cy="38072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" marR="0" lvl="0" indent="-6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0050" marR="0" lvl="0" indent="-3492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7150" marR="0" lvl="0" indent="-63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480766" y="6466314"/>
            <a:ext cx="2707536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Source: https://www.wikipedia.org/</a:t>
            </a:r>
          </a:p>
        </p:txBody>
      </p:sp>
      <p:pic>
        <p:nvPicPr>
          <p:cNvPr id="226" name="Shape 226" descr="Image result for Microsoft OS product timeli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1775" y="1251367"/>
            <a:ext cx="7172226" cy="4573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1062</Words>
  <Application>Microsoft Office PowerPoint</Application>
  <PresentationFormat>Widescreen</PresentationFormat>
  <Paragraphs>180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Noto Sans Symbols</vt:lpstr>
      <vt:lpstr>Trebuchet MS</vt:lpstr>
      <vt:lpstr>Facet</vt:lpstr>
      <vt:lpstr>Software Product Line Architectures for Cloud-based Applications </vt:lpstr>
      <vt:lpstr>Agenda</vt:lpstr>
      <vt:lpstr>Motivation</vt:lpstr>
      <vt:lpstr>Background</vt:lpstr>
      <vt:lpstr>Background</vt:lpstr>
      <vt:lpstr>Background</vt:lpstr>
      <vt:lpstr>Software Product Line </vt:lpstr>
      <vt:lpstr>Product Line </vt:lpstr>
      <vt:lpstr>Software Product Line </vt:lpstr>
      <vt:lpstr>SPL &amp; Software Development </vt:lpstr>
      <vt:lpstr>SPL &amp; Software Development </vt:lpstr>
      <vt:lpstr>SPL &amp; Software Development </vt:lpstr>
      <vt:lpstr>SPL &amp; Software Development </vt:lpstr>
      <vt:lpstr>SPL &amp; Cloud</vt:lpstr>
      <vt:lpstr>Variability Study</vt:lpstr>
      <vt:lpstr>Multiple view cloud variability Meta-Model</vt:lpstr>
      <vt:lpstr>SPL- Multitenant SaaS Application</vt:lpstr>
      <vt:lpstr>Comparison</vt:lpstr>
      <vt:lpstr>Challenges</vt:lpstr>
      <vt:lpstr>Summary</vt:lpstr>
      <vt:lpstr>Credits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Line Architectures for Cloud-based Applications</dc:title>
  <dc:creator>subakar sundarababu elango</dc:creator>
  <cp:lastModifiedBy>subakar sundarababu elango</cp:lastModifiedBy>
  <cp:revision>2</cp:revision>
  <dcterms:modified xsi:type="dcterms:W3CDTF">2017-04-28T02:19:50Z</dcterms:modified>
</cp:coreProperties>
</file>