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5" r:id="rId3"/>
    <p:sldId id="507" r:id="rId4"/>
    <p:sldId id="478" r:id="rId5"/>
    <p:sldId id="503" r:id="rId6"/>
    <p:sldId id="502" r:id="rId7"/>
    <p:sldId id="509" r:id="rId8"/>
    <p:sldId id="511" r:id="rId9"/>
    <p:sldId id="510" r:id="rId10"/>
    <p:sldId id="512" r:id="rId11"/>
    <p:sldId id="313" r:id="rId12"/>
    <p:sldId id="443" r:id="rId13"/>
    <p:sldId id="504" r:id="rId14"/>
    <p:sldId id="505" r:id="rId15"/>
    <p:sldId id="506" r:id="rId16"/>
    <p:sldId id="44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92" autoAdjust="0"/>
  </p:normalViewPr>
  <p:slideViewPr>
    <p:cSldViewPr snapToGrid="0">
      <p:cViewPr>
        <p:scale>
          <a:sx n="73" d="100"/>
          <a:sy n="73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6860B-6C86-4E20-9A40-73E3F215DA7E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4EF3-8426-44C5-89FA-C59CFEC65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6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自我介绍完</a:t>
            </a:r>
            <a:endParaRPr lang="en-US" altLang="zh-CN" dirty="0"/>
          </a:p>
          <a:p>
            <a:r>
              <a:rPr lang="zh-CN" altLang="en-US" dirty="0"/>
              <a:t>进行班级情况的简单了解。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D228D9-C9C8-4794-B91D-52D993F01D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8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E5C7E-8F8E-4607-9657-75FFEEB15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DB452-254E-4FC0-A1B1-B0596591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D9ACE-1DC8-4086-B300-B00C2990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FD079-5B00-4E94-9EDD-E719122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8B352-F820-4C33-8B0E-4D0D9054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6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9BAF-DAE8-45FA-B540-720157CE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F8404-9D36-44A0-B84A-7C08BB82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F6193-C335-4445-A0CA-CF8567D1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6EE11-CED7-4D80-9899-A7DF9996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840C4-824A-4BD6-B8A6-1C94DF2E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A216B-C6A9-40ED-B1AB-DA5DD275B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FAB69-046A-4293-9F67-9082F412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BBCE3-B839-45BC-B603-E8A48F64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74A0C-6FD8-4160-B041-00C25E82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B53B3-0BFD-462C-BFFC-2AE1A061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2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2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4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4A801-63D0-4F06-B97B-165D24B8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30864-A6BA-44E4-898C-FB76DB76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3A8DF-4C0F-4C9A-8BDA-8C858F8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EC997-BCF6-4046-BB74-4F1439FE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0669C-46F4-42D1-BB03-E5BC96A7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EB26C-0E62-43F8-B6BA-E73F8B86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435D9-3E89-4380-9B79-B25A7B23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BF67C-7A3C-47E6-9CBD-9FDD355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0038F-8861-4C20-9006-F20F32A5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47744-BCB5-4A15-A1EC-DBE01656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1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BF253-B14A-466F-950A-F81B9F6A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5C17F-4419-4147-B6BD-1B7008769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7566F-6B98-4B0F-9000-1DBA30F9E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C2673-C8A4-43D7-B1B9-C6516930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B1201-DAF8-476C-B176-892CF5A3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0D9C7-2B81-4E84-8DFB-1069B61E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1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398E7-EC19-46DB-A9AB-832341E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8F392-69CD-49EB-8F4A-538DEDB5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CE40B-D7EC-4551-8A5A-8BD52FAB2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805EC5-6D77-46B6-B646-9DCB8A365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CBF03-2098-4C7C-BF6C-E4E4C3E32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76146C-9CCB-4F28-8F2E-D32313B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5FAC9-5E88-4796-AA7C-703EEC08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A0D41D-0826-43E4-B55D-0D722DEC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8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4CAB-03B0-4287-9360-A29B0AB0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7C2594-FC75-4ED4-A279-99D8F8B6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A95AD-182D-4FBB-81AE-DF7C2EC1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2944F5-3E01-457C-B0B4-5C8B6219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4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95337E-4650-4588-908F-78907FDA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21F00-081D-4745-BF6F-9E7BD028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AEA67-E662-4DBB-9BB7-A8B47EB1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297E0-5C6C-4618-9678-CC63AA9E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1A236-4B7B-488F-9309-1131EE01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AD0A6-57C3-453F-9A49-CC3C5F3A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966D7-5FEE-453D-852E-64EE5D70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2C36C-FD27-4CF9-9DBC-94AD4290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EFA8D-64D1-4997-A24D-48AAFA3B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4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9C91E-161B-4C3A-9C76-B5677D03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E4D8A6-9527-4156-ADED-CAA52F411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B6EE2-7872-422E-B94F-42A927877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BF184-CE1F-4ABE-B55B-98392248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5C25F-5CC7-480F-B5C4-6046C207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A0E62-2D13-405D-B56C-58375D27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591A75-38FC-42E2-A50D-E447293E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6C5EF-8044-4D8A-91C2-207E1375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D6169-112E-4362-8E0A-2CDED9B70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619F-A7B1-4B34-A131-DECB822F8EA7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AEB6B-1583-4543-86BF-F1CE46F8B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5D069-F344-4025-88B5-6F85D03C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ABEB-8A65-4650-A5D2-CB0F7195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ngo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5FF998-8FCE-4FC5-A66D-469EA156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323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025406-BCAB-4B61-B1C2-341014D5D8FE}"/>
              </a:ext>
            </a:extLst>
          </p:cNvPr>
          <p:cNvSpPr/>
          <p:nvPr/>
        </p:nvSpPr>
        <p:spPr>
          <a:xfrm>
            <a:off x="0" y="8894"/>
            <a:ext cx="12192000" cy="7449231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F01996-353D-46B5-AD54-B06CC6A8CB56}"/>
              </a:ext>
            </a:extLst>
          </p:cNvPr>
          <p:cNvSpPr txBox="1"/>
          <p:nvPr/>
        </p:nvSpPr>
        <p:spPr>
          <a:xfrm>
            <a:off x="1431004" y="2546660"/>
            <a:ext cx="9026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专业综合实践（前端）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CD584-5A41-4C64-958E-E2E6BAA82CAF}"/>
              </a:ext>
            </a:extLst>
          </p:cNvPr>
          <p:cNvSpPr txBox="1"/>
          <p:nvPr/>
        </p:nvSpPr>
        <p:spPr>
          <a:xfrm>
            <a:off x="7370618" y="5537353"/>
            <a:ext cx="422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计算机及软件学院      黄媛媛</a:t>
            </a:r>
          </a:p>
        </p:txBody>
      </p:sp>
    </p:spTree>
    <p:extLst>
      <p:ext uri="{BB962C8B-B14F-4D97-AF65-F5344CB8AC3E}">
        <p14:creationId xmlns:p14="http://schemas.microsoft.com/office/powerpoint/2010/main" val="138596346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0538" y="287153"/>
            <a:ext cx="10905239" cy="4445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开发流程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5B4BB6-C039-48C3-A1D3-E59CA3365BDC}"/>
              </a:ext>
            </a:extLst>
          </p:cNvPr>
          <p:cNvSpPr txBox="1"/>
          <p:nvPr/>
        </p:nvSpPr>
        <p:spPr>
          <a:xfrm>
            <a:off x="979714" y="1147617"/>
            <a:ext cx="10491850" cy="511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、创建迭代，迭代周期所有团队统一为</a:t>
            </a:r>
            <a:r>
              <a:rPr lang="en-US" altLang="zh-CN" sz="2200" dirty="0"/>
              <a:t>2</a:t>
            </a:r>
            <a:r>
              <a:rPr lang="zh-CN" altLang="en-US" sz="2200" dirty="0"/>
              <a:t>周，按照</a:t>
            </a:r>
            <a:r>
              <a:rPr lang="en-US" altLang="zh-CN" sz="2200" dirty="0"/>
              <a:t>2</a:t>
            </a:r>
            <a:r>
              <a:rPr lang="zh-CN" altLang="en-US" sz="2200" dirty="0"/>
              <a:t>周来规划需要完成的用户故事。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）迭代开始：团队开迭代启动会议，规划本迭代要实现的用户故事，估算工作点数、领任务（开发、测试）。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）迭代中：</a:t>
            </a:r>
            <a:r>
              <a:rPr lang="en-US" altLang="zh-CN" sz="2200" dirty="0"/>
              <a:t>scrum master(</a:t>
            </a:r>
            <a:r>
              <a:rPr lang="zh-CN" altLang="en-US" sz="2200" dirty="0"/>
              <a:t>团队组长</a:t>
            </a:r>
            <a:r>
              <a:rPr lang="en-US" altLang="zh-CN" sz="2200" dirty="0"/>
              <a:t>) </a:t>
            </a:r>
            <a:r>
              <a:rPr lang="zh-CN" altLang="en-US" sz="2200" dirty="0"/>
              <a:t>关注执行情况；任务领取人编写用户故事验收准则，开发；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）敏捷中的每日站会建议有时间就开，团队多碰头，多交流。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）迭代结束：团队开回顾会，总结本迭代做得好的和不好的地方，提出改进措施。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、项目开发周期之后每迭代结束（两周一次）团队内先开回顾会，后各组组长一起开班级回顾会（主要是进度和遇到的问题，后期每次会议需要演示产品）。</a:t>
            </a:r>
          </a:p>
        </p:txBody>
      </p:sp>
    </p:spTree>
    <p:extLst>
      <p:ext uri="{BB962C8B-B14F-4D97-AF65-F5344CB8AC3E}">
        <p14:creationId xmlns:p14="http://schemas.microsoft.com/office/powerpoint/2010/main" val="267082755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6000" y="2001793"/>
            <a:ext cx="720000" cy="720000"/>
            <a:chOff x="3679744" y="2989464"/>
            <a:chExt cx="720000" cy="720000"/>
          </a:xfrm>
        </p:grpSpPr>
        <p:sp>
          <p:nvSpPr>
            <p:cNvPr id="28" name="Rectangle 27"/>
            <p:cNvSpPr/>
            <p:nvPr/>
          </p:nvSpPr>
          <p:spPr>
            <a:xfrm>
              <a:off x="3679744" y="2989464"/>
              <a:ext cx="720000" cy="720000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78986" y="3130578"/>
              <a:ext cx="321517" cy="437772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736000" y="4703551"/>
            <a:ext cx="720000" cy="89638"/>
            <a:chOff x="5342615" y="6257925"/>
            <a:chExt cx="1468948" cy="18288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rgbClr val="93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32"/>
          <p:cNvSpPr txBox="1">
            <a:spLocks/>
          </p:cNvSpPr>
          <p:nvPr/>
        </p:nvSpPr>
        <p:spPr>
          <a:xfrm>
            <a:off x="3246935" y="3593632"/>
            <a:ext cx="5695406" cy="1212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3306717" y="3006531"/>
            <a:ext cx="5575841" cy="58710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本次课程目标</a:t>
            </a:r>
            <a:endParaRPr lang="en-AU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4773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0538" y="287153"/>
            <a:ext cx="10905239" cy="4445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1-</a:t>
            </a:r>
            <a:r>
              <a:rPr lang="zh-CN" altLang="en-US" sz="3600" dirty="0"/>
              <a:t>分组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0E28B6-A9A7-4290-B22C-269326181004}"/>
              </a:ext>
            </a:extLst>
          </p:cNvPr>
          <p:cNvSpPr txBox="1"/>
          <p:nvPr/>
        </p:nvSpPr>
        <p:spPr>
          <a:xfrm>
            <a:off x="916577" y="994833"/>
            <a:ext cx="10358845" cy="557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每组即是一个小的项目，按照项目来进行运作。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4-5</a:t>
            </a:r>
            <a:r>
              <a:rPr lang="zh-CN" altLang="en-US" sz="2400" dirty="0"/>
              <a:t>人每组（自由组队）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组内确定角色分工，在下课之前报给助教。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要求：角色需要包括（可以身兼多职）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项目经理（</a:t>
            </a:r>
            <a:r>
              <a:rPr lang="en-US" altLang="zh-CN" sz="2400" dirty="0"/>
              <a:t>SM</a:t>
            </a:r>
            <a:r>
              <a:rPr lang="zh-CN" altLang="en-US" sz="2400" dirty="0"/>
              <a:t>、</a:t>
            </a:r>
            <a:r>
              <a:rPr lang="en-US" altLang="zh-CN" sz="2400" dirty="0"/>
              <a:t>PO</a:t>
            </a:r>
            <a:r>
              <a:rPr lang="zh-CN" altLang="en-US" sz="2400" dirty="0"/>
              <a:t>、架构师）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开发工程师（前端、后端、数据库）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测试工程师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UX</a:t>
            </a:r>
            <a:r>
              <a:rPr lang="zh-CN" altLang="en-US" sz="2400" dirty="0"/>
              <a:t>工程师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691957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0538" y="287153"/>
            <a:ext cx="10905239" cy="4445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2-</a:t>
            </a:r>
            <a:r>
              <a:rPr lang="zh-CN" altLang="en-US" sz="3600" dirty="0"/>
              <a:t>确定项目选题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0E28B6-A9A7-4290-B22C-269326181004}"/>
              </a:ext>
            </a:extLst>
          </p:cNvPr>
          <p:cNvSpPr txBox="1"/>
          <p:nvPr/>
        </p:nvSpPr>
        <p:spPr>
          <a:xfrm>
            <a:off x="894806" y="1417320"/>
            <a:ext cx="10358845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分组讨论，选择一个网站类的项目：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比如：</a:t>
            </a:r>
            <a:r>
              <a:rPr lang="en-US" altLang="zh-CN" sz="2400" dirty="0"/>
              <a:t>xx</a:t>
            </a:r>
            <a:r>
              <a:rPr lang="zh-CN" altLang="en-US" sz="2400" dirty="0"/>
              <a:t>购物网站、</a:t>
            </a:r>
            <a:r>
              <a:rPr lang="en-US" altLang="zh-CN" sz="2400" dirty="0"/>
              <a:t>xx</a:t>
            </a:r>
            <a:r>
              <a:rPr lang="zh-CN" altLang="en-US" sz="2400" dirty="0"/>
              <a:t>学校教务网站、</a:t>
            </a:r>
            <a:r>
              <a:rPr lang="en-US" altLang="zh-CN" sz="2400" dirty="0"/>
              <a:t>xx</a:t>
            </a:r>
            <a:r>
              <a:rPr lang="zh-CN" altLang="en-US" sz="2400" dirty="0"/>
              <a:t>资讯类网站、宠物论坛等等。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主题不限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要求：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、网站需要有登录、退出、注册等基本功能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、功能页面在</a:t>
            </a:r>
            <a:r>
              <a:rPr lang="en-US" altLang="zh-CN" sz="2400" dirty="0"/>
              <a:t>10</a:t>
            </a:r>
            <a:r>
              <a:rPr lang="zh-CN" altLang="en-US" sz="2400" dirty="0"/>
              <a:t>个左右，不能少于</a:t>
            </a:r>
            <a:r>
              <a:rPr lang="en-US" altLang="zh-CN" sz="2400" dirty="0"/>
              <a:t>7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、功能较完善，与市场同类型网站相比，无核心功能缺失。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867987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0538" y="287153"/>
            <a:ext cx="10905239" cy="4445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3-</a:t>
            </a:r>
            <a:r>
              <a:rPr lang="zh-CN" altLang="en-US" sz="3600" dirty="0"/>
              <a:t>需求分析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2D36DB-2B12-4ED3-874F-BF6D2121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08" y="1314841"/>
            <a:ext cx="10060115" cy="495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000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0538" y="287153"/>
            <a:ext cx="10905239" cy="4445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3-</a:t>
            </a:r>
            <a:r>
              <a:rPr lang="zh-CN" altLang="en-US" sz="3600" dirty="0"/>
              <a:t>需求分析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EB3750-3074-4B24-A456-E18383B8C58B}"/>
              </a:ext>
            </a:extLst>
          </p:cNvPr>
          <p:cNvSpPr txBox="1"/>
          <p:nvPr/>
        </p:nvSpPr>
        <p:spPr>
          <a:xfrm>
            <a:off x="979714" y="1280160"/>
            <a:ext cx="10491850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输出物</a:t>
            </a:r>
            <a:r>
              <a:rPr lang="zh-CN" altLang="en-US" sz="2400" dirty="0">
                <a:sym typeface="Wingdings" panose="05000000000000000000" pitchFamily="2" charset="2"/>
              </a:rPr>
              <a:t>：（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下周上课前提交，未提交的组，该组每人扣平时成绩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分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、用户调查</a:t>
            </a:r>
            <a:r>
              <a:rPr lang="en-US" altLang="zh-CN" sz="2400" dirty="0"/>
              <a:t>/</a:t>
            </a:r>
            <a:r>
              <a:rPr lang="zh-CN" altLang="en-US" sz="2400" dirty="0"/>
              <a:t>市场调查报告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、功能说明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、开发工作量评估，制定进度计划和里程碑节点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742818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4E6437-2D9B-4B87-9F6D-373FECE7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025406-BCAB-4B61-B1C2-341014D5D8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F01996-353D-46B5-AD54-B06CC6A8CB56}"/>
              </a:ext>
            </a:extLst>
          </p:cNvPr>
          <p:cNvSpPr txBox="1"/>
          <p:nvPr/>
        </p:nvSpPr>
        <p:spPr>
          <a:xfrm>
            <a:off x="2168236" y="2161309"/>
            <a:ext cx="7564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5108713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rot="16200000">
            <a:off x="6095999" y="-158307"/>
            <a:ext cx="2" cy="7737889"/>
          </a:xfrm>
          <a:prstGeom prst="line">
            <a:avLst/>
          </a:prstGeom>
          <a:solidFill>
            <a:schemeClr val="accent1"/>
          </a:solidFill>
          <a:ln w="6350">
            <a:solidFill>
              <a:schemeClr val="accent1"/>
            </a:solidFill>
            <a:miter lim="800000"/>
            <a:tailEnd type="triangle"/>
          </a:ln>
        </p:spPr>
        <p:txBody>
          <a:bodyPr wrap="square">
            <a:normAutofit fontScale="25000" lnSpcReduction="20000"/>
          </a:bodyPr>
          <a:lstStyle/>
          <a:p>
            <a:endParaRPr lang="zh-CN" altLang="en-US" sz="990">
              <a:solidFill>
                <a:srgbClr val="5F5F5F"/>
              </a:solidFill>
              <a:latin typeface="Arial"/>
              <a:ea typeface="黑体"/>
            </a:endParaRPr>
          </a:p>
        </p:txBody>
      </p:sp>
      <p:grpSp>
        <p:nvGrpSpPr>
          <p:cNvPr id="17" name="组合 16"/>
          <p:cNvGrpSpPr/>
          <p:nvPr>
            <p:custDataLst>
              <p:tags r:id="rId3"/>
            </p:custDataLst>
          </p:nvPr>
        </p:nvGrpSpPr>
        <p:grpSpPr>
          <a:xfrm rot="16200000">
            <a:off x="2707723" y="2171636"/>
            <a:ext cx="1711683" cy="1711809"/>
            <a:chOff x="467681" y="2490100"/>
            <a:chExt cx="1274159" cy="1274254"/>
          </a:xfrm>
        </p:grpSpPr>
        <p:sp>
          <p:nvSpPr>
            <p:cNvPr id="18" name="椭圆 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67681" y="2997341"/>
              <a:ext cx="255588" cy="2555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wrap="square" anchor="ctr">
              <a:normAutofit fontScale="7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endParaRPr lang="zh-CN" altLang="zh-CN" sz="1760">
                <a:solidFill>
                  <a:srgbClr val="FFFFFF"/>
                </a:solidFill>
                <a:latin typeface="Arial"/>
                <a:ea typeface="黑体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6"/>
              </p:custDataLst>
            </p:nvPr>
          </p:nvSpPr>
          <p:spPr>
            <a:xfrm rot="5400000">
              <a:off x="710442" y="2732956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rgbClr val="FC6C2C"/>
                  </a:solidFill>
                  <a:latin typeface="Arial"/>
                  <a:ea typeface="黑体"/>
                </a:rPr>
                <a:t>2006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FC6C2C"/>
                  </a:solidFill>
                  <a:latin typeface="Arial"/>
                  <a:ea typeface="黑体"/>
                </a:rPr>
                <a:t>电子科技大学</a:t>
              </a:r>
              <a:endParaRPr lang="en-US" altLang="zh-CN" dirty="0">
                <a:solidFill>
                  <a:srgbClr val="FC6C2C"/>
                </a:solidFill>
                <a:latin typeface="Arial"/>
                <a:ea typeface="黑体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FC6C2C"/>
                  </a:solidFill>
                  <a:latin typeface="Arial"/>
                  <a:ea typeface="黑体"/>
                </a:rPr>
                <a:t>计算机应用技术</a:t>
              </a:r>
            </a:p>
          </p:txBody>
        </p:sp>
      </p:grpSp>
      <p:grpSp>
        <p:nvGrpSpPr>
          <p:cNvPr id="33" name="组合 32"/>
          <p:cNvGrpSpPr/>
          <p:nvPr>
            <p:custDataLst>
              <p:tags r:id="rId4"/>
            </p:custDataLst>
          </p:nvPr>
        </p:nvGrpSpPr>
        <p:grpSpPr>
          <a:xfrm rot="16200000">
            <a:off x="4299247" y="3551081"/>
            <a:ext cx="1733910" cy="1711809"/>
            <a:chOff x="-567436" y="3202827"/>
            <a:chExt cx="1290705" cy="1274254"/>
          </a:xfrm>
        </p:grpSpPr>
        <p:sp>
          <p:nvSpPr>
            <p:cNvPr id="34" name="矩形 33"/>
            <p:cNvSpPr/>
            <p:nvPr>
              <p:custDataLst>
                <p:tags r:id="rId13"/>
              </p:custDataLst>
            </p:nvPr>
          </p:nvSpPr>
          <p:spPr>
            <a:xfrm rot="5400000">
              <a:off x="-810292" y="3445683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rgbClr val="1C2B38"/>
                  </a:solidFill>
                  <a:latin typeface="Arial"/>
                  <a:ea typeface="黑体"/>
                </a:rPr>
                <a:t>2006</a:t>
              </a:r>
              <a:r>
                <a:rPr lang="zh-CN" altLang="en-US" dirty="0">
                  <a:solidFill>
                    <a:srgbClr val="1C2B38"/>
                  </a:solidFill>
                  <a:latin typeface="Arial"/>
                  <a:ea typeface="黑体"/>
                </a:rPr>
                <a:t>年中兴通讯成都研究所</a:t>
              </a:r>
              <a:endParaRPr lang="en-US" altLang="zh-CN" dirty="0">
                <a:solidFill>
                  <a:srgbClr val="1C2B38"/>
                </a:solidFill>
                <a:latin typeface="Arial"/>
                <a:ea typeface="黑体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1C2B38"/>
                  </a:solidFill>
                  <a:latin typeface="Arial"/>
                  <a:ea typeface="黑体"/>
                </a:rPr>
                <a:t>普通</a:t>
              </a:r>
              <a:r>
                <a:rPr lang="en-US" altLang="zh-CN" dirty="0">
                  <a:solidFill>
                    <a:srgbClr val="1C2B38"/>
                  </a:solidFill>
                  <a:latin typeface="Arial"/>
                  <a:ea typeface="黑体"/>
                </a:rPr>
                <a:t>java</a:t>
              </a:r>
              <a:r>
                <a:rPr lang="zh-CN" altLang="en-US" dirty="0">
                  <a:solidFill>
                    <a:srgbClr val="1C2B38"/>
                  </a:solidFill>
                  <a:latin typeface="Arial"/>
                  <a:ea typeface="黑体"/>
                </a:rPr>
                <a:t>开发</a:t>
              </a:r>
            </a:p>
          </p:txBody>
        </p:sp>
        <p:sp>
          <p:nvSpPr>
            <p:cNvPr id="35" name="椭圆 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67681" y="3720244"/>
              <a:ext cx="255588" cy="25558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square" anchor="ctr">
              <a:normAutofit fontScale="7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endParaRPr lang="zh-CN" altLang="zh-CN" sz="1760">
                <a:solidFill>
                  <a:srgbClr val="FFFFFF"/>
                </a:solidFill>
                <a:latin typeface="Arial"/>
                <a:ea typeface="黑体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5"/>
            </p:custDataLst>
          </p:nvPr>
        </p:nvGrpSpPr>
        <p:grpSpPr>
          <a:xfrm rot="16200000">
            <a:off x="5918614" y="2171636"/>
            <a:ext cx="1711683" cy="1711809"/>
            <a:chOff x="467681" y="3935904"/>
            <a:chExt cx="1274160" cy="1274254"/>
          </a:xfrm>
        </p:grpSpPr>
        <p:sp>
          <p:nvSpPr>
            <p:cNvPr id="37" name="矩形 36"/>
            <p:cNvSpPr/>
            <p:nvPr>
              <p:custDataLst>
                <p:tags r:id="rId11"/>
              </p:custDataLst>
            </p:nvPr>
          </p:nvSpPr>
          <p:spPr>
            <a:xfrm rot="5400000">
              <a:off x="710443" y="4178760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rgbClr val="FFC543"/>
                  </a:solidFill>
                  <a:latin typeface="Arial"/>
                  <a:ea typeface="黑体"/>
                </a:rPr>
                <a:t>2009</a:t>
              </a:r>
              <a:r>
                <a:rPr lang="zh-CN" altLang="en-US" dirty="0">
                  <a:solidFill>
                    <a:srgbClr val="FFC543"/>
                  </a:solidFill>
                  <a:latin typeface="Arial"/>
                  <a:ea typeface="黑体"/>
                </a:rPr>
                <a:t>年开发经理</a:t>
              </a:r>
            </a:p>
          </p:txBody>
        </p:sp>
        <p:sp>
          <p:nvSpPr>
            <p:cNvPr id="38" name="椭圆 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7681" y="4443147"/>
              <a:ext cx="255588" cy="25558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wrap="square" anchor="ctr">
              <a:normAutofit fontScale="7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endParaRPr lang="zh-CN" altLang="zh-CN" sz="1760">
                <a:solidFill>
                  <a:srgbClr val="FFFFFF"/>
                </a:solidFill>
                <a:latin typeface="Arial"/>
                <a:ea typeface="黑体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6"/>
            </p:custDataLst>
          </p:nvPr>
        </p:nvGrpSpPr>
        <p:grpSpPr>
          <a:xfrm rot="16200000">
            <a:off x="7463313" y="3551081"/>
            <a:ext cx="1733910" cy="1711809"/>
            <a:chOff x="-567436" y="4648634"/>
            <a:chExt cx="1290705" cy="1274254"/>
          </a:xfrm>
        </p:grpSpPr>
        <p:sp>
          <p:nvSpPr>
            <p:cNvPr id="41" name="矩形 40"/>
            <p:cNvSpPr/>
            <p:nvPr>
              <p:custDataLst>
                <p:tags r:id="rId9"/>
              </p:custDataLst>
            </p:nvPr>
          </p:nvSpPr>
          <p:spPr>
            <a:xfrm rot="5400000">
              <a:off x="-810292" y="4891490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 fontScale="8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rgbClr val="FC6C2C"/>
                  </a:solidFill>
                  <a:latin typeface="Arial"/>
                  <a:ea typeface="黑体"/>
                </a:rPr>
                <a:t>2015</a:t>
              </a:r>
              <a:r>
                <a:rPr lang="zh-CN" altLang="en-US" dirty="0">
                  <a:solidFill>
                    <a:srgbClr val="FC6C2C"/>
                  </a:solidFill>
                  <a:latin typeface="Arial"/>
                  <a:ea typeface="黑体"/>
                </a:rPr>
                <a:t>年</a:t>
              </a:r>
              <a:endParaRPr lang="en-US" altLang="zh-CN" dirty="0">
                <a:solidFill>
                  <a:srgbClr val="FC6C2C"/>
                </a:solidFill>
                <a:latin typeface="Arial"/>
                <a:ea typeface="黑体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FC6C2C"/>
                  </a:solidFill>
                  <a:latin typeface="Arial"/>
                  <a:ea typeface="黑体"/>
                </a:rPr>
                <a:t>系统工程师</a:t>
              </a:r>
              <a:endParaRPr lang="en-US" altLang="zh-CN" dirty="0">
                <a:solidFill>
                  <a:srgbClr val="FC6C2C"/>
                </a:solidFill>
                <a:latin typeface="Arial"/>
                <a:ea typeface="黑体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FC6C2C"/>
                  </a:solidFill>
                  <a:latin typeface="Arial"/>
                  <a:ea typeface="黑体"/>
                </a:rPr>
                <a:t>微服务应用系统、前端架构</a:t>
              </a:r>
            </a:p>
          </p:txBody>
        </p:sp>
        <p:sp>
          <p:nvSpPr>
            <p:cNvPr id="42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7681" y="5166050"/>
              <a:ext cx="255588" cy="2555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wrap="square" anchor="ctr">
              <a:normAutofit fontScale="7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endParaRPr lang="zh-CN" altLang="zh-CN" sz="1760">
                <a:solidFill>
                  <a:srgbClr val="FFFFFF"/>
                </a:solidFill>
                <a:latin typeface="Arial"/>
                <a:ea typeface="黑体"/>
              </a:endParaRPr>
            </a:p>
          </p:txBody>
        </p:sp>
      </p:grpSp>
      <p:sp>
        <p:nvSpPr>
          <p:cNvPr id="46" name="文本框 45"/>
          <p:cNvSpPr txBox="1"/>
          <p:nvPr>
            <p:custDataLst>
              <p:tags r:id="rId7"/>
            </p:custDataLst>
          </p:nvPr>
        </p:nvSpPr>
        <p:spPr>
          <a:xfrm>
            <a:off x="2078406" y="596080"/>
            <a:ext cx="1654024" cy="792000"/>
          </a:xfrm>
          <a:prstGeom prst="rect">
            <a:avLst/>
          </a:prstGeom>
        </p:spPr>
        <p:txBody>
          <a:bodyPr vert="horz" wrap="square" lIns="50326" tIns="25163" rIns="50326" bIns="25163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Arial"/>
                <a:ea typeface="黑体"/>
              </a:rPr>
              <a:t>自我介绍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58B6FB-D098-46A2-9455-FDD5F4CB5CA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5276" y="559398"/>
            <a:ext cx="2130724" cy="792000"/>
          </a:xfrm>
          <a:prstGeom prst="rect">
            <a:avLst/>
          </a:prstGeom>
        </p:spPr>
        <p:txBody>
          <a:bodyPr vert="horz" wrap="square" lIns="50326" tIns="25163" rIns="50326" bIns="25163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0070C0"/>
                </a:solidFill>
                <a:latin typeface="Arial"/>
                <a:ea typeface="黑体"/>
              </a:rPr>
              <a:t>----</a:t>
            </a:r>
            <a:r>
              <a:rPr lang="zh-CN" altLang="en-US" dirty="0">
                <a:solidFill>
                  <a:srgbClr val="0070C0"/>
                </a:solidFill>
                <a:latin typeface="Arial"/>
                <a:ea typeface="黑体"/>
              </a:rPr>
              <a:t>黄媛媛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6000" y="2001793"/>
            <a:ext cx="720000" cy="720000"/>
            <a:chOff x="3679744" y="2989464"/>
            <a:chExt cx="720000" cy="720000"/>
          </a:xfrm>
        </p:grpSpPr>
        <p:sp>
          <p:nvSpPr>
            <p:cNvPr id="28" name="Rectangle 27"/>
            <p:cNvSpPr/>
            <p:nvPr/>
          </p:nvSpPr>
          <p:spPr>
            <a:xfrm>
              <a:off x="3679744" y="2989464"/>
              <a:ext cx="720000" cy="720000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78986" y="3130578"/>
              <a:ext cx="321517" cy="437772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736000" y="4703551"/>
            <a:ext cx="720000" cy="89638"/>
            <a:chOff x="5342615" y="6257925"/>
            <a:chExt cx="1468948" cy="18288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rgbClr val="93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32"/>
          <p:cNvSpPr txBox="1">
            <a:spLocks/>
          </p:cNvSpPr>
          <p:nvPr/>
        </p:nvSpPr>
        <p:spPr>
          <a:xfrm>
            <a:off x="3246935" y="3593632"/>
            <a:ext cx="5695406" cy="1212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3306717" y="3006531"/>
            <a:ext cx="5575841" cy="58710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项目角色定义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endParaRPr lang="en-AU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8107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B6B849-BC37-4D4F-A738-CCBB31BBF5C5}"/>
              </a:ext>
            </a:extLst>
          </p:cNvPr>
          <p:cNvSpPr txBox="1"/>
          <p:nvPr/>
        </p:nvSpPr>
        <p:spPr>
          <a:xfrm>
            <a:off x="877190" y="130630"/>
            <a:ext cx="10753107" cy="649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项目经理（兼任架构师、敏捷角色</a:t>
            </a:r>
            <a:r>
              <a:rPr lang="en-US" altLang="zh-CN" sz="2800" b="1" dirty="0">
                <a:solidFill>
                  <a:srgbClr val="FF0000"/>
                </a:solidFill>
              </a:rPr>
              <a:t>PO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SM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负责把控整个项目运行，圈定要实现的功能、技术选型、项目进度把控、方案制定编写。参与设计、</a:t>
            </a:r>
            <a:r>
              <a:rPr lang="en-US" altLang="zh-CN" sz="2400" dirty="0"/>
              <a:t>UX</a:t>
            </a:r>
            <a:r>
              <a:rPr lang="zh-CN" altLang="en-US" sz="2400" dirty="0"/>
              <a:t>设计、评审。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UX</a:t>
            </a:r>
            <a:r>
              <a:rPr lang="zh-CN" altLang="en-US" sz="2800" b="1" dirty="0">
                <a:solidFill>
                  <a:srgbClr val="FF0000"/>
                </a:solidFill>
              </a:rPr>
              <a:t>设计师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负责用户调研、用户体验设计（输出交互设计原型、界面原型）。参与需求分析、设计。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开发工程师（前端、后端、数据库）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负责开发代码、联调、单元测试。参与设计、技术选型。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测试工程师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把关产品质量、负责编写测试用例、进行测试、提交</a:t>
            </a:r>
            <a:r>
              <a:rPr lang="en-US" altLang="zh-CN" sz="2400" dirty="0"/>
              <a:t>bug</a:t>
            </a:r>
            <a:r>
              <a:rPr lang="zh-CN" altLang="en-US" sz="2400" dirty="0"/>
              <a:t>监督修正。参与设计。</a:t>
            </a:r>
          </a:p>
        </p:txBody>
      </p:sp>
    </p:spTree>
    <p:extLst>
      <p:ext uri="{BB962C8B-B14F-4D97-AF65-F5344CB8AC3E}">
        <p14:creationId xmlns:p14="http://schemas.microsoft.com/office/powerpoint/2010/main" val="110382103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6000" y="2001793"/>
            <a:ext cx="720000" cy="720000"/>
            <a:chOff x="3679744" y="2989464"/>
            <a:chExt cx="720000" cy="720000"/>
          </a:xfrm>
        </p:grpSpPr>
        <p:sp>
          <p:nvSpPr>
            <p:cNvPr id="28" name="Rectangle 27"/>
            <p:cNvSpPr/>
            <p:nvPr/>
          </p:nvSpPr>
          <p:spPr>
            <a:xfrm>
              <a:off x="3679744" y="2989464"/>
              <a:ext cx="720000" cy="720000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78986" y="3130578"/>
              <a:ext cx="321517" cy="437772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736000" y="4703551"/>
            <a:ext cx="720000" cy="89638"/>
            <a:chOff x="5342615" y="6257925"/>
            <a:chExt cx="1468948" cy="18288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rgbClr val="93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32"/>
          <p:cNvSpPr txBox="1">
            <a:spLocks/>
          </p:cNvSpPr>
          <p:nvPr/>
        </p:nvSpPr>
        <p:spPr>
          <a:xfrm>
            <a:off x="3246935" y="3593632"/>
            <a:ext cx="5695406" cy="1212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3306717" y="3006531"/>
            <a:ext cx="5575841" cy="58710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项目开发流程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endParaRPr lang="en-AU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4824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384186"/>
            <a:ext cx="10905239" cy="4445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项目开发整体流程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B6B849-BC37-4D4F-A738-CCBB31BBF5C5}"/>
              </a:ext>
            </a:extLst>
          </p:cNvPr>
          <p:cNvSpPr txBox="1"/>
          <p:nvPr/>
        </p:nvSpPr>
        <p:spPr>
          <a:xfrm>
            <a:off x="718457" y="1417320"/>
            <a:ext cx="1075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流程见</a:t>
            </a:r>
            <a:r>
              <a:rPr lang="en-US" altLang="zh-CN" sz="2400" dirty="0" err="1"/>
              <a:t>xmind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838325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6000" y="2001793"/>
            <a:ext cx="720000" cy="720000"/>
            <a:chOff x="3679744" y="2989464"/>
            <a:chExt cx="720000" cy="720000"/>
          </a:xfrm>
        </p:grpSpPr>
        <p:sp>
          <p:nvSpPr>
            <p:cNvPr id="28" name="Rectangle 27"/>
            <p:cNvSpPr/>
            <p:nvPr/>
          </p:nvSpPr>
          <p:spPr>
            <a:xfrm>
              <a:off x="3679744" y="2989464"/>
              <a:ext cx="720000" cy="720000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78986" y="3130578"/>
              <a:ext cx="321517" cy="437772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736000" y="4703551"/>
            <a:ext cx="720000" cy="89638"/>
            <a:chOff x="5342615" y="6257925"/>
            <a:chExt cx="1468948" cy="18288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rgbClr val="93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32"/>
          <p:cNvSpPr txBox="1">
            <a:spLocks/>
          </p:cNvSpPr>
          <p:nvPr/>
        </p:nvSpPr>
        <p:spPr>
          <a:xfrm>
            <a:off x="3246935" y="3593632"/>
            <a:ext cx="5695406" cy="1212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3306717" y="3006531"/>
            <a:ext cx="5575841" cy="58710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项目实施跟踪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-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敏捷开发</a:t>
            </a:r>
            <a:endParaRPr lang="en-AU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4146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0538" y="287153"/>
            <a:ext cx="10905239" cy="4445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敏捷开发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EB3750-3074-4B24-A456-E18383B8C58B}"/>
              </a:ext>
            </a:extLst>
          </p:cNvPr>
          <p:cNvSpPr txBox="1"/>
          <p:nvPr/>
        </p:nvSpPr>
        <p:spPr>
          <a:xfrm>
            <a:off x="979714" y="1280160"/>
            <a:ext cx="1049185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hlinkClick r:id="rId3"/>
              </a:rPr>
              <a:t>https://baike.baidu.com/item/</a:t>
            </a:r>
            <a:r>
              <a:rPr lang="zh-CN" altLang="en-US" sz="2400" dirty="0"/>
              <a:t>敏捷开发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1763982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0538" y="287153"/>
            <a:ext cx="10905239" cy="4445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敏捷软件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EB3750-3074-4B24-A456-E18383B8C58B}"/>
              </a:ext>
            </a:extLst>
          </p:cNvPr>
          <p:cNvSpPr txBox="1"/>
          <p:nvPr/>
        </p:nvSpPr>
        <p:spPr>
          <a:xfrm>
            <a:off x="979714" y="1280160"/>
            <a:ext cx="10491850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hlinkClick r:id="rId3"/>
              </a:rPr>
              <a:t>https://www.leangoo.com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一、创建项目（增加成员）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二、创建迭代看板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三、创建需求、故事、任务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三、每日站会根据实际完成情况，拖动看板上的卡片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36924493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  <p:tag name="KSO_WM_TAG_VERSION" val="1.0"/>
  <p:tag name="KSO_WM_SLIDE_ID" val="custom676_18"/>
  <p:tag name="KSO_WM_SLIDE_INDEX" val="18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93*-12"/>
  <p:tag name="KSO_WM_SLIDE_SIZE" val="511*609"/>
  <p:tag name="KSO_WM_DIAGRAM_GROUP_CODE" val="m1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m_i"/>
  <p:tag name="KSO_WM_UNIT_INDEX" val="1_5"/>
  <p:tag name="KSO_WM_UNIT_ID" val="custom470_18*m_i*1_5"/>
  <p:tag name="KSO_WM_UNIT_CLEAR" val="1"/>
  <p:tag name="KSO_WM_UNIT_LAYERLEVEL" val="1_1"/>
  <p:tag name="KSO_WM_DIAGRAM_GROUP_CODE" val="m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m_h_f"/>
  <p:tag name="KSO_WM_UNIT_INDEX" val="1_3_1"/>
  <p:tag name="KSO_WM_UNIT_ID" val="custom470_18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m_i"/>
  <p:tag name="KSO_WM_UNIT_INDEX" val="1_4"/>
  <p:tag name="KSO_WM_UNIT_ID" val="custom470_18*m_i*1_4"/>
  <p:tag name="KSO_WM_UNIT_CLEAR" val="1"/>
  <p:tag name="KSO_WM_UNIT_LAYERLEVEL" val="1_1"/>
  <p:tag name="KSO_WM_DIAGRAM_GROUP_CODE" val="m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m_h_f"/>
  <p:tag name="KSO_WM_UNIT_INDEX" val="1_2_1"/>
  <p:tag name="KSO_WM_UNIT_ID" val="custom470_18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m_i"/>
  <p:tag name="KSO_WM_UNIT_INDEX" val="1_3"/>
  <p:tag name="KSO_WM_UNIT_ID" val="custom470_18*m_i*1_3"/>
  <p:tag name="KSO_WM_UNIT_CLEAR" val="1"/>
  <p:tag name="KSO_WM_UNIT_LAYERLEVEL" val="1_1"/>
  <p:tag name="KSO_WM_DIAGRAM_GROUP_CODE" val="m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m_i"/>
  <p:tag name="KSO_WM_UNIT_INDEX" val="1_2"/>
  <p:tag name="KSO_WM_UNIT_ID" val="custom470_18*m_i*1_2"/>
  <p:tag name="KSO_WM_UNIT_CLEAR" val="1"/>
  <p:tag name="KSO_WM_UNIT_LAYERLEVEL" val="1_1"/>
  <p:tag name="KSO_WM_DIAGRAM_GROUP_CODE" val="m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m_h_f"/>
  <p:tag name="KSO_WM_UNIT_INDEX" val="1_1_1"/>
  <p:tag name="KSO_WM_UNIT_ID" val="custom470_18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m_i"/>
  <p:tag name="KSO_WM_UNIT_INDEX" val="1_1"/>
  <p:tag name="KSO_WM_UNIT_ID" val="custom470_18*m_i*1_1"/>
  <p:tag name="KSO_WM_UNIT_CLEAR" val="1"/>
  <p:tag name="KSO_WM_UNIT_LAYERLEVEL" val="1_1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76_18*i*1"/>
  <p:tag name="KSO_WM_TEMPLATE_CATEGORY" val="custom"/>
  <p:tag name="KSO_WM_TEMPLATE_INDEX" val="676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76_18*i*6"/>
  <p:tag name="KSO_WM_TEMPLATE_CATEGORY" val="custom"/>
  <p:tag name="KSO_WM_TEMPLATE_INDEX" val="676"/>
  <p:tag name="KSO_WM_UNIT_INDEX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76_18*i*11"/>
  <p:tag name="KSO_WM_TEMPLATE_CATEGORY" val="custom"/>
  <p:tag name="KSO_WM_TEMPLATE_INDEX" val="676"/>
  <p:tag name="KSO_WM_UNIT_INDEX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676_18*i*16"/>
  <p:tag name="KSO_WM_TEMPLATE_CATEGORY" val="custom"/>
  <p:tag name="KSO_WM_TEMPLATE_INDEX" val="676"/>
  <p:tag name="KSO_WM_UNIT_INDEX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a"/>
  <p:tag name="KSO_WM_UNIT_INDEX" val="1"/>
  <p:tag name="KSO_WM_UNIT_ID" val="custom470_18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a"/>
  <p:tag name="KSO_WM_UNIT_INDEX" val="1"/>
  <p:tag name="KSO_WM_UNIT_ID" val="custom470_18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76"/>
  <p:tag name="KSO_WM_UNIT_TYPE" val="m_h_f"/>
  <p:tag name="KSO_WM_UNIT_INDEX" val="1_4_1"/>
  <p:tag name="KSO_WM_UNIT_ID" val="custom470_18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A000120150822A28KPBG</Template>
  <TotalTime>12127</TotalTime>
  <Words>560</Words>
  <Application>Microsoft Office PowerPoint</Application>
  <PresentationFormat>宽屏</PresentationFormat>
  <Paragraphs>90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Lato Light</vt:lpstr>
      <vt:lpstr>等线</vt:lpstr>
      <vt:lpstr>等线 Light</vt:lpstr>
      <vt:lpstr>Arial</vt:lpstr>
      <vt:lpstr>Calibri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iris </dc:creator>
  <cp:lastModifiedBy>iris </cp:lastModifiedBy>
  <cp:revision>469</cp:revision>
  <dcterms:created xsi:type="dcterms:W3CDTF">2018-09-09T04:45:44Z</dcterms:created>
  <dcterms:modified xsi:type="dcterms:W3CDTF">2019-02-26T05:42:43Z</dcterms:modified>
</cp:coreProperties>
</file>