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286" r:id="rId4"/>
    <p:sldId id="258" r:id="rId5"/>
    <p:sldId id="257" r:id="rId6"/>
    <p:sldId id="287" r:id="rId7"/>
    <p:sldId id="263" r:id="rId8"/>
    <p:sldId id="261" r:id="rId9"/>
    <p:sldId id="288" r:id="rId10"/>
    <p:sldId id="260" r:id="rId11"/>
    <p:sldId id="272" r:id="rId12"/>
    <p:sldId id="289" r:id="rId13"/>
    <p:sldId id="280" r:id="rId14"/>
    <p:sldId id="290" r:id="rId15"/>
    <p:sldId id="274" r:id="rId16"/>
    <p:sldId id="291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82C21D-D097-4FEB-82AF-33A6D0D6479D}">
  <a:tblStyle styleId="{9F82C21D-D097-4FEB-82AF-33A6D0D64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745"/>
  </p:normalViewPr>
  <p:slideViewPr>
    <p:cSldViewPr snapToGrid="0" snapToObjects="1">
      <p:cViewPr>
        <p:scale>
          <a:sx n="100" d="100"/>
          <a:sy n="100" d="100"/>
        </p:scale>
        <p:origin x="12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7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110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81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36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3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9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  <a:endParaRPr sz="7200" b="1">
              <a:solidFill>
                <a:srgbClr val="0DB7C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2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Google Shape;70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Analysis</a:t>
            </a:r>
            <a:br>
              <a:rPr lang="en-US" dirty="0" smtClean="0"/>
            </a:br>
            <a:r>
              <a:rPr lang="en-US" dirty="0" err="1" smtClean="0"/>
              <a:t>iWear</a:t>
            </a:r>
            <a:r>
              <a:rPr lang="en-US" dirty="0" smtClean="0"/>
              <a:t> &amp; APDM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Xueyao Li</a:t>
            </a:r>
            <a:endParaRPr sz="2000" dirty="0"/>
          </a:p>
        </p:txBody>
      </p:sp>
      <p:grpSp>
        <p:nvGrpSpPr>
          <p:cNvPr id="73" name="Google Shape;73;p12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74" name="Google Shape;74;p1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69525" y="1435100"/>
            <a:ext cx="7560075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examine the relative contributions of participant characteristics and motor and cognitive factors to the ability to walk while performing cognitive tasks.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Process</a:t>
            </a:r>
            <a:endParaRPr dirty="0"/>
          </a:p>
        </p:txBody>
      </p:sp>
      <p:sp>
        <p:nvSpPr>
          <p:cNvPr id="283" name="Google Shape;283;p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284" name="Google Shape;284;p28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8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7" name="Google Shape;287;p28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8" name="Google Shape;288;p28"/>
          <p:cNvSpPr txBox="1"/>
          <p:nvPr/>
        </p:nvSpPr>
        <p:spPr>
          <a:xfrm>
            <a:off x="-259533" y="1496408"/>
            <a:ext cx="5048422" cy="91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Cognitive: Correct Response Rate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Motor: Gait Speed, Sway Area, Duration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3948021" y="3865127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DTE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ANOVA</a:t>
            </a:r>
            <a:endParaRPr sz="1800" b="1" dirty="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91" name="Google Shape;291;p28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292" name="Google Shape;292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8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296" name="Google Shape;296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0" name="Google Shape;300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DTE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Google Shape;205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44425" y="1149700"/>
                <a:ext cx="3768000" cy="323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DTE(%)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𝑑𝑢𝑎𝑙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𝑠𝑖𝑛𝑔𝑙𝑒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𝑠𝑖𝑛𝑔𝑙𝑒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/>
                  <a:t>For </a:t>
                </a:r>
                <a:r>
                  <a:rPr lang="en-US" sz="1800" dirty="0"/>
                  <a:t>variables in which </a:t>
                </a:r>
                <a:r>
                  <a:rPr lang="en-US" altLang="zh-CN" sz="1800" dirty="0" smtClean="0"/>
                  <a:t>larg</a:t>
                </a:r>
                <a:r>
                  <a:rPr lang="en-US" sz="1800" dirty="0" smtClean="0"/>
                  <a:t>er </a:t>
                </a:r>
                <a:r>
                  <a:rPr lang="en-US" sz="1800" dirty="0"/>
                  <a:t>values indicate </a:t>
                </a:r>
                <a:r>
                  <a:rPr lang="en-US" sz="1800" dirty="0" smtClean="0"/>
                  <a:t>worse performance </a:t>
                </a:r>
                <a:r>
                  <a:rPr lang="en-US" sz="1800" dirty="0"/>
                  <a:t>(e.g</a:t>
                </a:r>
                <a:r>
                  <a:rPr lang="en-US" sz="1800" dirty="0" smtClean="0"/>
                  <a:t>., sway area, duration),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dirty="0"/>
                  <a:t>DTE(%)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𝑑𝑢𝑎𝑙</m:t>
                        </m:r>
                        <m:r>
                          <a:rPr lang="en-US" i="1">
                            <a:latin typeface="Cambria Math" charset="0"/>
                          </a:rPr>
                          <m:t> −</m:t>
                        </m:r>
                        <m:r>
                          <a:rPr lang="en-US" i="1">
                            <a:latin typeface="Cambria Math" charset="0"/>
                          </a:rPr>
                          <m:t>𝑠𝑖𝑛𝑔𝑙𝑒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𝑠𝑖𝑛𝑔𝑙𝑒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 smtClean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205" name="Google Shape;205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4425" y="1149700"/>
                <a:ext cx="3768000" cy="3236400"/>
              </a:xfrm>
              <a:prstGeom prst="rect">
                <a:avLst/>
              </a:prstGeom>
              <a:blipFill rotWithShape="0">
                <a:blip r:embed="rId3"/>
                <a:stretch>
                  <a:fillRect l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25" y="0"/>
            <a:ext cx="4531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Cognitive - Standing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1140000"/>
            <a:ext cx="62484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Cognitive - Walking</a:t>
            </a:r>
            <a:endParaRPr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1140000"/>
            <a:ext cx="80645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Illustration </a:t>
            </a:r>
            <a:r>
              <a:rPr lang="en-US" dirty="0"/>
              <a:t>of conceptual model for characterizing patterns of cognitive-motor dual-task interference.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5" y="0"/>
            <a:ext cx="7638645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25" y="0"/>
            <a:ext cx="66851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5034644" y="1140000"/>
            <a:ext cx="3677612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 dirty="0"/>
          </a:p>
        </p:txBody>
      </p:sp>
      <p:sp>
        <p:nvSpPr>
          <p:cNvPr id="364" name="Google Shape;364;p35"/>
          <p:cNvSpPr txBox="1">
            <a:spLocks noGrp="1"/>
          </p:cNvSpPr>
          <p:nvPr>
            <p:ph type="body" idx="1"/>
          </p:nvPr>
        </p:nvSpPr>
        <p:spPr>
          <a:xfrm>
            <a:off x="5342625" y="2280000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dirty="0" smtClean="0"/>
              <a:t>  </a:t>
            </a:r>
            <a:r>
              <a:rPr lang="en" sz="3000" b="1" dirty="0" smtClean="0"/>
              <a:t>Any </a:t>
            </a:r>
            <a:r>
              <a:rPr lang="en" sz="3000" b="1" dirty="0"/>
              <a:t>questions</a:t>
            </a:r>
            <a:r>
              <a:rPr lang="en" sz="3000" b="1" dirty="0" smtClean="0"/>
              <a:t>?</a:t>
            </a:r>
            <a:endParaRPr sz="3000" b="1" dirty="0"/>
          </a:p>
        </p:txBody>
      </p:sp>
      <p:pic>
        <p:nvPicPr>
          <p:cNvPr id="365" name="Google Shape;365;p3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r>
              <a:rPr lang="en-US" dirty="0"/>
              <a:t> </a:t>
            </a:r>
            <a:r>
              <a:rPr lang="en-US" dirty="0" err="1" smtClean="0"/>
              <a:t>iWear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Cleaning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669525" y="1140000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smtClean="0"/>
              <a:t>78 participants &amp; 537 variables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smtClean="0"/>
              <a:t>5 sites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smtClean="0"/>
              <a:t>Logical questions</a:t>
            </a:r>
            <a:endParaRPr lang="en-US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2648440"/>
            <a:ext cx="5644342" cy="2328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89" y="183621"/>
            <a:ext cx="3257673" cy="41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39208" y="678335"/>
            <a:ext cx="220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Outlier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5" y="1140000"/>
            <a:ext cx="4062731" cy="3196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56" y="555786"/>
            <a:ext cx="4411744" cy="4299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0" y="3169580"/>
            <a:ext cx="65659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30" y="298580"/>
            <a:ext cx="4246378" cy="4844920"/>
          </a:xfrm>
          <a:prstGeom prst="rect">
            <a:avLst/>
          </a:prstGeom>
        </p:spPr>
      </p:pic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Calculation</a:t>
            </a:r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815175" y="1140000"/>
            <a:ext cx="36111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b="1" dirty="0" smtClean="0"/>
              <a:t>IPAQ </a:t>
            </a:r>
            <a:r>
              <a:rPr lang="mr-IN" sz="1300" b="1" dirty="0" smtClean="0"/>
              <a:t>–</a:t>
            </a:r>
            <a:r>
              <a:rPr lang="en-US" sz="1300" b="1" dirty="0" smtClean="0"/>
              <a:t> Pre/Post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3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4975469" y="83976"/>
            <a:ext cx="3868500" cy="4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b="1" dirty="0" err="1" smtClean="0"/>
              <a:t>Lifespace</a:t>
            </a:r>
            <a:endParaRPr lang="en-US" sz="1300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0" y="1677978"/>
            <a:ext cx="40132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en" dirty="0" smtClean="0"/>
              <a:t>.</a:t>
            </a:r>
            <a:r>
              <a:rPr lang="en-US" dirty="0" smtClean="0"/>
              <a:t> APDM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9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Integration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5" y="1137201"/>
            <a:ext cx="3012661" cy="325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433" y="327001"/>
            <a:ext cx="5477316" cy="4071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100"/>
            <a:ext cx="9144000" cy="1622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</a:t>
            </a:r>
            <a:r>
              <a:rPr lang="en" dirty="0" smtClean="0"/>
              <a:t>.</a:t>
            </a:r>
            <a:r>
              <a:rPr lang="en-US" dirty="0" smtClean="0"/>
              <a:t> Dual Task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152</Words>
  <Application>Microsoft Macintosh PowerPoint</Application>
  <PresentationFormat>On-screen Show (16:9)</PresentationFormat>
  <Paragraphs>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Dosis</vt:lpstr>
      <vt:lpstr>Source Sans Pro</vt:lpstr>
      <vt:lpstr>Cerimon template</vt:lpstr>
      <vt:lpstr>Data Analysis iWear &amp; APDM  Xueyao Li</vt:lpstr>
      <vt:lpstr>1. iWear</vt:lpstr>
      <vt:lpstr>Data Cleaning</vt:lpstr>
      <vt:lpstr>PowerPoint Presentation</vt:lpstr>
      <vt:lpstr>Calculation</vt:lpstr>
      <vt:lpstr>2. APDM</vt:lpstr>
      <vt:lpstr>Data Integration</vt:lpstr>
      <vt:lpstr>PowerPoint Presentation</vt:lpstr>
      <vt:lpstr>3. Dual Task</vt:lpstr>
      <vt:lpstr>PowerPoint Presentation</vt:lpstr>
      <vt:lpstr>Process</vt:lpstr>
      <vt:lpstr>DTE</vt:lpstr>
      <vt:lpstr>Cognitive - Standing</vt:lpstr>
      <vt:lpstr>Cognitive - Walking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iWear &amp; APDM  Xueyao Li</dc:title>
  <cp:lastModifiedBy>Li Xueyao</cp:lastModifiedBy>
  <cp:revision>38</cp:revision>
  <dcterms:modified xsi:type="dcterms:W3CDTF">2019-03-14T07:14:49Z</dcterms:modified>
</cp:coreProperties>
</file>