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5" r:id="rId3"/>
    <p:sldId id="261" r:id="rId4"/>
    <p:sldId id="287" r:id="rId5"/>
    <p:sldId id="265" r:id="rId6"/>
    <p:sldId id="288" r:id="rId7"/>
    <p:sldId id="289" r:id="rId8"/>
    <p:sldId id="291" r:id="rId9"/>
    <p:sldId id="292" r:id="rId10"/>
    <p:sldId id="286" r:id="rId11"/>
    <p:sldId id="294" r:id="rId12"/>
    <p:sldId id="299" r:id="rId13"/>
    <p:sldId id="298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6A151-7ACB-43E2-8E66-495AD6C34B9E}">
  <a:tblStyle styleId="{A6E6A151-7ACB-43E2-8E66-495AD6C34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67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1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5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4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66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7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0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4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8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465803"/>
            <a:ext cx="67522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Data Preprocessing and Analysis</a:t>
            </a:r>
            <a:br>
              <a:rPr lang="en-US" dirty="0" smtClean="0"/>
            </a:br>
            <a:r>
              <a:rPr lang="en-US" sz="1800" dirty="0" smtClean="0"/>
              <a:t>Xueyao Li</a:t>
            </a:r>
            <a:r>
              <a:rPr lang="en-US" sz="1800" b="0" dirty="0" smtClean="0"/>
              <a:t> </a:t>
            </a:r>
            <a:endParaRPr sz="1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iWear</a:t>
            </a:r>
            <a:r>
              <a:rPr lang="en-US" dirty="0" smtClean="0"/>
              <a:t> </a:t>
            </a:r>
            <a:r>
              <a:rPr lang="en-US" dirty="0" err="1" smtClean="0"/>
              <a:t>Subscores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smtClean="0"/>
              <a:t>Balance </a:t>
            </a:r>
            <a:r>
              <a:rPr lang="en-US" sz="1800" b="1" dirty="0" err="1"/>
              <a:t>Subscore</a:t>
            </a:r>
            <a:r>
              <a:rPr lang="en-US" sz="1800" dirty="0"/>
              <a:t>: Sum of Tandem Walk and </a:t>
            </a:r>
            <a:r>
              <a:rPr lang="en-US" sz="1800" dirty="0" err="1"/>
              <a:t>Retropulsion</a:t>
            </a:r>
            <a:r>
              <a:rPr lang="en-US" sz="1800" dirty="0"/>
              <a:t> Pull Tests from UHDRS Motor </a:t>
            </a:r>
            <a:endParaRPr lang="en-US" sz="1800" dirty="0" smtClean="0"/>
          </a:p>
          <a:p>
            <a:pPr lvl="0"/>
            <a:r>
              <a:rPr lang="en" sz="1800" b="1" dirty="0" smtClean="0"/>
              <a:t>Chorea</a:t>
            </a:r>
            <a:r>
              <a:rPr lang="en-US" sz="1800" b="1" dirty="0" smtClean="0"/>
              <a:t> </a:t>
            </a:r>
            <a:r>
              <a:rPr lang="en" sz="1800" b="1" dirty="0" err="1" smtClean="0"/>
              <a:t>Subscore</a:t>
            </a:r>
            <a:r>
              <a:rPr lang="en-US" sz="1800" dirty="0" smtClean="0"/>
              <a:t>: </a:t>
            </a:r>
            <a:r>
              <a:rPr lang="en" sz="1800" dirty="0" smtClean="0"/>
              <a:t>Sum </a:t>
            </a:r>
            <a:r>
              <a:rPr lang="en" sz="1800" dirty="0"/>
              <a:t>of Maximal Chorea Measures (</a:t>
            </a:r>
            <a:r>
              <a:rPr lang="en" sz="1800" dirty="0" err="1"/>
              <a:t>i.e</a:t>
            </a:r>
            <a:r>
              <a:rPr lang="en" sz="1800" dirty="0"/>
              <a:t>, Face, BOL, Trunk, RUE, LUE, RLE, LLE) </a:t>
            </a:r>
            <a:endParaRPr lang="en-US" sz="1800" dirty="0"/>
          </a:p>
          <a:p>
            <a:pPr lvl="0"/>
            <a:r>
              <a:rPr lang="en-US" sz="1800" b="1" dirty="0" smtClean="0"/>
              <a:t>Dystonia </a:t>
            </a:r>
            <a:r>
              <a:rPr lang="en-US" sz="1800" b="1" dirty="0" err="1" smtClean="0"/>
              <a:t>Subscore</a:t>
            </a:r>
            <a:r>
              <a:rPr lang="en-US" sz="1800" dirty="0" smtClean="0"/>
              <a:t>: Sum </a:t>
            </a:r>
            <a:r>
              <a:rPr lang="en-US" sz="1800" dirty="0"/>
              <a:t>of Maximal Dystonia and </a:t>
            </a:r>
            <a:r>
              <a:rPr lang="en-US" sz="1800" dirty="0" smtClean="0"/>
              <a:t>Rigidity</a:t>
            </a:r>
          </a:p>
          <a:p>
            <a:r>
              <a:rPr lang="en-US" sz="1800" b="1" dirty="0" smtClean="0"/>
              <a:t>Chorea Eye </a:t>
            </a:r>
            <a:r>
              <a:rPr lang="en-US" sz="1800" b="1" dirty="0" err="1" smtClean="0"/>
              <a:t>Subscore</a:t>
            </a:r>
            <a:r>
              <a:rPr lang="en-US" sz="1800" dirty="0"/>
              <a:t>: </a:t>
            </a:r>
            <a:r>
              <a:rPr lang="en-US" sz="1800" dirty="0" smtClean="0"/>
              <a:t>Sum of Ocular Pursuit, Saccade Initiation and Saccade Velocity</a:t>
            </a:r>
          </a:p>
          <a:p>
            <a:r>
              <a:rPr lang="en-US" sz="1800" b="1" dirty="0" smtClean="0"/>
              <a:t>Chorea Total </a:t>
            </a:r>
            <a:r>
              <a:rPr lang="en-US" sz="1800" b="1" dirty="0" err="1" smtClean="0"/>
              <a:t>Subscore</a:t>
            </a:r>
            <a:r>
              <a:rPr lang="en-US" sz="1800" dirty="0" smtClean="0"/>
              <a:t>: Sum of </a:t>
            </a:r>
            <a:r>
              <a:rPr lang="en" sz="1800" dirty="0"/>
              <a:t>Chorea</a:t>
            </a:r>
            <a:r>
              <a:rPr lang="en-US" sz="1800" dirty="0"/>
              <a:t> </a:t>
            </a:r>
            <a:r>
              <a:rPr lang="en" sz="1800" dirty="0" err="1" smtClean="0"/>
              <a:t>Subscore</a:t>
            </a:r>
            <a:r>
              <a:rPr lang="en-US" sz="1800" dirty="0" smtClean="0"/>
              <a:t> </a:t>
            </a:r>
            <a:r>
              <a:rPr lang="en-US" sz="1800" dirty="0"/>
              <a:t>and Chorea Eye </a:t>
            </a:r>
            <a:r>
              <a:rPr lang="en-US" sz="1800" dirty="0" err="1"/>
              <a:t>Subscore</a:t>
            </a:r>
            <a:endParaRPr lang="en-US" sz="1800" dirty="0" smtClean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1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916458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Plot </a:t>
            </a:r>
            <a:r>
              <a:rPr lang="en-US" sz="1800" dirty="0"/>
              <a:t>these </a:t>
            </a:r>
            <a:r>
              <a:rPr lang="en-US" sz="1800" dirty="0" err="1" smtClean="0"/>
              <a:t>subscores</a:t>
            </a:r>
            <a:r>
              <a:rPr lang="en-US" sz="1800" dirty="0" smtClean="0"/>
              <a:t> against </a:t>
            </a:r>
            <a:r>
              <a:rPr lang="en-US" sz="1800" dirty="0"/>
              <a:t>the </a:t>
            </a:r>
            <a:r>
              <a:rPr lang="en-US" sz="1800" dirty="0" smtClean="0"/>
              <a:t>standing (Feet </a:t>
            </a:r>
            <a:r>
              <a:rPr lang="en-US" sz="1800" dirty="0"/>
              <a:t>A</a:t>
            </a:r>
            <a:r>
              <a:rPr lang="en-US" sz="1800" dirty="0" smtClean="0"/>
              <a:t>part</a:t>
            </a:r>
            <a:r>
              <a:rPr lang="en-US" sz="1800" dirty="0"/>
              <a:t>, </a:t>
            </a:r>
            <a:r>
              <a:rPr lang="en-US" sz="1800" dirty="0" smtClean="0"/>
              <a:t>Eyes </a:t>
            </a:r>
            <a:r>
              <a:rPr lang="en-US" sz="1800" dirty="0"/>
              <a:t>O</a:t>
            </a:r>
            <a:r>
              <a:rPr lang="en-US" sz="1800" dirty="0" smtClean="0"/>
              <a:t>pen</a:t>
            </a:r>
            <a:r>
              <a:rPr lang="en-US" sz="1800" dirty="0"/>
              <a:t>, F</a:t>
            </a:r>
            <a:r>
              <a:rPr lang="en-US" sz="1800" dirty="0" smtClean="0"/>
              <a:t>irm Surface) and sitting (Sitting </a:t>
            </a:r>
            <a:r>
              <a:rPr lang="en-US" sz="1800" dirty="0"/>
              <a:t>P</a:t>
            </a:r>
            <a:r>
              <a:rPr lang="en-US" sz="1800" dirty="0" smtClean="0"/>
              <a:t>ostural Sway) task outcome </a:t>
            </a:r>
            <a:r>
              <a:rPr lang="en-US" sz="1800" dirty="0"/>
              <a:t>measures of </a:t>
            </a:r>
            <a:r>
              <a:rPr lang="en-US" sz="1800" b="1" dirty="0" smtClean="0"/>
              <a:t>Jerk, Mean Velocity, RMS </a:t>
            </a:r>
            <a:r>
              <a:rPr lang="en-US" sz="1800" b="1" dirty="0"/>
              <a:t>Sway </a:t>
            </a:r>
            <a:r>
              <a:rPr lang="en-US" sz="1800" b="1" dirty="0" smtClean="0"/>
              <a:t>and Sway Area</a:t>
            </a:r>
            <a:r>
              <a:rPr lang="en-US" sz="1800" dirty="0" smtClean="0"/>
              <a:t>.</a:t>
            </a: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58" y="1618700"/>
            <a:ext cx="4126786" cy="25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Regression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16458" y="1550482"/>
            <a:ext cx="790703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 smtClean="0"/>
              <a:t>Subscore</a:t>
            </a:r>
            <a:r>
              <a:rPr lang="en-US" sz="1600" dirty="0" smtClean="0"/>
              <a:t> </a:t>
            </a:r>
            <a:r>
              <a:rPr lang="en-US" sz="1600" dirty="0"/>
              <a:t>~ </a:t>
            </a:r>
            <a:r>
              <a:rPr lang="en-US" sz="1600" dirty="0" err="1"/>
              <a:t>FeetApart</a:t>
            </a:r>
            <a:r>
              <a:rPr lang="en-US" sz="1600" dirty="0"/>
              <a:t> + </a:t>
            </a:r>
            <a:r>
              <a:rPr lang="en-US" sz="1600" dirty="0" err="1"/>
              <a:t>FeetTogether</a:t>
            </a:r>
            <a:r>
              <a:rPr lang="en-US" sz="1600" dirty="0"/>
              <a:t> + Sitting</a:t>
            </a:r>
          </a:p>
          <a:p>
            <a:endParaRPr lang="en-US" sz="1600" dirty="0" smtClean="0"/>
          </a:p>
          <a:p>
            <a:pPr lvl="0"/>
            <a:r>
              <a:rPr lang="en-US" sz="1600" dirty="0" err="1" smtClean="0"/>
              <a:t>Subscore</a:t>
            </a:r>
            <a:r>
              <a:rPr lang="en-US" sz="1600" dirty="0" smtClean="0"/>
              <a:t> </a:t>
            </a:r>
            <a:r>
              <a:rPr lang="en-US" sz="1600" dirty="0"/>
              <a:t>~ </a:t>
            </a:r>
            <a:r>
              <a:rPr lang="en-US" sz="1600" dirty="0" err="1"/>
              <a:t>FeetApartStroop</a:t>
            </a:r>
            <a:r>
              <a:rPr lang="en-US" sz="1600" dirty="0"/>
              <a:t> + </a:t>
            </a:r>
            <a:r>
              <a:rPr lang="en-US" sz="1600" dirty="0" err="1"/>
              <a:t>FeetTogetherStroop</a:t>
            </a:r>
            <a:r>
              <a:rPr lang="en-US" sz="1600" dirty="0"/>
              <a:t> 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1600" dirty="0" err="1" smtClean="0"/>
              <a:t>Subscore</a:t>
            </a:r>
            <a:r>
              <a:rPr lang="en-US" sz="1600" dirty="0" smtClean="0"/>
              <a:t> </a:t>
            </a:r>
            <a:r>
              <a:rPr lang="en-US" sz="1600" dirty="0"/>
              <a:t>~ </a:t>
            </a:r>
            <a:r>
              <a:rPr lang="en-US" sz="1600" dirty="0" err="1"/>
              <a:t>FeetApart</a:t>
            </a:r>
            <a:r>
              <a:rPr lang="en-US" sz="1600" dirty="0"/>
              <a:t> + </a:t>
            </a:r>
            <a:r>
              <a:rPr lang="en-US" sz="1600" dirty="0" err="1"/>
              <a:t>FeetTogether</a:t>
            </a:r>
            <a:r>
              <a:rPr lang="en-US" sz="1600" dirty="0"/>
              <a:t> + </a:t>
            </a:r>
            <a:r>
              <a:rPr lang="en-US" sz="1600" dirty="0" err="1"/>
              <a:t>FeetApartStroop</a:t>
            </a:r>
            <a:r>
              <a:rPr lang="en-US" sz="1600" dirty="0"/>
              <a:t> + </a:t>
            </a:r>
            <a:r>
              <a:rPr lang="en-US" sz="1600" dirty="0" err="1"/>
              <a:t>FeetTogetherStroop</a:t>
            </a:r>
            <a:r>
              <a:rPr lang="en-US" sz="1600" dirty="0"/>
              <a:t> 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r>
              <a:rPr lang="en-US" sz="1600" dirty="0" err="1" smtClean="0"/>
              <a:t>Subscore</a:t>
            </a:r>
            <a:r>
              <a:rPr lang="en-US" sz="1600" dirty="0" smtClean="0"/>
              <a:t> ~ </a:t>
            </a:r>
            <a:r>
              <a:rPr lang="en-US" sz="1600" dirty="0" err="1"/>
              <a:t>FeetApart</a:t>
            </a:r>
            <a:r>
              <a:rPr lang="en-US" sz="1600" dirty="0"/>
              <a:t> + </a:t>
            </a:r>
            <a:r>
              <a:rPr lang="en-US" sz="1600" dirty="0" err="1"/>
              <a:t>FeetTogether</a:t>
            </a:r>
            <a:r>
              <a:rPr lang="en-US" sz="1600" dirty="0"/>
              <a:t> + </a:t>
            </a:r>
            <a:r>
              <a:rPr lang="en-US" sz="1600" dirty="0" err="1"/>
              <a:t>FeetApartStroop</a:t>
            </a:r>
            <a:r>
              <a:rPr lang="en-US" sz="1600" dirty="0"/>
              <a:t> + </a:t>
            </a:r>
            <a:r>
              <a:rPr lang="en-US" sz="1600" dirty="0" err="1"/>
              <a:t>FeetTogetherStroop</a:t>
            </a:r>
            <a:r>
              <a:rPr lang="en-US" sz="1600" dirty="0"/>
              <a:t> + Sitting</a:t>
            </a:r>
          </a:p>
          <a:p>
            <a:endParaRPr lang="en-US" sz="1600" dirty="0" smtClean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Regression</a:t>
            </a:r>
            <a:endParaRPr dirty="0"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9"/>
          <p:cNvSpPr/>
          <p:nvPr/>
        </p:nvSpPr>
        <p:spPr>
          <a:xfrm>
            <a:off x="1499592" y="2053050"/>
            <a:ext cx="1685008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latin typeface="Lora"/>
                <a:ea typeface="Lora"/>
                <a:cs typeface="Lora"/>
                <a:sym typeface="Lora"/>
              </a:rPr>
              <a:t>Check the 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multicollinearity</a:t>
            </a:r>
            <a:r>
              <a:rPr lang="en" dirty="0">
                <a:latin typeface="Lora"/>
                <a:ea typeface="Lora"/>
                <a:cs typeface="Lora"/>
                <a:sym typeface="Lora"/>
              </a:rPr>
              <a:t> and recursively remove variables with VIF &gt; 10 </a:t>
            </a:r>
          </a:p>
        </p:txBody>
      </p:sp>
      <p:sp>
        <p:nvSpPr>
          <p:cNvPr id="327" name="Google Shape;327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ora"/>
                <a:ea typeface="Lora"/>
                <a:cs typeface="Lora"/>
                <a:sym typeface="Lora"/>
              </a:rPr>
              <a:t>Compare models using </a:t>
            </a:r>
            <a:r>
              <a:rPr lang="en-US" b="1" dirty="0" smtClean="0">
                <a:latin typeface="Lora"/>
                <a:ea typeface="Lora"/>
                <a:cs typeface="Lora"/>
                <a:sym typeface="Lora"/>
              </a:rPr>
              <a:t>ANOVA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latin typeface="Lora"/>
                <a:ea typeface="Lora"/>
                <a:cs typeface="Lora"/>
                <a:sym typeface="Lora"/>
              </a:rPr>
              <a:t>Select variables through </a:t>
            </a: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stepwise 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selection </a:t>
            </a:r>
            <a:r>
              <a:rPr lang="en" dirty="0">
                <a:latin typeface="Lora"/>
                <a:ea typeface="Lora"/>
                <a:cs typeface="Lora"/>
                <a:sym typeface="Lora"/>
              </a:rPr>
              <a:t>and 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best subset </a:t>
            </a: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selection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9" name="Google Shape;329;p29"/>
          <p:cNvCxnSpPr>
            <a:endCxn id="328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30" name="Google Shape;330;p29"/>
          <p:cNvCxnSpPr>
            <a:endCxn id="327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1" name="Google Shape;331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2466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Missing-data </a:t>
            </a:r>
            <a:r>
              <a:rPr lang="en-US" dirty="0" smtClean="0"/>
              <a:t>Imputation </a:t>
            </a:r>
            <a:endParaRPr lang="en-US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IPD Dataset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3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iscard </a:t>
            </a:r>
            <a:r>
              <a:rPr lang="en-US" dirty="0"/>
              <a:t>data 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00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 smtClean="0"/>
              <a:t>Complete-case analysis</a:t>
            </a:r>
            <a:r>
              <a:rPr lang="en-US" sz="2000" dirty="0" smtClean="0"/>
              <a:t>: </a:t>
            </a:r>
            <a:r>
              <a:rPr lang="en" sz="2000" dirty="0" smtClean="0"/>
              <a:t>exclude all units for which the outcome or any of the inputs are missing</a:t>
            </a:r>
            <a:r>
              <a:rPr lang="en-US" sz="2000" dirty="0"/>
              <a:t>.</a:t>
            </a:r>
            <a:endParaRPr lang="en" sz="2000" dirty="0" smtClean="0">
              <a:solidFill>
                <a:srgbClr val="FF0000"/>
              </a:solidFill>
            </a:endParaRPr>
          </a:p>
          <a:p>
            <a:r>
              <a:rPr lang="en" sz="2000" b="1" dirty="0" smtClean="0"/>
              <a:t>Available-case</a:t>
            </a:r>
            <a:r>
              <a:rPr lang="en-US" sz="2000" b="1" dirty="0" smtClean="0"/>
              <a:t> analysis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study with subsets of the data; simply exclude a variable or set of variables because of their missing-data rates.</a:t>
            </a:r>
          </a:p>
          <a:p>
            <a:endParaRPr lang="en-US" sz="2000" dirty="0"/>
          </a:p>
          <a:p>
            <a:pPr marL="76200" indent="0">
              <a:buNone/>
            </a:pPr>
            <a:r>
              <a:rPr lang="en-US" sz="2000" dirty="0" smtClean="0"/>
              <a:t>Lead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biased </a:t>
            </a:r>
            <a:r>
              <a:rPr lang="en-US" sz="2000" dirty="0" smtClean="0">
                <a:solidFill>
                  <a:srgbClr val="FF0000"/>
                </a:solidFill>
              </a:rPr>
              <a:t>estimates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large standard errors </a:t>
            </a:r>
            <a:r>
              <a:rPr lang="en-US" sz="2000" dirty="0" smtClean="0"/>
              <a:t>of estimates.</a:t>
            </a:r>
            <a:endParaRPr lang="en-US" sz="20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23340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Impute data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916458" y="1651075"/>
            <a:ext cx="2798792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highlight>
                  <a:srgbClr val="FFCD00"/>
                </a:highlight>
              </a:rPr>
              <a:t>Mean imputation</a:t>
            </a:r>
            <a:endParaRPr b="1" dirty="0" smtClean="0">
              <a:highlight>
                <a:srgbClr val="FFCD00"/>
              </a:highlight>
            </a:endParaRPr>
          </a:p>
          <a:p>
            <a:pPr marL="0" indent="0">
              <a:buNone/>
            </a:pPr>
            <a:r>
              <a:rPr lang="en-US" sz="1600" dirty="0" smtClean="0"/>
              <a:t>Replace each missing </a:t>
            </a:r>
            <a:r>
              <a:rPr lang="en-US" sz="1600" dirty="0"/>
              <a:t>value with the mean of the observed </a:t>
            </a:r>
            <a:r>
              <a:rPr lang="en-US" sz="1600" dirty="0" smtClean="0"/>
              <a:t>data </a:t>
            </a:r>
            <a:r>
              <a:rPr lang="en-US" sz="1600" dirty="0"/>
              <a:t>for </a:t>
            </a:r>
            <a:r>
              <a:rPr lang="en-US" sz="1600" dirty="0" smtClean="0"/>
              <a:t>this variable.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Distort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distribution</a:t>
            </a:r>
            <a:r>
              <a:rPr lang="en-US" sz="1600" dirty="0"/>
              <a:t> for this </a:t>
            </a:r>
            <a:r>
              <a:rPr lang="en-US" sz="1600" dirty="0" smtClean="0"/>
              <a:t>variable and </a:t>
            </a:r>
            <a:r>
              <a:rPr lang="en-US" sz="1600" dirty="0">
                <a:solidFill>
                  <a:srgbClr val="FF0000"/>
                </a:solidFill>
              </a:rPr>
              <a:t>relationships</a:t>
            </a:r>
            <a:r>
              <a:rPr lang="en-US" sz="1600" dirty="0"/>
              <a:t> between </a:t>
            </a:r>
            <a:r>
              <a:rPr lang="en-US" sz="1600" dirty="0" smtClean="0"/>
              <a:t>variables; Lead </a:t>
            </a:r>
            <a:r>
              <a:rPr lang="en-US" sz="1600" dirty="0"/>
              <a:t>to </a:t>
            </a:r>
            <a:r>
              <a:rPr lang="en-US" sz="1600" dirty="0" smtClean="0"/>
              <a:t>complications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FF0000"/>
                </a:solidFill>
              </a:rPr>
              <a:t>summary measures </a:t>
            </a:r>
            <a:r>
              <a:rPr lang="en-US" sz="1600" dirty="0" smtClean="0"/>
              <a:t>including </a:t>
            </a:r>
            <a:r>
              <a:rPr lang="en-US" sz="1600" u="sng" dirty="0" smtClean="0">
                <a:solidFill>
                  <a:schemeClr val="tx1"/>
                </a:solidFill>
              </a:rPr>
              <a:t>underestimates </a:t>
            </a:r>
            <a:r>
              <a:rPr lang="en-US" sz="1600" u="sng" dirty="0">
                <a:solidFill>
                  <a:schemeClr val="tx1"/>
                </a:solidFill>
              </a:rPr>
              <a:t>of the standard deviation.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715250" y="1651075"/>
            <a:ext cx="2453662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highlight>
                  <a:srgbClr val="FFCD00"/>
                </a:highlight>
              </a:rPr>
              <a:t>Random imputation </a:t>
            </a:r>
            <a:endParaRPr lang="en-US" b="1" dirty="0">
              <a:highlight>
                <a:srgbClr val="FFCD00"/>
              </a:highlight>
            </a:endParaRPr>
          </a:p>
          <a:p>
            <a:pPr marL="0" indent="0">
              <a:buNone/>
            </a:pPr>
            <a:r>
              <a:rPr lang="en-US" sz="1600" dirty="0" smtClean="0"/>
              <a:t>Randomly sample missing </a:t>
            </a:r>
            <a:r>
              <a:rPr lang="en-US" sz="1600" dirty="0"/>
              <a:t>values </a:t>
            </a:r>
            <a:r>
              <a:rPr lang="en-US" sz="1600" dirty="0" smtClean="0"/>
              <a:t>from the </a:t>
            </a:r>
            <a:r>
              <a:rPr lang="en-US" sz="1600" dirty="0"/>
              <a:t>observed data for this variable.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2" y="1651075"/>
            <a:ext cx="2431221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 smtClean="0">
                <a:highlight>
                  <a:srgbClr val="FFCD00"/>
                </a:highlight>
              </a:rPr>
              <a:t>Regression</a:t>
            </a:r>
            <a:r>
              <a:rPr lang="en-US" b="1" dirty="0" smtClean="0">
                <a:highlight>
                  <a:srgbClr val="FFCD00"/>
                </a:highlight>
              </a:rPr>
              <a:t> </a:t>
            </a:r>
            <a:r>
              <a:rPr lang="en" b="1" dirty="0" smtClean="0">
                <a:highlight>
                  <a:srgbClr val="FFCD00"/>
                </a:highlight>
              </a:rPr>
              <a:t>prediction </a:t>
            </a:r>
            <a:endParaRPr lang="en" b="1" dirty="0">
              <a:highlight>
                <a:srgbClr val="FFCD00"/>
              </a:highlight>
            </a:endParaRPr>
          </a:p>
          <a:p>
            <a:pPr marL="0" indent="0">
              <a:buNone/>
            </a:pPr>
            <a:r>
              <a:rPr lang="en-US" sz="1600" dirty="0" smtClean="0"/>
              <a:t>Fit </a:t>
            </a:r>
            <a:r>
              <a:rPr lang="en" sz="1600" dirty="0" smtClean="0"/>
              <a:t>a </a:t>
            </a:r>
            <a:r>
              <a:rPr lang="en" sz="1600" dirty="0"/>
              <a:t>regression to the observed </a:t>
            </a:r>
            <a:r>
              <a:rPr lang="en-US" sz="1600" dirty="0" smtClean="0"/>
              <a:t>data</a:t>
            </a:r>
            <a:r>
              <a:rPr lang="en" sz="1600" dirty="0" smtClean="0"/>
              <a:t> </a:t>
            </a:r>
            <a:r>
              <a:rPr lang="en" sz="1600" dirty="0"/>
              <a:t>and then use that to predict the missing </a:t>
            </a:r>
            <a:r>
              <a:rPr lang="en-US" sz="1600" dirty="0" smtClean="0"/>
              <a:t>values.</a:t>
            </a:r>
            <a:r>
              <a:rPr lang="en" sz="1600" dirty="0" smtClean="0"/>
              <a:t> </a:t>
            </a:r>
            <a:endParaRPr lang="e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644577" y="1585264"/>
            <a:ext cx="4173000" cy="2600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smtClean="0"/>
              <a:t>Count missing data rates and exclude TMS</a:t>
            </a:r>
            <a:endParaRPr lang="en" sz="1800" dirty="0">
              <a:solidFill>
                <a:srgbClr val="FF0000"/>
              </a:solidFill>
            </a:endParaRPr>
          </a:p>
          <a:p>
            <a:r>
              <a:rPr lang="en-US" sz="1800" dirty="0" smtClean="0"/>
              <a:t>Exclude </a:t>
            </a:r>
            <a:r>
              <a:rPr lang="en-US" sz="1800" dirty="0"/>
              <a:t>participants with missing outcome data (</a:t>
            </a:r>
            <a:r>
              <a:rPr lang="en-US" sz="1800" dirty="0" err="1"/>
              <a:t>modmotscpost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andom imputation</a:t>
            </a:r>
          </a:p>
          <a:p>
            <a:r>
              <a:rPr lang="en-US" sz="1800" dirty="0" smtClean="0"/>
              <a:t>Create </a:t>
            </a:r>
            <a:r>
              <a:rPr lang="en-US" sz="1800" dirty="0"/>
              <a:t>20 imputed </a:t>
            </a:r>
            <a:r>
              <a:rPr lang="en-US" sz="1800" dirty="0" smtClean="0"/>
              <a:t>datasets and run analysis on all the 20 datasets</a:t>
            </a:r>
            <a:endParaRPr lang="en-US" sz="1800" dirty="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9" y="1585264"/>
            <a:ext cx="4356618" cy="1186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9" y="2870403"/>
            <a:ext cx="4356619" cy="216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Integration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APDM Dataset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0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4" y="820130"/>
            <a:ext cx="3012661" cy="3258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6" y="375536"/>
            <a:ext cx="5176023" cy="414756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48794" y="2837468"/>
            <a:ext cx="3012661" cy="226243"/>
          </a:xfrm>
          <a:prstGeom prst="frame">
            <a:avLst/>
          </a:prstGeom>
          <a:solidFill>
            <a:srgbClr val="FFCE00"/>
          </a:solidFill>
          <a:ln>
            <a:solidFill>
              <a:srgbClr val="FF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9" y="695990"/>
            <a:ext cx="2501900" cy="3492500"/>
          </a:xfrm>
          <a:prstGeom prst="rect">
            <a:avLst/>
          </a:prstGeom>
        </p:spPr>
      </p:pic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Frame 6"/>
          <p:cNvSpPr/>
          <p:nvPr/>
        </p:nvSpPr>
        <p:spPr>
          <a:xfrm>
            <a:off x="223729" y="3875265"/>
            <a:ext cx="2501900" cy="313225"/>
          </a:xfrm>
          <a:prstGeom prst="frame">
            <a:avLst/>
          </a:prstGeom>
          <a:solidFill>
            <a:srgbClr val="FFCE00"/>
          </a:solidFill>
          <a:ln>
            <a:solidFill>
              <a:srgbClr val="FF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81" y="727259"/>
            <a:ext cx="5913728" cy="34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765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 </a:t>
            </a:r>
            <a:r>
              <a:rPr lang="en-US" smtClean="0"/>
              <a:t>and Regression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Dual Task Analysis on </a:t>
            </a:r>
            <a:r>
              <a:rPr lang="en-US" dirty="0" err="1" smtClean="0"/>
              <a:t>iWear</a:t>
            </a:r>
            <a:r>
              <a:rPr lang="en-US" dirty="0" smtClean="0"/>
              <a:t> and APDM Datasets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378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Lora</vt:lpstr>
      <vt:lpstr>Quattrocento Sans</vt:lpstr>
      <vt:lpstr>Viola template</vt:lpstr>
      <vt:lpstr>Data Preprocessing and Analysis Xueyao Li </vt:lpstr>
      <vt:lpstr>Missing-data Imputation </vt:lpstr>
      <vt:lpstr>Discard data </vt:lpstr>
      <vt:lpstr>Impute data</vt:lpstr>
      <vt:lpstr>PowerPoint Presentation</vt:lpstr>
      <vt:lpstr>Data Integration</vt:lpstr>
      <vt:lpstr>PowerPoint Presentation</vt:lpstr>
      <vt:lpstr>PowerPoint Presentation</vt:lpstr>
      <vt:lpstr>Correlation and Regression</vt:lpstr>
      <vt:lpstr>iWear Subscores</vt:lpstr>
      <vt:lpstr>Correlation</vt:lpstr>
      <vt:lpstr>Regression</vt:lpstr>
      <vt:lpstr>Regression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Missing-data imputation </dc:title>
  <cp:lastModifiedBy>Li Xueyao</cp:lastModifiedBy>
  <cp:revision>28</cp:revision>
  <dcterms:modified xsi:type="dcterms:W3CDTF">2019-03-07T17:44:33Z</dcterms:modified>
</cp:coreProperties>
</file>