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F06654-EC94-4793-9C04-1F0779176C2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C8C69F-FE5C-46F0-B4E8-73556AB95BE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12E178C-A50E-4EB4-85B1-78F59A92679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059D8B-EFC0-45B5-9443-BAB596DAB5D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30B9A6-463B-43E0-BC70-CB243F639C4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F78F6B-8898-41EA-9DFE-505C4506FAC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28FD81-8F60-49F8-BE2F-63162C15B01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E7D132-D0AC-4CFE-96DD-2375D18839B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809B4D-4A77-48F8-8F2F-D98CFF9B573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837BA6-F0A7-4851-BAA3-5E8B452F19C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4AFC2C-32B1-4419-9DC8-79C8C680A93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DDFC67-FE46-4DB0-A29A-536E482C37F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C6DBA8-9AD1-4000-926B-866369CB347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16D254-AA12-44E9-8675-279A765B48B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A21791-7050-44FD-9054-163D27887D8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B4F200-ED3E-47E4-9ED6-812FEA06069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CE6EE4-0FEE-4003-BC86-681A54F7AB5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259A7E-FD9A-4182-AC1D-AE4F3E5B988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0A5FBE-443B-48B2-800F-00F82146E5D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0AE182-DF0C-4946-B95A-C612071F413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6913D8A-7A28-422F-BBBC-6EDFDD3B2E9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47AF42-D3B8-4371-90DD-D754C4D6288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D89A40-3E43-4C81-940B-E2C6D3CE3D8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07A3EC-C7CD-4637-824F-95AC7289A42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L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0670FE-A005-48BA-AE7A-5A9F79A5E802}" type="slidenum">
              <a:rPr b="0" lang="en-IL" sz="1000" spc="-1" strike="noStrike">
                <a:solidFill>
                  <a:schemeClr val="dk2"/>
                </a:solidFill>
                <a:latin typeface="Arial"/>
                <a:ea typeface="Arial"/>
              </a:rPr>
              <a:t>11</a:t>
            </a:fld>
            <a:endParaRPr b="0" lang="en-IL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L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5A02FA-A351-42A4-8CB1-FE0F44117F2E}" type="slidenum">
              <a:rPr b="0" lang="en-IL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L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L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3640" y="-712800"/>
            <a:ext cx="8519040" cy="205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5200" spc="-1" strike="noStrike">
              <a:solidFill>
                <a:srgbClr val="000000"/>
              </a:solidFill>
              <a:latin typeface="Arial"/>
            </a:endParaRPr>
          </a:p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52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520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5200" spc="-1" strike="noStrike">
              <a:solidFill>
                <a:srgbClr val="000000"/>
              </a:solidFill>
              <a:latin typeface="Arial"/>
            </a:endParaRPr>
          </a:p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2800" spc="-1" strike="noStrike">
              <a:solidFill>
                <a:srgbClr val="000000"/>
              </a:solidFill>
              <a:latin typeface="Arial"/>
            </a:endParaRPr>
          </a:p>
          <a:p>
            <a:pPr indent="0" rtl="1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532440"/>
            <a:ext cx="8519040" cy="30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e" sz="2850" spc="-1" strike="noStrike">
                <a:solidFill>
                  <a:schemeClr val="dk1"/>
                </a:solidFill>
                <a:latin typeface="Arial"/>
                <a:cs typeface="Arial"/>
              </a:rPr>
              <a:t>איפיון מוצר</a:t>
            </a:r>
            <a:endParaRPr b="0" lang="en-IL" sz="285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00000"/>
              </a:lnSpc>
              <a:buNone/>
              <a:tabLst>
                <a:tab algn="l" pos="0"/>
              </a:tabLst>
            </a:pPr>
            <a:br>
              <a:rPr sz="2850"/>
            </a:br>
            <a:r>
              <a:rPr b="0" lang="he" sz="2850" spc="-1" strike="noStrike">
                <a:solidFill>
                  <a:schemeClr val="dk1"/>
                </a:solidFill>
                <a:latin typeface="Arial"/>
                <a:cs typeface="Arial"/>
              </a:rPr>
              <a:t>שם האפליקציה</a:t>
            </a:r>
            <a:r>
              <a:rPr b="0" lang="en-US" sz="2850" spc="-1" strike="noStrike">
                <a:solidFill>
                  <a:schemeClr val="dk1"/>
                </a:solidFill>
                <a:latin typeface="Arial"/>
                <a:ea typeface="Arial"/>
              </a:rPr>
              <a:t>: </a:t>
            </a:r>
            <a:r>
              <a:rPr b="0" lang="en-US" sz="2850" spc="-1" strike="noStrike">
                <a:solidFill>
                  <a:schemeClr val="dk1"/>
                </a:solidFill>
                <a:latin typeface="Arial"/>
                <a:ea typeface="Arial"/>
              </a:rPr>
              <a:t>Morello</a:t>
            </a:r>
            <a:br>
              <a:rPr sz="2850"/>
            </a:br>
            <a:endParaRPr b="0" lang="en-IL" sz="2850" spc="-1" strike="noStrike">
              <a:solidFill>
                <a:srgbClr val="000000"/>
              </a:solidFill>
              <a:latin typeface="Arial"/>
            </a:endParaRPr>
          </a:p>
          <a:p>
            <a:pPr indent="0" algn="r" rtl="1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e" sz="2850" spc="-1" strike="noStrike">
                <a:solidFill>
                  <a:schemeClr val="dk1"/>
                </a:solidFill>
                <a:latin typeface="Arial"/>
                <a:cs typeface="Arial"/>
              </a:rPr>
              <a:t>חברי הצוות: נדב מורג, איריס אורון</a:t>
            </a:r>
            <a:endParaRPr b="0" lang="en-IL" sz="2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53720" y="393840"/>
            <a:ext cx="8519040" cy="29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Entities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223560" y="800280"/>
            <a:ext cx="329904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Board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List = Group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Card = Task: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Comment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Checklist+Todo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Attachment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Member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Label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Action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79;p 1"/>
          <p:cNvSpPr/>
          <p:nvPr/>
        </p:nvSpPr>
        <p:spPr>
          <a:xfrm>
            <a:off x="4259880" y="1080000"/>
            <a:ext cx="3299040" cy="21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</a:pPr>
            <a:endParaRPr b="0" lang="en-IL" sz="1800" spc="-1" strike="noStrike">
              <a:solidFill>
                <a:srgbClr val="bf0041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Activity</a:t>
            </a:r>
            <a:endParaRPr b="0" lang="en-IL" sz="1800" spc="-1" strike="noStrike">
              <a:solidFill>
                <a:srgbClr val="bf004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L" sz="1800" spc="-1" strike="noStrike">
              <a:solidFill>
                <a:srgbClr val="bf0041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4140000" y="540000"/>
            <a:ext cx="2518920" cy="4291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L" sz="2400" spc="-1" strike="noStrike">
                <a:solidFill>
                  <a:srgbClr val="000000"/>
                </a:solidFill>
                <a:latin typeface="Arial"/>
              </a:rPr>
              <a:t>Nice to have:</a:t>
            </a:r>
            <a:endParaRPr b="0" lang="en-IL" sz="2400" spc="-1" strike="noStrike">
              <a:solidFill>
                <a:srgbClr val="bf004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3720" y="1729800"/>
            <a:ext cx="8519040" cy="84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Arial"/>
                <a:ea typeface="Arial"/>
              </a:rPr>
              <a:t>Main Flows</a:t>
            </a:r>
            <a:endParaRPr b="0" lang="en-IL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3720" y="393840"/>
            <a:ext cx="8519040" cy="29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chemeClr val="dk1"/>
                </a:solidFill>
                <a:latin typeface="Arial"/>
                <a:ea typeface="Arial"/>
              </a:rPr>
              <a:t>Flow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ctangle 1"/>
          <p:cNvSpPr/>
          <p:nvPr/>
        </p:nvSpPr>
        <p:spPr>
          <a:xfrm>
            <a:off x="612000" y="955800"/>
            <a:ext cx="1889280" cy="1352160"/>
          </a:xfrm>
          <a:prstGeom prst="rect">
            <a:avLst/>
          </a:prstGeom>
          <a:solidFill>
            <a:srgbClr val="4285f4"/>
          </a:solidFill>
          <a:ln>
            <a:solidFill>
              <a:srgbClr val="3062b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Homepage + Authentication</a:t>
            </a:r>
            <a:endParaRPr b="0" lang="en-IL" sz="1400" spc="-1" strike="noStrike">
              <a:solidFill>
                <a:srgbClr val="bf0041"/>
              </a:solidFill>
              <a:latin typeface="Arial"/>
            </a:endParaRPr>
          </a:p>
        </p:txBody>
      </p:sp>
      <p:sp>
        <p:nvSpPr>
          <p:cNvPr id="124" name="Rectangle 3"/>
          <p:cNvSpPr/>
          <p:nvPr/>
        </p:nvSpPr>
        <p:spPr>
          <a:xfrm>
            <a:off x="3626640" y="955800"/>
            <a:ext cx="1889280" cy="1352160"/>
          </a:xfrm>
          <a:prstGeom prst="rect">
            <a:avLst/>
          </a:prstGeom>
          <a:solidFill>
            <a:srgbClr val="4285f4"/>
          </a:solidFill>
          <a:ln>
            <a:solidFill>
              <a:srgbClr val="3062b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Boards page</a:t>
            </a:r>
            <a:endParaRPr b="0" lang="en-IL" sz="1400" spc="-1" strike="noStrike">
              <a:solidFill>
                <a:srgbClr val="bf0041"/>
              </a:solidFill>
              <a:latin typeface="Arial"/>
            </a:endParaRPr>
          </a:p>
        </p:txBody>
      </p:sp>
      <p:sp>
        <p:nvSpPr>
          <p:cNvPr id="125" name="Rectangle 5"/>
          <p:cNvSpPr/>
          <p:nvPr/>
        </p:nvSpPr>
        <p:spPr>
          <a:xfrm>
            <a:off x="6366600" y="2247120"/>
            <a:ext cx="1889280" cy="1352160"/>
          </a:xfrm>
          <a:prstGeom prst="rect">
            <a:avLst/>
          </a:prstGeom>
          <a:solidFill>
            <a:srgbClr val="4285f4"/>
          </a:solidFill>
          <a:ln>
            <a:solidFill>
              <a:srgbClr val="3062b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Board</a:t>
            </a:r>
            <a:endParaRPr b="0" lang="en-IL" sz="1400" spc="-1" strike="noStrike">
              <a:solidFill>
                <a:srgbClr val="bf0041"/>
              </a:solidFill>
              <a:latin typeface="Arial"/>
            </a:endParaRPr>
          </a:p>
        </p:txBody>
      </p:sp>
      <p:sp>
        <p:nvSpPr>
          <p:cNvPr id="126" name="Rectangle 7"/>
          <p:cNvSpPr/>
          <p:nvPr/>
        </p:nvSpPr>
        <p:spPr>
          <a:xfrm>
            <a:off x="3626640" y="3571560"/>
            <a:ext cx="1889280" cy="1352160"/>
          </a:xfrm>
          <a:prstGeom prst="rect">
            <a:avLst/>
          </a:prstGeom>
          <a:solidFill>
            <a:srgbClr val="4285f4"/>
          </a:solidFill>
          <a:ln>
            <a:solidFill>
              <a:srgbClr val="3062b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Task (card)</a:t>
            </a:r>
            <a:endParaRPr b="0" lang="en-IL" sz="1400" spc="-1" strike="noStrike">
              <a:solidFill>
                <a:srgbClr val="bf0041"/>
              </a:solidFill>
              <a:latin typeface="Arial"/>
            </a:endParaRPr>
          </a:p>
        </p:txBody>
      </p:sp>
      <p:cxnSp>
        <p:nvCxnSpPr>
          <p:cNvPr id="127" name="Straight Arrow Connector 11"/>
          <p:cNvCxnSpPr/>
          <p:nvPr/>
        </p:nvCxnSpPr>
        <p:spPr>
          <a:xfrm>
            <a:off x="2581560" y="1632240"/>
            <a:ext cx="974160" cy="1440"/>
          </a:xfrm>
          <a:prstGeom prst="straightConnector1">
            <a:avLst/>
          </a:prstGeom>
          <a:ln w="57150">
            <a:solidFill>
              <a:srgbClr val="3c81f2"/>
            </a:solidFill>
            <a:round/>
            <a:tailEnd len="med" type="triangle" w="med"/>
          </a:ln>
        </p:spPr>
      </p:cxnSp>
      <p:cxnSp>
        <p:nvCxnSpPr>
          <p:cNvPr id="128" name="Straight Arrow Connector 12"/>
          <p:cNvCxnSpPr/>
          <p:nvPr/>
        </p:nvCxnSpPr>
        <p:spPr>
          <a:xfrm>
            <a:off x="5592960" y="1634760"/>
            <a:ext cx="1049760" cy="489240"/>
          </a:xfrm>
          <a:prstGeom prst="straightConnector1">
            <a:avLst/>
          </a:prstGeom>
          <a:ln w="57150">
            <a:solidFill>
              <a:srgbClr val="3c81f2"/>
            </a:solidFill>
            <a:round/>
            <a:tailEnd len="med" type="triangle" w="med"/>
          </a:ln>
        </p:spPr>
      </p:cxnSp>
      <p:cxnSp>
        <p:nvCxnSpPr>
          <p:cNvPr id="129" name="Straight Arrow Connector 14"/>
          <p:cNvCxnSpPr/>
          <p:nvPr/>
        </p:nvCxnSpPr>
        <p:spPr>
          <a:xfrm flipH="1">
            <a:off x="5589360" y="3724920"/>
            <a:ext cx="1046520" cy="515520"/>
          </a:xfrm>
          <a:prstGeom prst="straightConnector1">
            <a:avLst/>
          </a:prstGeom>
          <a:ln w="57150">
            <a:solidFill>
              <a:srgbClr val="3c81f2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8519040" cy="13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4400" spc="-1" strike="noStrike">
                <a:solidFill>
                  <a:srgbClr val="000000"/>
                </a:solidFill>
                <a:latin typeface="Arial"/>
              </a:rPr>
              <a:t>Add board</a:t>
            </a:r>
            <a:endParaRPr b="0" lang="en-I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800000"/>
            <a:ext cx="8228520" cy="23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From the boards page click create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Enter name, visibility, background image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Click create</a:t>
            </a: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3720" y="393840"/>
            <a:ext cx="8519040" cy="29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Flow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040" cy="79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I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00240" y="720000"/>
            <a:ext cx="8519040" cy="12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5000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Backoffice</a:t>
            </a:r>
            <a:br>
              <a:rPr sz="3600"/>
            </a:br>
            <a:br>
              <a:rPr sz="3600"/>
            </a:b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440000" y="2520000"/>
            <a:ext cx="431928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L" sz="1800" spc="-1" strike="noStrike">
                <a:solidFill>
                  <a:srgbClr val="000000"/>
                </a:solidFill>
                <a:latin typeface="Arial"/>
              </a:rPr>
              <a:t>None</a:t>
            </a:r>
            <a:endParaRPr b="0" lang="en-IL" sz="1800" spc="-1" strike="noStrike">
              <a:solidFill>
                <a:srgbClr val="bf004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3720" y="1729800"/>
            <a:ext cx="8519040" cy="84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Arial"/>
                <a:ea typeface="Arial"/>
              </a:rPr>
              <a:t>Main Pages</a:t>
            </a:r>
            <a:endParaRPr b="0" lang="en-IL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346040" y="2880"/>
            <a:ext cx="7796880" cy="5142240"/>
          </a:xfrm>
          <a:prstGeom prst="rect">
            <a:avLst/>
          </a:prstGeom>
          <a:ln w="3600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360000"/>
            <a:ext cx="1618920" cy="12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Boards page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880000" y="2880"/>
            <a:ext cx="538920" cy="35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420000" y="2880"/>
            <a:ext cx="538920" cy="35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680000" y="2880"/>
            <a:ext cx="538920" cy="35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8820000" y="2880"/>
            <a:ext cx="358920" cy="35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800000" y="540000"/>
            <a:ext cx="718920" cy="17892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800000" y="540000"/>
            <a:ext cx="718920" cy="17892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420000" y="540000"/>
            <a:ext cx="5398920" cy="460512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620000" y="0"/>
            <a:ext cx="538920" cy="35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1346040" y="-32760"/>
            <a:ext cx="7797240" cy="57204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420000" y="103680"/>
            <a:ext cx="2256480" cy="503928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360000"/>
            <a:ext cx="1618920" cy="12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58888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Create board modal</a:t>
            </a:r>
            <a:br>
              <a:rPr sz="3600"/>
            </a:b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600000" y="360000"/>
            <a:ext cx="1799280" cy="305928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3600000" y="4140000"/>
            <a:ext cx="1799280" cy="35928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298880" y="0"/>
            <a:ext cx="7844040" cy="5142240"/>
          </a:xfrm>
          <a:prstGeom prst="rect">
            <a:avLst/>
          </a:prstGeom>
          <a:ln w="3600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720000"/>
            <a:ext cx="1618920" cy="12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Tasks page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680000" y="2880"/>
            <a:ext cx="538920" cy="35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8820000" y="2880"/>
            <a:ext cx="358920" cy="35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2880000" y="720000"/>
            <a:ext cx="6262920" cy="431892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620000" y="0"/>
            <a:ext cx="538920" cy="35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2880000" y="360000"/>
            <a:ext cx="2159280" cy="35892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7560000" y="360000"/>
            <a:ext cx="538920" cy="35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8100000" y="362880"/>
            <a:ext cx="1042920" cy="35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364560" y="1800"/>
            <a:ext cx="4734720" cy="514260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810720"/>
            <a:ext cx="1618920" cy="12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4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Tasks page menu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6300000" y="4500000"/>
            <a:ext cx="12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L" sz="1800" spc="-1" strike="noStrike">
                <a:solidFill>
                  <a:srgbClr val="bf0041"/>
                </a:solidFill>
                <a:latin typeface="Arial"/>
              </a:rPr>
              <a:t>Delete</a:t>
            </a:r>
            <a:endParaRPr b="0" lang="en-IL" sz="1800" spc="-1" strike="noStrike">
              <a:solidFill>
                <a:srgbClr val="bf004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012840" y="360"/>
            <a:ext cx="3167640" cy="514260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720000"/>
            <a:ext cx="1618920" cy="12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Group menu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600000" y="540000"/>
            <a:ext cx="1979280" cy="36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3600000" y="4320000"/>
            <a:ext cx="1979280" cy="18000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338280" y="0"/>
            <a:ext cx="4401000" cy="514260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720000"/>
            <a:ext cx="1618920" cy="12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66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L" sz="3600" spc="-1" strike="noStrike">
                <a:solidFill>
                  <a:schemeClr val="dk1"/>
                </a:solidFill>
                <a:latin typeface="Arial"/>
                <a:ea typeface="Arial"/>
              </a:rPr>
              <a:t>Task details</a:t>
            </a:r>
            <a:endParaRPr b="0" lang="en-IL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600360" y="183240"/>
            <a:ext cx="2878920" cy="431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480000" y="183240"/>
            <a:ext cx="1079280" cy="1796040"/>
          </a:xfrm>
          <a:prstGeom prst="rect">
            <a:avLst/>
          </a:prstGeom>
          <a:noFill/>
          <a:ln w="36000">
            <a:solidFill>
              <a:srgbClr val="bf004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L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3720" y="1729800"/>
            <a:ext cx="8519040" cy="84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Arial"/>
                <a:ea typeface="Arial"/>
              </a:rPr>
              <a:t>Entities</a:t>
            </a:r>
            <a:endParaRPr b="0" lang="en-IL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</TotalTime>
  <Application>LibreOffice/7.6.1.2$Windows_X86_64 LibreOffice_project/f5defcebd022c5bc36bbb79be232cb6926d8f674</Application>
  <AppVersion>15.0000</AppVersion>
  <Words>26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he-IL</dc:language>
  <cp:lastModifiedBy/>
  <dcterms:modified xsi:type="dcterms:W3CDTF">2024-06-23T18:51:11Z</dcterms:modified>
  <cp:revision>29</cp:revision>
  <dc:subject/>
  <dc:title>  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