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69" r:id="rId2"/>
    <p:sldId id="1031" r:id="rId3"/>
    <p:sldId id="1034" r:id="rId4"/>
    <p:sldId id="1048" r:id="rId5"/>
    <p:sldId id="1046" r:id="rId6"/>
    <p:sldId id="1035" r:id="rId7"/>
    <p:sldId id="1037" r:id="rId8"/>
    <p:sldId id="1050" r:id="rId9"/>
    <p:sldId id="1049" r:id="rId10"/>
  </p:sldIdLst>
  <p:sldSz cx="9906000" cy="6858000" type="A4"/>
  <p:notesSz cx="6797675" cy="9928225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1pPr>
    <a:lvl2pPr marL="342015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2pPr>
    <a:lvl3pPr marL="684031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3pPr>
    <a:lvl4pPr marL="1026046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4pPr>
    <a:lvl5pPr marL="1368061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5pPr>
    <a:lvl6pPr marL="1710076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6pPr>
    <a:lvl7pPr marL="2052092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7pPr>
    <a:lvl8pPr marL="2394107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8pPr>
    <a:lvl9pPr marL="2736123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10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n I (Iris)" initials="OI(" lastIdx="1" clrIdx="0">
    <p:extLst>
      <p:ext uri="{19B8F6BF-5375-455C-9EA6-DF929625EA0E}">
        <p15:presenceInfo xmlns:p15="http://schemas.microsoft.com/office/powerpoint/2012/main" userId="S-1-5-21-765483983-692928010-316617838-4235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1F497D"/>
    <a:srgbClr val="254061"/>
    <a:srgbClr val="000000"/>
    <a:srgbClr val="215968"/>
    <a:srgbClr val="800080"/>
    <a:srgbClr val="FFFFFF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7" autoAdjust="0"/>
    <p:restoredTop sz="96323" autoAdjust="0"/>
  </p:normalViewPr>
  <p:slideViewPr>
    <p:cSldViewPr>
      <p:cViewPr varScale="1">
        <p:scale>
          <a:sx n="67" d="100"/>
          <a:sy n="67" d="100"/>
        </p:scale>
        <p:origin x="84" y="828"/>
      </p:cViewPr>
      <p:guideLst>
        <p:guide orient="horz" pos="2886"/>
        <p:guide pos="1060"/>
      </p:guideLst>
    </p:cSldViewPr>
  </p:slideViewPr>
  <p:outlineViewPr>
    <p:cViewPr>
      <p:scale>
        <a:sx n="33" d="100"/>
        <a:sy n="33" d="100"/>
      </p:scale>
      <p:origin x="66" y="269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0224"/>
    </p:cViewPr>
  </p:sorterViewPr>
  <p:notesViewPr>
    <p:cSldViewPr>
      <p:cViewPr>
        <p:scale>
          <a:sx n="50" d="100"/>
          <a:sy n="50" d="100"/>
        </p:scale>
        <p:origin x="-2298" y="-24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219" cy="496192"/>
          </a:xfrm>
          <a:prstGeom prst="rect">
            <a:avLst/>
          </a:prstGeom>
        </p:spPr>
        <p:txBody>
          <a:bodyPr vert="horz" lIns="63304" tIns="31652" rIns="63304" bIns="31652" rtlCol="0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54" y="0"/>
            <a:ext cx="2946320" cy="496192"/>
          </a:xfrm>
          <a:prstGeom prst="rect">
            <a:avLst/>
          </a:prstGeom>
        </p:spPr>
        <p:txBody>
          <a:bodyPr vert="horz" lIns="63304" tIns="31652" rIns="63304" bIns="31652" rtlCol="0"/>
          <a:lstStyle>
            <a:lvl1pPr algn="r">
              <a:defRPr sz="800"/>
            </a:lvl1pPr>
          </a:lstStyle>
          <a:p>
            <a:fld id="{B42EA817-458C-4BE5-98BD-B3889020DFF3}" type="datetimeFigureOut">
              <a:rPr lang="en-GB" smtClean="0"/>
              <a:t>29/11/2021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838"/>
            <a:ext cx="2945219" cy="496192"/>
          </a:xfrm>
          <a:prstGeom prst="rect">
            <a:avLst/>
          </a:prstGeom>
        </p:spPr>
        <p:txBody>
          <a:bodyPr vert="horz" lIns="63304" tIns="31652" rIns="63304" bIns="31652" rtlCol="0" anchor="b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54" y="9429838"/>
            <a:ext cx="2946320" cy="496192"/>
          </a:xfrm>
          <a:prstGeom prst="rect">
            <a:avLst/>
          </a:prstGeom>
        </p:spPr>
        <p:txBody>
          <a:bodyPr vert="horz" lIns="63304" tIns="31652" rIns="63304" bIns="31652" rtlCol="0" anchor="b"/>
          <a:lstStyle>
            <a:lvl1pPr algn="r">
              <a:defRPr sz="800"/>
            </a:lvl1pPr>
          </a:lstStyle>
          <a:p>
            <a:fld id="{3EA61F00-7BB3-42BD-81B5-EAE5D15855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065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20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>
            <a:lvl1pPr algn="l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153" y="0"/>
            <a:ext cx="2947421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>
            <a:lvl1pPr algn="r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327" y="4719310"/>
            <a:ext cx="5439021" cy="446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8"/>
            <a:ext cx="2946320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b" anchorCtr="0" compatLnSpc="1">
            <a:prstTxWarp prst="textNoShape">
              <a:avLst/>
            </a:prstTxWarp>
          </a:bodyPr>
          <a:lstStyle>
            <a:lvl1pPr algn="l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153" y="9429838"/>
            <a:ext cx="2947421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b" anchorCtr="0" compatLnSpc="1">
            <a:prstTxWarp prst="textNoShape">
              <a:avLst/>
            </a:prstTxWarp>
          </a:bodyPr>
          <a:lstStyle>
            <a:lvl1pPr algn="r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CC460A6-DF19-4166-A225-CA21D0B9B2D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249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34201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68403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0260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36806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710076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2092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4107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36123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4499"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1pPr>
            <a:lvl2pPr marL="26124953" indent="-25810632" defTabSz="904499"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5pPr>
            <a:lvl6pPr marL="31652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6pPr>
            <a:lvl7pPr marL="633039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7pPr>
            <a:lvl8pPr marL="949559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8pPr>
            <a:lvl9pPr marL="126607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A93C35-97AC-4597-A050-5F5B22601216}" type="slidenum">
              <a:rPr lang="en-GB" sz="1200" b="0">
                <a:solidFill>
                  <a:schemeClr val="tx1"/>
                </a:solidFill>
              </a:rPr>
              <a:pPr eaLnBrk="1" hangingPunct="1"/>
              <a:t>1</a:t>
            </a:fld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44538"/>
            <a:ext cx="5378450" cy="37242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38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28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8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80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78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99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9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197" y="2130653"/>
            <a:ext cx="8419609" cy="1469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0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262A601-1B5D-456A-ACD0-17AED2D87BC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5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5604" y="44224"/>
            <a:ext cx="2340145" cy="6337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168" y="44224"/>
            <a:ext cx="6902507" cy="6337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DC6A560-DDE0-49A9-BFB9-04AE613DF5C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62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269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7" y="4406448"/>
            <a:ext cx="8419609" cy="1362982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7" y="2906259"/>
            <a:ext cx="8419609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015" indent="0">
              <a:buNone/>
              <a:defRPr sz="1300"/>
            </a:lvl2pPr>
            <a:lvl3pPr marL="684031" indent="0">
              <a:buNone/>
              <a:defRPr sz="1200"/>
            </a:lvl3pPr>
            <a:lvl4pPr marL="1026046" indent="0">
              <a:buNone/>
              <a:defRPr sz="1000"/>
            </a:lvl4pPr>
            <a:lvl5pPr marL="1368061" indent="0">
              <a:buNone/>
              <a:defRPr sz="1000"/>
            </a:lvl5pPr>
            <a:lvl6pPr marL="1710076" indent="0">
              <a:buNone/>
              <a:defRPr sz="1000"/>
            </a:lvl6pPr>
            <a:lvl7pPr marL="2052092" indent="0">
              <a:buNone/>
              <a:defRPr sz="1000"/>
            </a:lvl7pPr>
            <a:lvl8pPr marL="2394107" indent="0">
              <a:buNone/>
              <a:defRPr sz="1000"/>
            </a:lvl8pPr>
            <a:lvl9pPr marL="273612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76" y="6361125"/>
            <a:ext cx="1893168" cy="3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167" y="765402"/>
            <a:ext cx="4621326" cy="56163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421" y="765402"/>
            <a:ext cx="4621326" cy="56163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5804E2-238F-4BF5-AEE1-C2BB8D90B2C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56" y="274411"/>
            <a:ext cx="89158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56" y="1535339"/>
            <a:ext cx="4376869" cy="6395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015" indent="0">
              <a:buNone/>
              <a:defRPr sz="1500" b="1"/>
            </a:lvl2pPr>
            <a:lvl3pPr marL="684031" indent="0">
              <a:buNone/>
              <a:defRPr sz="1300" b="1"/>
            </a:lvl3pPr>
            <a:lvl4pPr marL="1026046" indent="0">
              <a:buNone/>
              <a:defRPr sz="1200" b="1"/>
            </a:lvl4pPr>
            <a:lvl5pPr marL="1368061" indent="0">
              <a:buNone/>
              <a:defRPr sz="1200" b="1"/>
            </a:lvl5pPr>
            <a:lvl6pPr marL="1710076" indent="0">
              <a:buNone/>
              <a:defRPr sz="1200" b="1"/>
            </a:lvl6pPr>
            <a:lvl7pPr marL="2052092" indent="0">
              <a:buNone/>
              <a:defRPr sz="1200" b="1"/>
            </a:lvl7pPr>
            <a:lvl8pPr marL="2394107" indent="0">
              <a:buNone/>
              <a:defRPr sz="1200" b="1"/>
            </a:lvl8pPr>
            <a:lvl9pPr marL="27361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56" y="2174876"/>
            <a:ext cx="4376869" cy="395174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20" y="1535339"/>
            <a:ext cx="4379327" cy="6395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015" indent="0">
              <a:buNone/>
              <a:defRPr sz="1500" b="1"/>
            </a:lvl2pPr>
            <a:lvl3pPr marL="684031" indent="0">
              <a:buNone/>
              <a:defRPr sz="1300" b="1"/>
            </a:lvl3pPr>
            <a:lvl4pPr marL="1026046" indent="0">
              <a:buNone/>
              <a:defRPr sz="1200" b="1"/>
            </a:lvl4pPr>
            <a:lvl5pPr marL="1368061" indent="0">
              <a:buNone/>
              <a:defRPr sz="1200" b="1"/>
            </a:lvl5pPr>
            <a:lvl6pPr marL="1710076" indent="0">
              <a:buNone/>
              <a:defRPr sz="1200" b="1"/>
            </a:lvl6pPr>
            <a:lvl7pPr marL="2052092" indent="0">
              <a:buNone/>
              <a:defRPr sz="1200" b="1"/>
            </a:lvl7pPr>
            <a:lvl8pPr marL="2394107" indent="0">
              <a:buNone/>
              <a:defRPr sz="1200" b="1"/>
            </a:lvl8pPr>
            <a:lvl9pPr marL="27361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20" y="2174876"/>
            <a:ext cx="4379327" cy="395174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37EB5-0835-4657-AF59-3C54E3EC5A6E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45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AD4D67-5006-4EB0-AB26-7B8F2142310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2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65ABCF-DDEA-45C3-A8ED-1D371386A07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56" y="273278"/>
            <a:ext cx="3259005" cy="1162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218" y="273279"/>
            <a:ext cx="5537729" cy="58533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056" y="1435554"/>
            <a:ext cx="3259005" cy="4691063"/>
          </a:xfrm>
        </p:spPr>
        <p:txBody>
          <a:bodyPr/>
          <a:lstStyle>
            <a:lvl1pPr marL="0" indent="0">
              <a:buNone/>
              <a:defRPr sz="1000"/>
            </a:lvl1pPr>
            <a:lvl2pPr marL="342015" indent="0">
              <a:buNone/>
              <a:defRPr sz="900"/>
            </a:lvl2pPr>
            <a:lvl3pPr marL="684031" indent="0">
              <a:buNone/>
              <a:defRPr sz="700"/>
            </a:lvl3pPr>
            <a:lvl4pPr marL="1026046" indent="0">
              <a:buNone/>
              <a:defRPr sz="700"/>
            </a:lvl4pPr>
            <a:lvl5pPr marL="1368061" indent="0">
              <a:buNone/>
              <a:defRPr sz="700"/>
            </a:lvl5pPr>
            <a:lvl6pPr marL="1710076" indent="0">
              <a:buNone/>
              <a:defRPr sz="700"/>
            </a:lvl6pPr>
            <a:lvl7pPr marL="2052092" indent="0">
              <a:buNone/>
              <a:defRPr sz="700"/>
            </a:lvl7pPr>
            <a:lvl8pPr marL="2394107" indent="0">
              <a:buNone/>
              <a:defRPr sz="700"/>
            </a:lvl8pPr>
            <a:lvl9pPr marL="273612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05F6CE9-5CED-4763-B229-EF8B111A8DD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7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138" y="4801055"/>
            <a:ext cx="5943109" cy="56583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138" y="612322"/>
            <a:ext cx="5943109" cy="4115027"/>
          </a:xfrm>
        </p:spPr>
        <p:txBody>
          <a:bodyPr/>
          <a:lstStyle>
            <a:lvl1pPr marL="0" indent="0">
              <a:buNone/>
              <a:defRPr sz="2400"/>
            </a:lvl1pPr>
            <a:lvl2pPr marL="342015" indent="0">
              <a:buNone/>
              <a:defRPr sz="2100"/>
            </a:lvl2pPr>
            <a:lvl3pPr marL="684031" indent="0">
              <a:buNone/>
              <a:defRPr sz="1800"/>
            </a:lvl3pPr>
            <a:lvl4pPr marL="1026046" indent="0">
              <a:buNone/>
              <a:defRPr sz="1500"/>
            </a:lvl4pPr>
            <a:lvl5pPr marL="1368061" indent="0">
              <a:buNone/>
              <a:defRPr sz="1500"/>
            </a:lvl5pPr>
            <a:lvl6pPr marL="1710076" indent="0">
              <a:buNone/>
              <a:defRPr sz="1500"/>
            </a:lvl6pPr>
            <a:lvl7pPr marL="2052092" indent="0">
              <a:buNone/>
              <a:defRPr sz="1500"/>
            </a:lvl7pPr>
            <a:lvl8pPr marL="2394107" indent="0">
              <a:buNone/>
              <a:defRPr sz="1500"/>
            </a:lvl8pPr>
            <a:lvl9pPr marL="2736123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138" y="5366886"/>
            <a:ext cx="5943109" cy="805089"/>
          </a:xfrm>
        </p:spPr>
        <p:txBody>
          <a:bodyPr/>
          <a:lstStyle>
            <a:lvl1pPr marL="0" indent="0">
              <a:buNone/>
              <a:defRPr sz="1000"/>
            </a:lvl1pPr>
            <a:lvl2pPr marL="342015" indent="0">
              <a:buNone/>
              <a:defRPr sz="900"/>
            </a:lvl2pPr>
            <a:lvl3pPr marL="684031" indent="0">
              <a:buNone/>
              <a:defRPr sz="700"/>
            </a:lvl3pPr>
            <a:lvl4pPr marL="1026046" indent="0">
              <a:buNone/>
              <a:defRPr sz="700"/>
            </a:lvl4pPr>
            <a:lvl5pPr marL="1368061" indent="0">
              <a:buNone/>
              <a:defRPr sz="700"/>
            </a:lvl5pPr>
            <a:lvl6pPr marL="1710076" indent="0">
              <a:buNone/>
              <a:defRPr sz="700"/>
            </a:lvl6pPr>
            <a:lvl7pPr marL="2052092" indent="0">
              <a:buNone/>
              <a:defRPr sz="700"/>
            </a:lvl7pPr>
            <a:lvl8pPr marL="2394107" indent="0">
              <a:buNone/>
              <a:defRPr sz="700"/>
            </a:lvl8pPr>
            <a:lvl9pPr marL="273612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9343AA1-1938-4E14-A6CB-106C22FA66A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02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312"/>
            <a:ext cx="9890447" cy="62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5167" y="44225"/>
            <a:ext cx="9360580" cy="49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28" tIns="47865" rIns="95728" bIns="478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5167" y="692696"/>
            <a:ext cx="9360580" cy="547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28" tIns="47865" rIns="95728" bIns="47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76" y="6361125"/>
            <a:ext cx="1893168" cy="344811"/>
          </a:xfrm>
          <a:prstGeom prst="rect">
            <a:avLst/>
          </a:prstGeom>
        </p:spPr>
      </p:pic>
      <p:sp>
        <p:nvSpPr>
          <p:cNvPr id="6" name="Flowchart: Document 5"/>
          <p:cNvSpPr/>
          <p:nvPr userDrawn="1"/>
        </p:nvSpPr>
        <p:spPr bwMode="auto">
          <a:xfrm>
            <a:off x="0" y="0"/>
            <a:ext cx="9890447" cy="692696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5pPr>
      <a:lvl6pPr marL="342015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6pPr>
      <a:lvl7pPr marL="684031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7pPr>
      <a:lvl8pPr marL="1026046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8pPr>
      <a:lvl9pPr marL="1368061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9pPr>
    </p:titleStyle>
    <p:bodyStyle>
      <a:lvl1pPr marL="187633" indent="-187633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62901" indent="-188821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</a:defRPr>
      </a:lvl2pPr>
      <a:lvl3pPr marL="939355" indent="-187633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</a:defRPr>
      </a:lvl3pPr>
      <a:lvl4pPr marL="1675638" indent="-239886" algn="l" defTabSz="957169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Arial" charset="0"/>
          <a:ea typeface="ＭＳ Ｐゴシック" charset="-128"/>
        </a:defRPr>
      </a:lvl4pPr>
      <a:lvl5pPr marL="2151847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5pPr>
      <a:lvl6pPr marL="2493862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6pPr>
      <a:lvl7pPr marL="2835878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7pPr>
      <a:lvl8pPr marL="3177893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8pPr>
      <a:lvl9pPr marL="3519908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en-US"/>
      </a:defPPr>
      <a:lvl1pPr marL="0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15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031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046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061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76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092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107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123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ris.Oren@gov.sc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DataScienceScotland/vedar" TargetMode="External"/><Relationship Id="rId4" Type="http://schemas.openxmlformats.org/officeDocument/2006/relationships/hyperlink" Target="https://www.rstudio.com/products/rstudio/download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cienceScotland/vedar/issu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444" r="192"/>
          <a:stretch/>
        </p:blipFill>
        <p:spPr bwMode="auto">
          <a:xfrm>
            <a:off x="0" y="0"/>
            <a:ext cx="9906000" cy="61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9906000" cy="5040560"/>
          </a:xfrm>
        </p:spPr>
        <p:txBody>
          <a:bodyPr/>
          <a:lstStyle/>
          <a:p>
            <a:pPr algn="ctr"/>
            <a:r>
              <a:rPr lang="en-GB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VedaR</a:t>
            </a:r>
            <a:r>
              <a:rPr lang="en-GB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an R package for analysing TIMES data</a:t>
            </a:r>
            <a: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 2021</a:t>
            </a:r>
            <a:b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Iris </a:t>
            </a: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Oren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Operational Research Analyst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Energy &amp; Climate Change Analysis – 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Scottish Government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Iris.Oren@gov.scot</a:t>
            </a: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4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4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4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4"/>
    </mc:Choice>
    <mc:Fallback xmlns="">
      <p:transition spd="slow" advTm="299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– what and 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77" y="937992"/>
            <a:ext cx="8278233" cy="1410888"/>
          </a:xfrm>
        </p:spPr>
        <p:txBody>
          <a:bodyPr/>
          <a:lstStyle/>
          <a:p>
            <a:r>
              <a:rPr lang="en-GB" dirty="0" smtClean="0"/>
              <a:t>Language and environment for statistical computing and graphics</a:t>
            </a:r>
          </a:p>
          <a:p>
            <a:r>
              <a:rPr lang="en-GB" dirty="0" smtClean="0"/>
              <a:t>Flexible: users write code to meet requirements</a:t>
            </a:r>
          </a:p>
          <a:p>
            <a:r>
              <a:rPr lang="en-GB" dirty="0" smtClean="0"/>
              <a:t>Powerful: tens of thousands of packages (and growing)</a:t>
            </a:r>
          </a:p>
          <a:p>
            <a:r>
              <a:rPr lang="en-GB" dirty="0" smtClean="0"/>
              <a:t>Open-source: anyone can contribute to development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Reproducible </a:t>
            </a:r>
            <a:r>
              <a:rPr lang="en-GB" dirty="0" smtClean="0"/>
              <a:t>analysis: </a:t>
            </a:r>
            <a:r>
              <a:rPr lang="en-GB" dirty="0"/>
              <a:t>Anyone with input data + scripts can replicate results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291028" y="2697767"/>
            <a:ext cx="9320999" cy="2368810"/>
            <a:chOff x="187983" y="2905864"/>
            <a:chExt cx="9320999" cy="236881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2360712" y="2905864"/>
              <a:ext cx="4320480" cy="2335458"/>
            </a:xfrm>
            <a:prstGeom prst="round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25957" y="2940921"/>
              <a:ext cx="1781672" cy="400093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2000" b="1" dirty="0" smtClean="0">
                  <a:solidFill>
                    <a:schemeClr val="tx1"/>
                  </a:solidFill>
                </a:rPr>
                <a:t>R-environment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6135" y="3251738"/>
              <a:ext cx="1330143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300" b="1" dirty="0" smtClean="0">
                  <a:latin typeface="Arial" charset="0"/>
                </a:rPr>
                <a:t>Input d</a:t>
              </a: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ata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0912" y="4986642"/>
              <a:ext cx="1341099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User-scripts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87983" y="4119190"/>
              <a:ext cx="1346448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R-packages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130491" y="4418133"/>
              <a:ext cx="2378491" cy="856541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300" b="1" dirty="0" smtClean="0">
                  <a:latin typeface="Arial" charset="0"/>
                </a:rPr>
                <a:t>Communication</a:t>
              </a:r>
            </a:p>
            <a:p>
              <a:pPr marL="285750" marR="0" indent="-285750" algn="l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en-GB" sz="1300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Complete</a:t>
              </a:r>
              <a:r>
                <a:rPr kumimoji="0" lang="en-GB" sz="1300" i="0" u="none" strike="noStrike" cap="none" normalizeH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 reports</a:t>
              </a:r>
            </a:p>
            <a:p>
              <a:pPr marL="285750" marR="0" indent="-285750" algn="l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GB" sz="1300" dirty="0" smtClean="0">
                  <a:latin typeface="Arial" charset="0"/>
                </a:rPr>
                <a:t>Websites</a:t>
              </a:r>
              <a:endParaRPr lang="en-GB" sz="1300" dirty="0">
                <a:latin typeface="Arial" charset="0"/>
              </a:endParaRPr>
            </a:p>
            <a:p>
              <a:pPr marL="285750" marR="0" indent="-285750" algn="l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GB" sz="1300" dirty="0" smtClean="0">
                  <a:latin typeface="Arial" charset="0"/>
                </a:rPr>
                <a:t>Interactive dashboards</a:t>
              </a:r>
              <a:endParaRPr kumimoji="0" lang="en-GB" sz="130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1558079" y="4149080"/>
              <a:ext cx="871735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19531615">
              <a:off x="1669060" y="4825750"/>
              <a:ext cx="770224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200148" y="3251738"/>
              <a:ext cx="1872208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Output data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3464" t="6979" r="23782" b="21864"/>
            <a:stretch/>
          </p:blipFill>
          <p:spPr>
            <a:xfrm>
              <a:off x="2787119" y="3533347"/>
              <a:ext cx="3495079" cy="1196412"/>
            </a:xfrm>
            <a:prstGeom prst="rect">
              <a:avLst/>
            </a:prstGeom>
          </p:spPr>
        </p:pic>
        <p:sp>
          <p:nvSpPr>
            <p:cNvPr id="21" name="Right Arrow 20"/>
            <p:cNvSpPr/>
            <p:nvPr/>
          </p:nvSpPr>
          <p:spPr bwMode="auto">
            <a:xfrm rot="1720789">
              <a:off x="6631972" y="4570037"/>
              <a:ext cx="639314" cy="267001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19531615">
              <a:off x="6651449" y="3485245"/>
              <a:ext cx="565107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1942272">
              <a:off x="1642423" y="3440310"/>
              <a:ext cx="770224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78305" y="6033410"/>
            <a:ext cx="34660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https://rviews.rstudio.com/2017/06/08/what-is-the-tidyverse/</a:t>
            </a:r>
          </a:p>
        </p:txBody>
      </p:sp>
    </p:spTree>
    <p:extLst>
      <p:ext uri="{BB962C8B-B14F-4D97-AF65-F5344CB8AC3E}">
        <p14:creationId xmlns:p14="http://schemas.microsoft.com/office/powerpoint/2010/main" val="263153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6"/>
    </mc:Choice>
    <mc:Fallback xmlns="">
      <p:transition spd="slow" advTm="5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Veda-TIMES workflow</a:t>
            </a:r>
            <a:endParaRPr lang="en-GB" dirty="0">
              <a:latin typeface="+mn-lt"/>
            </a:endParaRPr>
          </a:p>
        </p:txBody>
      </p:sp>
      <p:pic>
        <p:nvPicPr>
          <p:cNvPr id="1026" name="Picture 2" descr="https://iea-etsap.org/images/newveda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60" y="1496163"/>
            <a:ext cx="8246215" cy="41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3668614"/>
            <a:ext cx="710316" cy="710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562248" y="4196916"/>
            <a:ext cx="1080120" cy="888268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4509" y="5041422"/>
            <a:ext cx="3847494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Output </a:t>
            </a:r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post-processing/presentation</a:t>
            </a:r>
            <a:endParaRPr lang="en-GB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02973" y="7075369"/>
            <a:ext cx="50835" cy="50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2100181"/>
            <a:ext cx="710316" cy="7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7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6"/>
    </mc:Choice>
    <mc:Fallback xmlns="">
      <p:transition spd="slow" advTm="1314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Veda-TIMES workflow</a:t>
            </a:r>
            <a:endParaRPr lang="en-GB" dirty="0">
              <a:latin typeface="+mn-lt"/>
            </a:endParaRPr>
          </a:p>
        </p:txBody>
      </p:sp>
      <p:pic>
        <p:nvPicPr>
          <p:cNvPr id="1026" name="Picture 2" descr="https://iea-etsap.org/images/newveda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60" y="1496163"/>
            <a:ext cx="8246215" cy="41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3668614"/>
            <a:ext cx="710316" cy="710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562248" y="4196916"/>
            <a:ext cx="1080120" cy="888268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4509" y="5041422"/>
            <a:ext cx="3847494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Output </a:t>
            </a:r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post-processing/presentation</a:t>
            </a:r>
            <a:endParaRPr lang="en-GB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02973" y="7075369"/>
            <a:ext cx="50835" cy="50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2100181"/>
            <a:ext cx="710316" cy="710316"/>
          </a:xfrm>
          <a:prstGeom prst="rect">
            <a:avLst/>
          </a:prstGeom>
        </p:spPr>
      </p:pic>
      <p:pic>
        <p:nvPicPr>
          <p:cNvPr id="17" name="Picture 2" descr="https://upload.wikimedia.org/wikipedia/commons/thumb/1/1b/R_logo.svg/1280px-R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55" y="4291788"/>
            <a:ext cx="535396" cy="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5530" y="4322015"/>
            <a:ext cx="97170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VedaR</a:t>
            </a:r>
            <a:endParaRPr lang="en-GB" sz="19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2" name="Picture 2" descr="https://upload.wikimedia.org/wikipedia/commons/thumb/1/1b/R_logo.svg/1280px-R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" y="5003225"/>
            <a:ext cx="535396" cy="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3152800" y="3789040"/>
            <a:ext cx="1368152" cy="1252382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94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6"/>
    </mc:Choice>
    <mc:Fallback xmlns="">
      <p:transition spd="slow" advTm="13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VedaR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980728"/>
            <a:ext cx="779145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5919" y="3174552"/>
            <a:ext cx="3046056" cy="2139031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smtClean="0">
                <a:solidFill>
                  <a:schemeClr val="tx1"/>
                </a:solidFill>
              </a:rPr>
              <a:t>Import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import_vd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import_vde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  <a:endParaRPr lang="en-GB" sz="19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import_vds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 smtClean="0">
                <a:solidFill>
                  <a:schemeClr val="tx1"/>
                </a:solidFill>
              </a:rPr>
              <a:t>prep_data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define_sector_from_list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endParaRPr lang="en-GB" sz="19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003" y="3177279"/>
            <a:ext cx="4395913" cy="2139031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smtClean="0">
                <a:solidFill>
                  <a:schemeClr val="tx1"/>
                </a:solidFill>
              </a:rPr>
              <a:t>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chemeClr val="tx1"/>
                </a:solidFill>
              </a:rPr>
              <a:t>Any R-based analysis/data visualisation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 smtClean="0">
                <a:solidFill>
                  <a:schemeClr val="tx1"/>
                </a:solidFill>
              </a:rPr>
              <a:t>make_graph_from_veda_df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 smtClean="0">
                <a:solidFill>
                  <a:schemeClr val="tx1"/>
                </a:solidFill>
              </a:rPr>
              <a:t>check_in_path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>
                <a:solidFill>
                  <a:schemeClr val="tx1"/>
                </a:solidFill>
              </a:rPr>
              <a:t>m</a:t>
            </a:r>
            <a:r>
              <a:rPr lang="en-GB" sz="1900" b="1" dirty="0" err="1" smtClean="0">
                <a:solidFill>
                  <a:schemeClr val="tx1"/>
                </a:solidFill>
              </a:rPr>
              <a:t>ake_res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syscost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endParaRPr lang="en-GB" sz="1900" dirty="0" smtClean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 bwMode="auto">
          <a:xfrm rot="2389280">
            <a:off x="3309290" y="2314932"/>
            <a:ext cx="216024" cy="937427"/>
          </a:xfrm>
          <a:prstGeom prst="downArrow">
            <a:avLst/>
          </a:prstGeom>
          <a:solidFill>
            <a:srgbClr val="99CCFF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8986935">
            <a:off x="4780273" y="2329971"/>
            <a:ext cx="216024" cy="937427"/>
          </a:xfrm>
          <a:prstGeom prst="downArrow">
            <a:avLst/>
          </a:prstGeom>
          <a:solidFill>
            <a:srgbClr val="99CCFF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6"/>
    </mc:Choice>
    <mc:Fallback xmlns="">
      <p:transition spd="slow" advTm="5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R and </a:t>
            </a:r>
            <a:r>
              <a:rPr lang="en-GB" dirty="0" err="1" smtClean="0"/>
              <a:t>VedaR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5167" y="764704"/>
            <a:ext cx="8407075" cy="5355296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smtClean="0">
                <a:solidFill>
                  <a:schemeClr val="tx1"/>
                </a:solidFill>
              </a:rPr>
              <a:t>Requirements</a:t>
            </a:r>
          </a:p>
          <a:p>
            <a:pPr marL="457200" indent="-457200" algn="l">
              <a:buAutoNum type="arabicPeriod"/>
            </a:pPr>
            <a:r>
              <a:rPr lang="en-GB" sz="1900" dirty="0" smtClean="0">
                <a:solidFill>
                  <a:schemeClr val="tx1"/>
                </a:solidFill>
                <a:hlinkClick r:id="rId3"/>
              </a:rPr>
              <a:t>R (</a:t>
            </a:r>
            <a:r>
              <a:rPr lang="en-GB" sz="1900" dirty="0" err="1" smtClean="0">
                <a:solidFill>
                  <a:schemeClr val="tx1"/>
                </a:solidFill>
                <a:hlinkClick r:id="rId3"/>
              </a:rPr>
              <a:t>v3.6.3</a:t>
            </a:r>
            <a:r>
              <a:rPr lang="en-GB" sz="1900" dirty="0" smtClean="0">
                <a:solidFill>
                  <a:schemeClr val="tx1"/>
                </a:solidFill>
                <a:hlinkClick r:id="rId3"/>
              </a:rPr>
              <a:t> or later)</a:t>
            </a: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GB" sz="1900" dirty="0" err="1" smtClean="0">
                <a:solidFill>
                  <a:schemeClr val="tx1"/>
                </a:solidFill>
                <a:hlinkClick r:id="rId4"/>
              </a:rPr>
              <a:t>RStudio</a:t>
            </a:r>
            <a:r>
              <a:rPr lang="en-GB" sz="1900" dirty="0" smtClean="0">
                <a:solidFill>
                  <a:schemeClr val="tx1"/>
                </a:solidFill>
              </a:rPr>
              <a:t> : Integrated development environment for using R</a:t>
            </a: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GB" sz="1900" dirty="0" smtClean="0">
                <a:solidFill>
                  <a:schemeClr val="tx1"/>
                </a:solidFill>
                <a:hlinkClick r:id="rId5"/>
              </a:rPr>
              <a:t>Install </a:t>
            </a:r>
            <a:r>
              <a:rPr lang="en-GB" sz="1900" dirty="0" err="1" smtClean="0">
                <a:solidFill>
                  <a:schemeClr val="tx1"/>
                </a:solidFill>
                <a:hlinkClick r:id="rId5"/>
              </a:rPr>
              <a:t>VedaR</a:t>
            </a: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GB" sz="1900" dirty="0" smtClean="0">
                <a:solidFill>
                  <a:schemeClr val="tx1"/>
                </a:solidFill>
              </a:rPr>
              <a:t>Install any additional packages as required (</a:t>
            </a:r>
            <a:r>
              <a:rPr lang="en-GB" sz="1900" dirty="0" err="1" smtClean="0">
                <a:solidFill>
                  <a:schemeClr val="tx1"/>
                </a:solidFill>
              </a:rPr>
              <a:t>install.packages</a:t>
            </a:r>
            <a:r>
              <a:rPr lang="en-GB" sz="1900" dirty="0" smtClean="0">
                <a:solidFill>
                  <a:schemeClr val="tx1"/>
                </a:solidFill>
              </a:rPr>
              <a:t>(“</a:t>
            </a:r>
            <a:r>
              <a:rPr lang="en-GB" sz="1900" dirty="0" err="1" smtClean="0">
                <a:solidFill>
                  <a:schemeClr val="tx1"/>
                </a:solidFill>
              </a:rPr>
              <a:t>package_name</a:t>
            </a:r>
            <a:r>
              <a:rPr lang="en-GB" sz="1900" dirty="0" smtClean="0">
                <a:solidFill>
                  <a:schemeClr val="tx1"/>
                </a:solidFill>
              </a:rPr>
              <a:t>”))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624" y="1700808"/>
            <a:ext cx="4842224" cy="37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4"/>
    </mc:Choice>
    <mc:Fallback xmlns="">
      <p:transition spd="slow" advTm="1695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464" y="2564904"/>
            <a:ext cx="9360580" cy="360040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</a:rPr>
              <a:t>Demo</a:t>
            </a:r>
            <a:endParaRPr lang="en-GB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 smtClean="0"/>
              <a:t>Using R and </a:t>
            </a:r>
            <a:r>
              <a:rPr lang="en-GB" dirty="0" err="1" smtClean="0"/>
              <a:t>VedaR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7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167" y="908720"/>
            <a:ext cx="9360580" cy="36004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</a:rPr>
              <a:t>Keeping up to date with </a:t>
            </a:r>
            <a:r>
              <a:rPr lang="en-GB" sz="2800" b="1" dirty="0" err="1" smtClean="0">
                <a:solidFill>
                  <a:schemeClr val="tx2">
                    <a:lumMod val="50000"/>
                  </a:schemeClr>
                </a:solidFill>
              </a:rPr>
              <a:t>VedaR</a:t>
            </a:r>
            <a:endParaRPr lang="en-GB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</a:rPr>
              <a:t>Under development</a:t>
            </a:r>
          </a:p>
          <a:p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</a:rPr>
              <a:t>Get notified of updates by watching repo (you will need to be logged in to your GitHub account)</a:t>
            </a:r>
          </a:p>
          <a:p>
            <a:endParaRPr lang="en-GB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</a:rPr>
              <a:t>Refer to the vignette file(s) to learn how to use functions.</a:t>
            </a:r>
            <a:endParaRPr lang="en-GB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 err="1"/>
              <a:t>VedaR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136576" y="2475203"/>
            <a:ext cx="6912768" cy="2106322"/>
            <a:chOff x="1136576" y="2475203"/>
            <a:chExt cx="6912768" cy="21063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576" y="2475203"/>
              <a:ext cx="6912768" cy="2106322"/>
            </a:xfrm>
            <a:prstGeom prst="rect">
              <a:avLst/>
            </a:prstGeom>
          </p:spPr>
        </p:pic>
        <p:sp>
          <p:nvSpPr>
            <p:cNvPr id="3" name="Right Arrow 2"/>
            <p:cNvSpPr/>
            <p:nvPr/>
          </p:nvSpPr>
          <p:spPr bwMode="auto">
            <a:xfrm rot="17656448">
              <a:off x="5528728" y="3122789"/>
              <a:ext cx="936104" cy="288032"/>
            </a:xfrm>
            <a:prstGeom prst="rightArrow">
              <a:avLst/>
            </a:prstGeom>
            <a:solidFill>
              <a:srgbClr val="CCE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0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167" y="1484784"/>
            <a:ext cx="9360580" cy="4032448"/>
          </a:xfrm>
        </p:spPr>
        <p:txBody>
          <a:bodyPr/>
          <a:lstStyle/>
          <a:p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Numerous additional features planned (see </a:t>
            </a: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GitHub issues page</a:t>
            </a: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Anyone can contribute!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Contributions to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Feedback on existing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</a:rPr>
              <a:t>Issues/bugs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</a:rPr>
              <a:t>Usability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Suggest additional functionality</a:t>
            </a:r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 smtClean="0"/>
              <a:t>Open-source in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9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e of energy - All Energy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>
            <a:alpha val="10001"/>
          </a:srgbClr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>
            <a:alpha val="10001"/>
          </a:srgbClr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lIns="91423" tIns="45712" rIns="91423" bIns="45712" rtlCol="0">
        <a:spAutoFit/>
      </a:bodyPr>
      <a:lstStyle>
        <a:defPPr algn="l">
          <a:defRPr sz="1900" b="1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256</Words>
  <Application>Microsoft Office PowerPoint</Application>
  <PresentationFormat>A4 Paper (210x297 mm)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Century Gothic</vt:lpstr>
      <vt:lpstr>Courier New</vt:lpstr>
      <vt:lpstr>Wingdings</vt:lpstr>
      <vt:lpstr>Future of energy - All Energy presentation</vt:lpstr>
      <vt:lpstr>VedaR – an R package for analysing TIMES data Nov 2021  Iris Oren Operational Research Analyst Energy &amp; Climate Change Analysis –  Scottish Government Iris.Oren@gov.scot   </vt:lpstr>
      <vt:lpstr>R – what and why?</vt:lpstr>
      <vt:lpstr>Veda-TIMES workflow</vt:lpstr>
      <vt:lpstr>Veda-TIMES workflow</vt:lpstr>
      <vt:lpstr>VedaR</vt:lpstr>
      <vt:lpstr>Using R and VedaR</vt:lpstr>
      <vt:lpstr>Using R and VedaR</vt:lpstr>
      <vt:lpstr>VedaR</vt:lpstr>
      <vt:lpstr>Open-source in the community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Electricity Division</dc:title>
  <dc:creator>Chris Stark</dc:creator>
  <cp:lastModifiedBy>Oren I (Iris)</cp:lastModifiedBy>
  <cp:revision>728</cp:revision>
  <cp:lastPrinted>2013-11-12T12:37:03Z</cp:lastPrinted>
  <dcterms:created xsi:type="dcterms:W3CDTF">2013-05-30T08:09:50Z</dcterms:created>
  <dcterms:modified xsi:type="dcterms:W3CDTF">2021-11-29T14:46:33Z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ive-Id">
    <vt:lpwstr>F4076498</vt:lpwstr>
  </property>
  <property fmtid="{D5CDD505-2E9C-101B-9397-08002B2CF9AE}" pid="3" name="Objective-Comment">
    <vt:lpwstr/>
  </property>
  <property fmtid="{D5CDD505-2E9C-101B-9397-08002B2CF9AE}" pid="4" name="Objective-CreationStamp">
    <vt:filetime>2011-11-07T00:00:00Z</vt:filetime>
  </property>
  <property fmtid="{D5CDD505-2E9C-101B-9397-08002B2CF9AE}" pid="5" name="Objective-IsApproved">
    <vt:lpwstr>No</vt:lpwstr>
  </property>
  <property fmtid="{D5CDD505-2E9C-101B-9397-08002B2CF9AE}" pid="6" name="Objective-IsPublished">
    <vt:lpwstr>No</vt:lpwstr>
  </property>
  <property fmtid="{D5CDD505-2E9C-101B-9397-08002B2CF9AE}" pid="7" name="Objective-DatePublished">
    <vt:lpwstr/>
  </property>
  <property fmtid="{D5CDD505-2E9C-101B-9397-08002B2CF9AE}" pid="8" name="Objective-ModificationStamp">
    <vt:filetime>2011-11-10T00:00:00Z</vt:filetime>
  </property>
  <property fmtid="{D5CDD505-2E9C-101B-9397-08002B2CF9AE}" pid="9" name="Objective-Owner">
    <vt:lpwstr>Soomro, Tara T (U415386)</vt:lpwstr>
  </property>
  <property fmtid="{D5CDD505-2E9C-101B-9397-08002B2CF9AE}" pid="10" name="Objective-Path">
    <vt:lpwstr>Soomro, Tara T (U415386):Emails:Creativity:Creativity Presentations:</vt:lpwstr>
  </property>
  <property fmtid="{D5CDD505-2E9C-101B-9397-08002B2CF9AE}" pid="11" name="Objective-Parent">
    <vt:lpwstr>Creativity Presentations</vt:lpwstr>
  </property>
  <property fmtid="{D5CDD505-2E9C-101B-9397-08002B2CF9AE}" pid="12" name="Objective-State">
    <vt:lpwstr>Being Edited</vt:lpwstr>
  </property>
  <property fmtid="{D5CDD505-2E9C-101B-9397-08002B2CF9AE}" pid="13" name="Objective-Title">
    <vt:lpwstr>Presentation for Directors</vt:lpwstr>
  </property>
  <property fmtid="{D5CDD505-2E9C-101B-9397-08002B2CF9AE}" pid="14" name="Objective-Version">
    <vt:lpwstr>8.1</vt:lpwstr>
  </property>
  <property fmtid="{D5CDD505-2E9C-101B-9397-08002B2CF9AE}" pid="15" name="Objective-VersionComment">
    <vt:lpwstr/>
  </property>
  <property fmtid="{D5CDD505-2E9C-101B-9397-08002B2CF9AE}" pid="16" name="Objective-VersionNumber">
    <vt:i4>9</vt:i4>
  </property>
  <property fmtid="{D5CDD505-2E9C-101B-9397-08002B2CF9AE}" pid="17" name="Objective-FileNumber">
    <vt:lpwstr/>
  </property>
  <property fmtid="{D5CDD505-2E9C-101B-9397-08002B2CF9AE}" pid="18" name="Objective-Classification">
    <vt:lpwstr>Not classified</vt:lpwstr>
  </property>
  <property fmtid="{D5CDD505-2E9C-101B-9397-08002B2CF9AE}" pid="19" name="Objective-Caveats">
    <vt:lpwstr/>
  </property>
  <property fmtid="{D5CDD505-2E9C-101B-9397-08002B2CF9AE}" pid="20" name="Objective-Date of Original [system]">
    <vt:lpwstr/>
  </property>
  <property fmtid="{D5CDD505-2E9C-101B-9397-08002B2CF9AE}" pid="21" name="Objective-Date Received [system]">
    <vt:lpwstr/>
  </property>
  <property fmtid="{D5CDD505-2E9C-101B-9397-08002B2CF9AE}" pid="22" name="Objective-SG Web Publication - Category [system]">
    <vt:lpwstr/>
  </property>
  <property fmtid="{D5CDD505-2E9C-101B-9397-08002B2CF9AE}" pid="23" name="Objective-SG Web Publication - Category 2 Classification [system]">
    <vt:lpwstr/>
  </property>
</Properties>
</file>