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269" r:id="rId2"/>
    <p:sldId id="1031" r:id="rId3"/>
    <p:sldId id="1034" r:id="rId4"/>
    <p:sldId id="1048" r:id="rId5"/>
    <p:sldId id="1046" r:id="rId6"/>
    <p:sldId id="1035" r:id="rId7"/>
    <p:sldId id="1037" r:id="rId8"/>
    <p:sldId id="1043" r:id="rId9"/>
    <p:sldId id="1049" r:id="rId10"/>
  </p:sldIdLst>
  <p:sldSz cx="9906000" cy="6858000" type="A4"/>
  <p:notesSz cx="6797675" cy="9928225"/>
  <p:defaultTextStyle>
    <a:defPPr>
      <a:defRPr lang="en-GB"/>
    </a:defPPr>
    <a:lvl1pPr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1pPr>
    <a:lvl2pPr marL="342015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2pPr>
    <a:lvl3pPr marL="684031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3pPr>
    <a:lvl4pPr marL="1026046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4pPr>
    <a:lvl5pPr marL="1368061" algn="ctr" rtl="0" fontAlgn="base">
      <a:spcBef>
        <a:spcPct val="0"/>
      </a:spcBef>
      <a:spcAft>
        <a:spcPct val="0"/>
      </a:spcAft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5pPr>
    <a:lvl6pPr marL="1710076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6pPr>
    <a:lvl7pPr marL="2052092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7pPr>
    <a:lvl8pPr marL="2394107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8pPr>
    <a:lvl9pPr marL="2736123" algn="l" defTabSz="684031" rtl="0" eaLnBrk="1" latinLnBrk="0" hangingPunct="1">
      <a:defRPr sz="1000" kern="1200">
        <a:solidFill>
          <a:srgbClr val="003366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10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en I (Iris)" initials="OI(" lastIdx="1" clrIdx="0">
    <p:extLst>
      <p:ext uri="{19B8F6BF-5375-455C-9EA6-DF929625EA0E}">
        <p15:presenceInfo xmlns:p15="http://schemas.microsoft.com/office/powerpoint/2012/main" userId="S-1-5-21-765483983-692928010-316617838-4235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1F497D"/>
    <a:srgbClr val="254061"/>
    <a:srgbClr val="000000"/>
    <a:srgbClr val="215968"/>
    <a:srgbClr val="800080"/>
    <a:srgbClr val="CCECFF"/>
    <a:srgbClr val="FFFFFF"/>
    <a:srgbClr val="EAEAE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96323" autoAdjust="0"/>
  </p:normalViewPr>
  <p:slideViewPr>
    <p:cSldViewPr>
      <p:cViewPr>
        <p:scale>
          <a:sx n="118" d="100"/>
          <a:sy n="118" d="100"/>
        </p:scale>
        <p:origin x="-1080" y="-486"/>
      </p:cViewPr>
      <p:guideLst>
        <p:guide orient="horz" pos="2886"/>
        <p:guide pos="1060"/>
      </p:guideLst>
    </p:cSldViewPr>
  </p:slideViewPr>
  <p:outlineViewPr>
    <p:cViewPr>
      <p:scale>
        <a:sx n="33" d="100"/>
        <a:sy n="33" d="100"/>
      </p:scale>
      <p:origin x="66" y="2699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0224"/>
    </p:cViewPr>
  </p:sorterViewPr>
  <p:notesViewPr>
    <p:cSldViewPr>
      <p:cViewPr>
        <p:scale>
          <a:sx n="50" d="100"/>
          <a:sy n="50" d="100"/>
        </p:scale>
        <p:origin x="-2298" y="-240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219" cy="496192"/>
          </a:xfrm>
          <a:prstGeom prst="rect">
            <a:avLst/>
          </a:prstGeom>
        </p:spPr>
        <p:txBody>
          <a:bodyPr vert="horz" lIns="63304" tIns="31652" rIns="63304" bIns="31652" rtlCol="0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54" y="0"/>
            <a:ext cx="2946320" cy="496192"/>
          </a:xfrm>
          <a:prstGeom prst="rect">
            <a:avLst/>
          </a:prstGeom>
        </p:spPr>
        <p:txBody>
          <a:bodyPr vert="horz" lIns="63304" tIns="31652" rIns="63304" bIns="31652" rtlCol="0"/>
          <a:lstStyle>
            <a:lvl1pPr algn="r">
              <a:defRPr sz="800"/>
            </a:lvl1pPr>
          </a:lstStyle>
          <a:p>
            <a:fld id="{B42EA817-458C-4BE5-98BD-B3889020DFF3}" type="datetimeFigureOut">
              <a:rPr lang="en-GB" smtClean="0"/>
              <a:t>23/11/2021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838"/>
            <a:ext cx="2945219" cy="496192"/>
          </a:xfrm>
          <a:prstGeom prst="rect">
            <a:avLst/>
          </a:prstGeom>
        </p:spPr>
        <p:txBody>
          <a:bodyPr vert="horz" lIns="63304" tIns="31652" rIns="63304" bIns="31652" rtlCol="0" anchor="b"/>
          <a:lstStyle>
            <a:lvl1pPr algn="l">
              <a:defRPr sz="8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54" y="9429838"/>
            <a:ext cx="2946320" cy="496192"/>
          </a:xfrm>
          <a:prstGeom prst="rect">
            <a:avLst/>
          </a:prstGeom>
        </p:spPr>
        <p:txBody>
          <a:bodyPr vert="horz" lIns="63304" tIns="31652" rIns="63304" bIns="31652" rtlCol="0" anchor="b"/>
          <a:lstStyle>
            <a:lvl1pPr algn="r">
              <a:defRPr sz="800"/>
            </a:lvl1pPr>
          </a:lstStyle>
          <a:p>
            <a:fld id="{3EA61F00-7BB3-42BD-81B5-EAE5D15855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065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320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>
            <a:lvl1pPr algn="l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153" y="0"/>
            <a:ext cx="2947421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>
            <a:lvl1pPr algn="r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327" y="4719310"/>
            <a:ext cx="5439021" cy="4464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8"/>
            <a:ext cx="2946320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b" anchorCtr="0" compatLnSpc="1">
            <a:prstTxWarp prst="textNoShape">
              <a:avLst/>
            </a:prstTxWarp>
          </a:bodyPr>
          <a:lstStyle>
            <a:lvl1pPr algn="l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153" y="9429838"/>
            <a:ext cx="2947421" cy="497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70" tIns="45236" rIns="90470" bIns="45236" numCol="1" anchor="b" anchorCtr="0" compatLnSpc="1">
            <a:prstTxWarp prst="textNoShape">
              <a:avLst/>
            </a:prstTxWarp>
          </a:bodyPr>
          <a:lstStyle>
            <a:lvl1pPr algn="r" defTabSz="904499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CC460A6-DF19-4166-A225-CA21D0B9B2D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3249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34201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68403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0260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36806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1710076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2092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4107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36123" algn="l" defTabSz="34201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04499"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1pPr>
            <a:lvl2pPr marL="26124953" indent="-25810632" defTabSz="904499"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5pPr>
            <a:lvl6pPr marL="316520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6pPr>
            <a:lvl7pPr marL="633039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7pPr>
            <a:lvl8pPr marL="949559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8pPr>
            <a:lvl9pPr marL="1266078" eaLnBrk="0" fontAlgn="base" hangingPunct="0">
              <a:spcBef>
                <a:spcPct val="0"/>
              </a:spcBef>
              <a:spcAft>
                <a:spcPct val="0"/>
              </a:spcAft>
              <a:defRPr sz="900" b="1">
                <a:solidFill>
                  <a:srgbClr val="003366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4DA93C35-97AC-4597-A050-5F5B22601216}" type="slidenum">
              <a:rPr lang="en-GB" sz="1200" b="0">
                <a:solidFill>
                  <a:schemeClr val="tx1"/>
                </a:solidFill>
              </a:rPr>
              <a:pPr eaLnBrk="1" hangingPunct="1"/>
              <a:t>1</a:t>
            </a:fld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9613" y="744538"/>
            <a:ext cx="5378450" cy="37242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438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28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18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801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78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99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144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C460A6-DF19-4166-A225-CA21D0B9B2D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61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3197" y="2130653"/>
            <a:ext cx="8419609" cy="1469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0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0262A601-1B5D-456A-ACD0-17AED2D87BC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5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5604" y="44224"/>
            <a:ext cx="2340145" cy="63375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5168" y="44224"/>
            <a:ext cx="6902507" cy="63375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EDC6A560-DDE0-49A9-BFB9-04AE613DF5C0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62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269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7" y="4406448"/>
            <a:ext cx="8419609" cy="1362982"/>
          </a:xfrm>
        </p:spPr>
        <p:txBody>
          <a:bodyPr anchor="t"/>
          <a:lstStyle>
            <a:lvl1pPr algn="l">
              <a:defRPr sz="3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7" y="2906259"/>
            <a:ext cx="8419609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015" indent="0">
              <a:buNone/>
              <a:defRPr sz="1300"/>
            </a:lvl2pPr>
            <a:lvl3pPr marL="684031" indent="0">
              <a:buNone/>
              <a:defRPr sz="1200"/>
            </a:lvl3pPr>
            <a:lvl4pPr marL="1026046" indent="0">
              <a:buNone/>
              <a:defRPr sz="1000"/>
            </a:lvl4pPr>
            <a:lvl5pPr marL="1368061" indent="0">
              <a:buNone/>
              <a:defRPr sz="1000"/>
            </a:lvl5pPr>
            <a:lvl6pPr marL="1710076" indent="0">
              <a:buNone/>
              <a:defRPr sz="1000"/>
            </a:lvl6pPr>
            <a:lvl7pPr marL="2052092" indent="0">
              <a:buNone/>
              <a:defRPr sz="1000"/>
            </a:lvl7pPr>
            <a:lvl8pPr marL="2394107" indent="0">
              <a:buNone/>
              <a:defRPr sz="1000"/>
            </a:lvl8pPr>
            <a:lvl9pPr marL="273612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6" y="6361125"/>
            <a:ext cx="1893168" cy="3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9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5167" y="765402"/>
            <a:ext cx="4621326" cy="56163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421" y="765402"/>
            <a:ext cx="4621326" cy="561634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BB5804E2-238F-4BF5-AEE1-C2BB8D90B2C1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7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56" y="274411"/>
            <a:ext cx="89158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56" y="1535339"/>
            <a:ext cx="4376869" cy="6395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015" indent="0">
              <a:buNone/>
              <a:defRPr sz="1500" b="1"/>
            </a:lvl2pPr>
            <a:lvl3pPr marL="684031" indent="0">
              <a:buNone/>
              <a:defRPr sz="1300" b="1"/>
            </a:lvl3pPr>
            <a:lvl4pPr marL="1026046" indent="0">
              <a:buNone/>
              <a:defRPr sz="1200" b="1"/>
            </a:lvl4pPr>
            <a:lvl5pPr marL="1368061" indent="0">
              <a:buNone/>
              <a:defRPr sz="1200" b="1"/>
            </a:lvl5pPr>
            <a:lvl6pPr marL="1710076" indent="0">
              <a:buNone/>
              <a:defRPr sz="1200" b="1"/>
            </a:lvl6pPr>
            <a:lvl7pPr marL="2052092" indent="0">
              <a:buNone/>
              <a:defRPr sz="1200" b="1"/>
            </a:lvl7pPr>
            <a:lvl8pPr marL="2394107" indent="0">
              <a:buNone/>
              <a:defRPr sz="1200" b="1"/>
            </a:lvl8pPr>
            <a:lvl9pPr marL="27361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056" y="2174876"/>
            <a:ext cx="4376869" cy="39517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1620" y="1535339"/>
            <a:ext cx="4379327" cy="6395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015" indent="0">
              <a:buNone/>
              <a:defRPr sz="1500" b="1"/>
            </a:lvl2pPr>
            <a:lvl3pPr marL="684031" indent="0">
              <a:buNone/>
              <a:defRPr sz="1300" b="1"/>
            </a:lvl3pPr>
            <a:lvl4pPr marL="1026046" indent="0">
              <a:buNone/>
              <a:defRPr sz="1200" b="1"/>
            </a:lvl4pPr>
            <a:lvl5pPr marL="1368061" indent="0">
              <a:buNone/>
              <a:defRPr sz="1200" b="1"/>
            </a:lvl5pPr>
            <a:lvl6pPr marL="1710076" indent="0">
              <a:buNone/>
              <a:defRPr sz="1200" b="1"/>
            </a:lvl6pPr>
            <a:lvl7pPr marL="2052092" indent="0">
              <a:buNone/>
              <a:defRPr sz="1200" b="1"/>
            </a:lvl7pPr>
            <a:lvl8pPr marL="2394107" indent="0">
              <a:buNone/>
              <a:defRPr sz="1200" b="1"/>
            </a:lvl8pPr>
            <a:lvl9pPr marL="273612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1620" y="2174876"/>
            <a:ext cx="4379327" cy="39517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5E37EB5-0835-4657-AF59-3C54E3EC5A6E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45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BAD4D67-5006-4EB0-AB26-7B8F2142310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24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865ABCF-DDEA-45C3-A8ED-1D371386A072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89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56" y="273278"/>
            <a:ext cx="3259005" cy="116227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218" y="273279"/>
            <a:ext cx="5537729" cy="58533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056" y="1435554"/>
            <a:ext cx="3259005" cy="4691063"/>
          </a:xfrm>
        </p:spPr>
        <p:txBody>
          <a:bodyPr/>
          <a:lstStyle>
            <a:lvl1pPr marL="0" indent="0">
              <a:buNone/>
              <a:defRPr sz="1000"/>
            </a:lvl1pPr>
            <a:lvl2pPr marL="342015" indent="0">
              <a:buNone/>
              <a:defRPr sz="900"/>
            </a:lvl2pPr>
            <a:lvl3pPr marL="684031" indent="0">
              <a:buNone/>
              <a:defRPr sz="700"/>
            </a:lvl3pPr>
            <a:lvl4pPr marL="1026046" indent="0">
              <a:buNone/>
              <a:defRPr sz="700"/>
            </a:lvl4pPr>
            <a:lvl5pPr marL="1368061" indent="0">
              <a:buNone/>
              <a:defRPr sz="700"/>
            </a:lvl5pPr>
            <a:lvl6pPr marL="1710076" indent="0">
              <a:buNone/>
              <a:defRPr sz="700"/>
            </a:lvl6pPr>
            <a:lvl7pPr marL="2052092" indent="0">
              <a:buNone/>
              <a:defRPr sz="700"/>
            </a:lvl7pPr>
            <a:lvl8pPr marL="2394107" indent="0">
              <a:buNone/>
              <a:defRPr sz="700"/>
            </a:lvl8pPr>
            <a:lvl9pPr marL="273612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05F6CE9-5CED-4763-B229-EF8B111A8DD7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7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138" y="4801055"/>
            <a:ext cx="5943109" cy="56583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2138" y="612322"/>
            <a:ext cx="5943109" cy="4115027"/>
          </a:xfrm>
        </p:spPr>
        <p:txBody>
          <a:bodyPr/>
          <a:lstStyle>
            <a:lvl1pPr marL="0" indent="0">
              <a:buNone/>
              <a:defRPr sz="2400"/>
            </a:lvl1pPr>
            <a:lvl2pPr marL="342015" indent="0">
              <a:buNone/>
              <a:defRPr sz="2100"/>
            </a:lvl2pPr>
            <a:lvl3pPr marL="684031" indent="0">
              <a:buNone/>
              <a:defRPr sz="1800"/>
            </a:lvl3pPr>
            <a:lvl4pPr marL="1026046" indent="0">
              <a:buNone/>
              <a:defRPr sz="1500"/>
            </a:lvl4pPr>
            <a:lvl5pPr marL="1368061" indent="0">
              <a:buNone/>
              <a:defRPr sz="1500"/>
            </a:lvl5pPr>
            <a:lvl6pPr marL="1710076" indent="0">
              <a:buNone/>
              <a:defRPr sz="1500"/>
            </a:lvl6pPr>
            <a:lvl7pPr marL="2052092" indent="0">
              <a:buNone/>
              <a:defRPr sz="1500"/>
            </a:lvl7pPr>
            <a:lvl8pPr marL="2394107" indent="0">
              <a:buNone/>
              <a:defRPr sz="1500"/>
            </a:lvl8pPr>
            <a:lvl9pPr marL="2736123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138" y="5366886"/>
            <a:ext cx="5943109" cy="805089"/>
          </a:xfrm>
        </p:spPr>
        <p:txBody>
          <a:bodyPr/>
          <a:lstStyle>
            <a:lvl1pPr marL="0" indent="0">
              <a:buNone/>
              <a:defRPr sz="1000"/>
            </a:lvl1pPr>
            <a:lvl2pPr marL="342015" indent="0">
              <a:buNone/>
              <a:defRPr sz="900"/>
            </a:lvl2pPr>
            <a:lvl3pPr marL="684031" indent="0">
              <a:buNone/>
              <a:defRPr sz="700"/>
            </a:lvl3pPr>
            <a:lvl4pPr marL="1026046" indent="0">
              <a:buNone/>
              <a:defRPr sz="700"/>
            </a:lvl4pPr>
            <a:lvl5pPr marL="1368061" indent="0">
              <a:buNone/>
              <a:defRPr sz="700"/>
            </a:lvl5pPr>
            <a:lvl6pPr marL="1710076" indent="0">
              <a:buNone/>
              <a:defRPr sz="700"/>
            </a:lvl6pPr>
            <a:lvl7pPr marL="2052092" indent="0">
              <a:buNone/>
              <a:defRPr sz="700"/>
            </a:lvl7pPr>
            <a:lvl8pPr marL="2394107" indent="0">
              <a:buNone/>
              <a:defRPr sz="700"/>
            </a:lvl8pPr>
            <a:lvl9pPr marL="273612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94091" y="6525759"/>
            <a:ext cx="2313120" cy="2165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9343AA1-1938-4E14-A6CB-106C22FA66A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02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312"/>
            <a:ext cx="9890447" cy="62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75167" y="44225"/>
            <a:ext cx="9360580" cy="49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8" tIns="47865" rIns="95728" bIns="4786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5167" y="692696"/>
            <a:ext cx="9360580" cy="547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28" tIns="47865" rIns="95728" bIns="47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576" y="6361125"/>
            <a:ext cx="1893168" cy="344811"/>
          </a:xfrm>
          <a:prstGeom prst="rect">
            <a:avLst/>
          </a:prstGeom>
        </p:spPr>
      </p:pic>
      <p:sp>
        <p:nvSpPr>
          <p:cNvPr id="6" name="Flowchart: Document 5"/>
          <p:cNvSpPr/>
          <p:nvPr userDrawn="1"/>
        </p:nvSpPr>
        <p:spPr bwMode="auto">
          <a:xfrm>
            <a:off x="0" y="0"/>
            <a:ext cx="9890447" cy="692696"/>
          </a:xfrm>
          <a:prstGeom prst="flowChartDocumen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 dirty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  <a:ea typeface="ＭＳ Ｐゴシック" charset="-128"/>
          <a:cs typeface="ＭＳ Ｐゴシック" charset="-128"/>
        </a:defRPr>
      </a:lvl5pPr>
      <a:lvl6pPr marL="342015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6pPr>
      <a:lvl7pPr marL="684031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7pPr>
      <a:lvl8pPr marL="1026046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8pPr>
      <a:lvl9pPr marL="1368061" algn="l" defTabSz="957169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charset="0"/>
        </a:defRPr>
      </a:lvl9pPr>
    </p:titleStyle>
    <p:bodyStyle>
      <a:lvl1pPr marL="187633" indent="-187633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62901" indent="-188821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</a:defRPr>
      </a:lvl2pPr>
      <a:lvl3pPr marL="939355" indent="-187633" algn="l" defTabSz="957169" rtl="0" eaLnBrk="1" fontAlgn="base" hangingPunct="1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  <a:ea typeface="ＭＳ Ｐゴシック" charset="-128"/>
        </a:defRPr>
      </a:lvl3pPr>
      <a:lvl4pPr marL="1675638" indent="-239886" algn="l" defTabSz="957169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Arial" charset="0"/>
          <a:ea typeface="ＭＳ Ｐゴシック" charset="-128"/>
        </a:defRPr>
      </a:lvl4pPr>
      <a:lvl5pPr marL="2151847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5pPr>
      <a:lvl6pPr marL="2493862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6pPr>
      <a:lvl7pPr marL="2835878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7pPr>
      <a:lvl8pPr marL="3177893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8pPr>
      <a:lvl9pPr marL="3519908" indent="-236323" algn="l" defTabSz="957169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Arial" charset="0"/>
          <a:ea typeface="ＭＳ Ｐゴシック" charset="-128"/>
        </a:defRPr>
      </a:lvl9pPr>
    </p:bodyStyle>
    <p:otherStyle>
      <a:defPPr>
        <a:defRPr lang="en-US"/>
      </a:defPPr>
      <a:lvl1pPr marL="0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42015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84031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26046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68061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76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52092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94107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36123" algn="l" defTabSz="3420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is.Oren@gov.sc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 t="444" r="192"/>
          <a:stretch/>
        </p:blipFill>
        <p:spPr bwMode="auto">
          <a:xfrm>
            <a:off x="0" y="0"/>
            <a:ext cx="9906000" cy="613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776"/>
            <a:ext cx="9906000" cy="5040560"/>
          </a:xfrm>
        </p:spPr>
        <p:txBody>
          <a:bodyPr/>
          <a:lstStyle/>
          <a:p>
            <a:pPr algn="ctr"/>
            <a:r>
              <a:rPr lang="en-GB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VedaR</a:t>
            </a:r>
            <a:r>
              <a:rPr lang="en-GB" sz="4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– an R package for analysing TIMES data</a:t>
            </a:r>
            <a: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Nov 2021</a:t>
            </a:r>
            <a:b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Iris </a:t>
            </a: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Oren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Operational Research Analyst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Energy &amp; Climate Change Analysis – 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Scottish Government</a:t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4"/>
              </a:rPr>
              <a:t>Iris.Oren@gov.scot</a:t>
            </a: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20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GB" sz="4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GB" sz="44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GB" sz="44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4"/>
    </mc:Choice>
    <mc:Fallback xmlns="">
      <p:transition spd="slow" advTm="29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 – what and why?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77" y="937992"/>
            <a:ext cx="8278233" cy="1410888"/>
          </a:xfrm>
        </p:spPr>
        <p:txBody>
          <a:bodyPr/>
          <a:lstStyle/>
          <a:p>
            <a:r>
              <a:rPr lang="en-GB" dirty="0" smtClean="0"/>
              <a:t>Language and environment for statistical computing and graphics</a:t>
            </a:r>
          </a:p>
          <a:p>
            <a:r>
              <a:rPr lang="en-GB" dirty="0" smtClean="0"/>
              <a:t>Flexible: users write code to meet requirements</a:t>
            </a:r>
          </a:p>
          <a:p>
            <a:r>
              <a:rPr lang="en-GB" dirty="0" smtClean="0"/>
              <a:t>Powerful: tens of thousands of packages (and growing)</a:t>
            </a:r>
          </a:p>
          <a:p>
            <a:r>
              <a:rPr lang="en-GB" dirty="0" smtClean="0"/>
              <a:t>Open-source: anyone can contribute to development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Reproducible analysis</a:t>
            </a:r>
          </a:p>
          <a:p>
            <a:endParaRPr lang="en-GB" dirty="0" smtClean="0"/>
          </a:p>
          <a:p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1028" y="2697767"/>
            <a:ext cx="9320999" cy="2368810"/>
            <a:chOff x="187983" y="2905864"/>
            <a:chExt cx="9320999" cy="2368810"/>
          </a:xfrm>
        </p:grpSpPr>
        <p:sp>
          <p:nvSpPr>
            <p:cNvPr id="8" name="Rounded Rectangle 7"/>
            <p:cNvSpPr/>
            <p:nvPr/>
          </p:nvSpPr>
          <p:spPr bwMode="auto">
            <a:xfrm>
              <a:off x="2360712" y="2905864"/>
              <a:ext cx="4320480" cy="2335458"/>
            </a:xfrm>
            <a:prstGeom prst="round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25957" y="2940921"/>
              <a:ext cx="1781672" cy="400093"/>
            </a:xfrm>
            <a:prstGeom prst="rect">
              <a:avLst/>
            </a:prstGeom>
            <a:noFill/>
          </p:spPr>
          <p:txBody>
            <a:bodyPr wrap="none" lIns="91423" tIns="45712" rIns="91423" bIns="45712" rtlCol="0">
              <a:spAutoFit/>
            </a:bodyPr>
            <a:lstStyle/>
            <a:p>
              <a:pPr algn="l"/>
              <a:r>
                <a:rPr lang="en-GB" sz="2000" b="1" dirty="0" smtClean="0">
                  <a:solidFill>
                    <a:schemeClr val="tx1"/>
                  </a:solidFill>
                </a:rPr>
                <a:t>R-environment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6135" y="3251738"/>
              <a:ext cx="1330143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300" b="1" dirty="0" smtClean="0">
                  <a:latin typeface="Arial" charset="0"/>
                </a:rPr>
                <a:t>Input d</a:t>
              </a: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ata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912" y="4986642"/>
              <a:ext cx="1341099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User-scripts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87983" y="4119190"/>
              <a:ext cx="1346448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R-packages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7130491" y="4418133"/>
              <a:ext cx="2378491" cy="856541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GB" sz="1300" b="1" dirty="0" smtClean="0">
                  <a:latin typeface="Arial" charset="0"/>
                </a:rPr>
                <a:t>Communication</a:t>
              </a:r>
            </a:p>
            <a:p>
              <a:pPr marL="285750" marR="0" indent="-285750" algn="l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kumimoji="0" lang="en-GB" sz="1300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Complete</a:t>
              </a:r>
              <a:r>
                <a:rPr kumimoji="0" lang="en-GB" sz="1300" i="0" u="none" strike="noStrike" cap="none" normalizeH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 reports</a:t>
              </a:r>
            </a:p>
            <a:p>
              <a:pPr marL="285750" marR="0" indent="-285750" algn="l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GB" sz="1300" dirty="0" smtClean="0">
                  <a:latin typeface="Arial" charset="0"/>
                </a:rPr>
                <a:t>Websites</a:t>
              </a:r>
              <a:endParaRPr lang="en-GB" sz="1300" dirty="0">
                <a:latin typeface="Arial" charset="0"/>
              </a:endParaRPr>
            </a:p>
            <a:p>
              <a:pPr marL="285750" marR="0" indent="-285750" algn="l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GB" sz="1300" dirty="0" smtClean="0">
                  <a:latin typeface="Arial" charset="0"/>
                </a:rPr>
                <a:t>Interactive dashboards</a:t>
              </a:r>
              <a:endParaRPr kumimoji="0" lang="en-GB" sz="1300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1558079" y="4149080"/>
              <a:ext cx="871735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ight Arrow 17"/>
            <p:cNvSpPr/>
            <p:nvPr/>
          </p:nvSpPr>
          <p:spPr bwMode="auto">
            <a:xfrm rot="19531615">
              <a:off x="1669060" y="4825750"/>
              <a:ext cx="770224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200148" y="3251738"/>
              <a:ext cx="1872208" cy="288032"/>
            </a:xfrm>
            <a:prstGeom prst="rect">
              <a:avLst/>
            </a:prstGeom>
            <a:solidFill>
              <a:srgbClr val="CCECFF">
                <a:alpha val="10001"/>
              </a:srgbClr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sz="1300" b="1" i="0" u="none" strike="noStrike" cap="none" normalizeH="0" baseline="0" dirty="0" smtClean="0">
                  <a:ln>
                    <a:noFill/>
                  </a:ln>
                  <a:solidFill>
                    <a:srgbClr val="003366"/>
                  </a:solidFill>
                  <a:effectLst/>
                  <a:latin typeface="Arial" charset="0"/>
                </a:rPr>
                <a:t>Output data</a:t>
              </a:r>
              <a:endParaRPr kumimoji="0" lang="en-GB" sz="1300" b="1" i="0" u="none" strike="noStrike" cap="none" normalizeH="0" baseline="0" dirty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3464" t="6979" r="23782" b="21864"/>
            <a:stretch/>
          </p:blipFill>
          <p:spPr>
            <a:xfrm>
              <a:off x="2787119" y="3533347"/>
              <a:ext cx="3495079" cy="1196412"/>
            </a:xfrm>
            <a:prstGeom prst="rect">
              <a:avLst/>
            </a:prstGeom>
          </p:spPr>
        </p:pic>
        <p:sp>
          <p:nvSpPr>
            <p:cNvPr id="21" name="Right Arrow 20"/>
            <p:cNvSpPr/>
            <p:nvPr/>
          </p:nvSpPr>
          <p:spPr bwMode="auto">
            <a:xfrm rot="1720789">
              <a:off x="6631972" y="4570037"/>
              <a:ext cx="639314" cy="267001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ight Arrow 21"/>
            <p:cNvSpPr/>
            <p:nvPr/>
          </p:nvSpPr>
          <p:spPr bwMode="auto">
            <a:xfrm rot="19531615">
              <a:off x="6651449" y="3485245"/>
              <a:ext cx="565107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ight Arrow 22"/>
            <p:cNvSpPr/>
            <p:nvPr/>
          </p:nvSpPr>
          <p:spPr bwMode="auto">
            <a:xfrm rot="1942272">
              <a:off x="1642423" y="3440310"/>
              <a:ext cx="770224" cy="251715"/>
            </a:xfrm>
            <a:prstGeom prst="rightArrow">
              <a:avLst/>
            </a:prstGeom>
            <a:solidFill>
              <a:srgbClr val="99CCFF"/>
            </a:solidFill>
            <a:ln w="9525" cap="flat" cmpd="sng" algn="ctr">
              <a:solidFill>
                <a:srgbClr val="00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12795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300" b="1" i="0" u="none" strike="noStrike" cap="none" normalizeH="0" baseline="0">
                <a:ln>
                  <a:noFill/>
                </a:ln>
                <a:solidFill>
                  <a:srgbClr val="003366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178305" y="6033410"/>
            <a:ext cx="34660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https://rviews.rstudio.com/2017/06/08/what-is-the-tidyverse/</a:t>
            </a:r>
          </a:p>
        </p:txBody>
      </p:sp>
    </p:spTree>
    <p:extLst>
      <p:ext uri="{BB962C8B-B14F-4D97-AF65-F5344CB8AC3E}">
        <p14:creationId xmlns:p14="http://schemas.microsoft.com/office/powerpoint/2010/main" val="263153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6"/>
    </mc:Choice>
    <mc:Fallback xmlns="">
      <p:transition spd="slow" advTm="5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Veda-TIMES workflow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3847494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Output </a:t>
            </a:r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post-processing/presentation</a:t>
            </a:r>
            <a:endParaRPr lang="en-GB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7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6"/>
    </mc:Choice>
    <mc:Fallback xmlns="">
      <p:transition spd="slow" advTm="1314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+mn-lt"/>
              </a:rPr>
              <a:t>Veda-TIMES workflow</a:t>
            </a:r>
            <a:endParaRPr lang="en-GB" dirty="0">
              <a:latin typeface="+mn-lt"/>
            </a:endParaRPr>
          </a:p>
        </p:txBody>
      </p:sp>
      <p:pic>
        <p:nvPicPr>
          <p:cNvPr id="1026" name="Picture 2" descr="https://iea-etsap.org/images/newvedato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960" y="1496163"/>
            <a:ext cx="8246215" cy="41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3668614"/>
            <a:ext cx="710316" cy="71031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 flipH="1">
            <a:off x="1562248" y="4196916"/>
            <a:ext cx="1080120" cy="888268"/>
          </a:xfrm>
          <a:prstGeom prst="straightConnector1">
            <a:avLst/>
          </a:prstGeom>
          <a:solidFill>
            <a:srgbClr val="CCECFF">
              <a:alpha val="10001"/>
            </a:srgbClr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04509" y="5041422"/>
            <a:ext cx="3847494" cy="338538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Output </a:t>
            </a:r>
            <a:r>
              <a:rPr lang="en-GB" sz="1600" dirty="0" smtClean="0">
                <a:solidFill>
                  <a:schemeClr val="tx2">
                    <a:lumMod val="50000"/>
                  </a:schemeClr>
                </a:solidFill>
                <a:latin typeface="+mn-lt"/>
              </a:rPr>
              <a:t>post-processing/presentation</a:t>
            </a:r>
            <a:endParaRPr lang="en-GB" sz="1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902973" y="7075369"/>
            <a:ext cx="50835" cy="508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80" y="2100181"/>
            <a:ext cx="710316" cy="710316"/>
          </a:xfrm>
          <a:prstGeom prst="rect">
            <a:avLst/>
          </a:prstGeom>
        </p:spPr>
      </p:pic>
      <p:pic>
        <p:nvPicPr>
          <p:cNvPr id="17" name="Picture 2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829" y="3949604"/>
            <a:ext cx="535396" cy="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1904" y="3979831"/>
            <a:ext cx="97170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err="1">
                <a:solidFill>
                  <a:schemeClr val="tx2">
                    <a:lumMod val="50000"/>
                  </a:schemeClr>
                </a:solidFill>
                <a:latin typeface="+mn-lt"/>
              </a:rPr>
              <a:t>VedaR</a:t>
            </a:r>
            <a:endParaRPr lang="en-GB" sz="19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2" name="Picture 2" descr="https://upload.wikimedia.org/wikipedia/commons/thumb/1/1b/R_logo.svg/1280px-R_logo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1" y="5003225"/>
            <a:ext cx="535396" cy="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6"/>
    </mc:Choice>
    <mc:Fallback xmlns="">
      <p:transition spd="slow" advTm="13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VedaR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60" y="980728"/>
            <a:ext cx="7791450" cy="1600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25919" y="3174552"/>
            <a:ext cx="3046056" cy="2139031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smtClean="0">
                <a:solidFill>
                  <a:schemeClr val="tx1"/>
                </a:solidFill>
              </a:rPr>
              <a:t>Import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import_vd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import_vde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  <a:endParaRPr lang="en-GB" sz="19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import_vds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 smtClean="0">
                <a:solidFill>
                  <a:schemeClr val="tx1"/>
                </a:solidFill>
              </a:rPr>
              <a:t>prep_data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define_sector_from_list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endParaRPr lang="en-GB" sz="190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5003" y="3177279"/>
            <a:ext cx="4395913" cy="2139031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 smtClean="0">
                <a:solidFill>
                  <a:schemeClr val="tx1"/>
                </a:solidFill>
              </a:rPr>
              <a:t>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smtClean="0">
                <a:solidFill>
                  <a:schemeClr val="tx1"/>
                </a:solidFill>
              </a:rPr>
              <a:t>Any R-based analysis/data visualisation</a:t>
            </a:r>
            <a:endParaRPr lang="en-GB" sz="1900" dirty="0" smtClean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 smtClean="0">
                <a:solidFill>
                  <a:schemeClr val="tx1"/>
                </a:solidFill>
              </a:rPr>
              <a:t>make_graph_from_veda_df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 smtClean="0">
                <a:solidFill>
                  <a:schemeClr val="tx1"/>
                </a:solidFill>
              </a:rPr>
              <a:t>check_in_path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b="1" dirty="0" err="1">
                <a:solidFill>
                  <a:schemeClr val="tx1"/>
                </a:solidFill>
              </a:rPr>
              <a:t>m</a:t>
            </a:r>
            <a:r>
              <a:rPr lang="en-GB" sz="1900" b="1" dirty="0" err="1" smtClean="0">
                <a:solidFill>
                  <a:schemeClr val="tx1"/>
                </a:solidFill>
              </a:rPr>
              <a:t>ake_res</a:t>
            </a:r>
            <a:r>
              <a:rPr lang="en-GB" sz="1900" b="1" dirty="0" smtClean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900" dirty="0" err="1" smtClean="0">
                <a:solidFill>
                  <a:schemeClr val="tx1"/>
                </a:solidFill>
              </a:rPr>
              <a:t>syscost</a:t>
            </a:r>
            <a:r>
              <a:rPr lang="en-GB" sz="1900" dirty="0" smtClean="0">
                <a:solidFill>
                  <a:schemeClr val="tx1"/>
                </a:solidFill>
              </a:rPr>
              <a:t>()</a:t>
            </a:r>
          </a:p>
          <a:p>
            <a:pPr algn="l"/>
            <a:endParaRPr lang="en-GB" sz="1900" dirty="0" smtClean="0">
              <a:solidFill>
                <a:schemeClr val="tx1"/>
              </a:solidFill>
            </a:endParaRPr>
          </a:p>
        </p:txBody>
      </p:sp>
      <p:sp>
        <p:nvSpPr>
          <p:cNvPr id="9" name="Down Arrow 8"/>
          <p:cNvSpPr/>
          <p:nvPr/>
        </p:nvSpPr>
        <p:spPr bwMode="auto">
          <a:xfrm rot="2389280">
            <a:off x="3309290" y="2314932"/>
            <a:ext cx="216024" cy="937427"/>
          </a:xfrm>
          <a:prstGeom prst="downArrow">
            <a:avLst/>
          </a:prstGeom>
          <a:solidFill>
            <a:srgbClr val="99CCFF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8986935">
            <a:off x="4780273" y="2329971"/>
            <a:ext cx="216024" cy="937427"/>
          </a:xfrm>
          <a:prstGeom prst="downArrow">
            <a:avLst/>
          </a:prstGeom>
          <a:solidFill>
            <a:srgbClr val="99CCFF"/>
          </a:solidFill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300" b="1" i="0" u="none" strike="noStrike" cap="none" normalizeH="0" baseline="0">
              <a:ln>
                <a:noFill/>
              </a:ln>
              <a:solidFill>
                <a:srgbClr val="0033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07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6"/>
    </mc:Choice>
    <mc:Fallback xmlns="">
      <p:transition spd="slow" advTm="5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VedaR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512840" y="2708920"/>
            <a:ext cx="2130677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l"/>
            <a:r>
              <a:rPr lang="en-GB" sz="1900" b="1" dirty="0">
                <a:solidFill>
                  <a:schemeClr val="tx2">
                    <a:lumMod val="50000"/>
                  </a:schemeClr>
                </a:solidFill>
                <a:latin typeface="+mj-lt"/>
              </a:rPr>
              <a:t>Package GitHub</a:t>
            </a:r>
          </a:p>
        </p:txBody>
      </p:sp>
    </p:spTree>
    <p:extLst>
      <p:ext uri="{BB962C8B-B14F-4D97-AF65-F5344CB8AC3E}">
        <p14:creationId xmlns:p14="http://schemas.microsoft.com/office/powerpoint/2010/main" val="385879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4"/>
    </mc:Choice>
    <mc:Fallback xmlns="">
      <p:transition spd="slow" advTm="1695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8464" y="2564904"/>
            <a:ext cx="9360580" cy="360040"/>
          </a:xfrm>
        </p:spPr>
        <p:txBody>
          <a:bodyPr/>
          <a:lstStyle/>
          <a:p>
            <a:pPr marL="0" indent="0" algn="ctr">
              <a:buNone/>
            </a:pPr>
            <a:r>
              <a:rPr lang="en-GB" sz="2800" b="1" dirty="0" err="1">
                <a:solidFill>
                  <a:schemeClr val="tx2">
                    <a:lumMod val="50000"/>
                  </a:schemeClr>
                </a:solidFill>
              </a:rPr>
              <a:t>VedaR</a:t>
            </a:r>
            <a:r>
              <a:rPr lang="en-GB" sz="2800" b="1" dirty="0">
                <a:solidFill>
                  <a:schemeClr val="tx2">
                    <a:lumMod val="50000"/>
                  </a:schemeClr>
                </a:solidFill>
              </a:rPr>
              <a:t> Vignette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err="1"/>
              <a:t>VedaR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76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167" y="1484784"/>
            <a:ext cx="9360580" cy="36004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Planned features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smtClean="0"/>
              <a:t>Open-source in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225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5167" y="1484784"/>
            <a:ext cx="9360580" cy="360040"/>
          </a:xfrm>
        </p:spPr>
        <p:txBody>
          <a:bodyPr/>
          <a:lstStyle/>
          <a:p>
            <a:pPr>
              <a:buFontTx/>
              <a:buChar char="-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Contributions to code</a:t>
            </a:r>
          </a:p>
          <a:p>
            <a:pPr>
              <a:buFontTx/>
              <a:buChar char="-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Feedback on existing functions</a:t>
            </a:r>
          </a:p>
          <a:p>
            <a:pPr lvl="1">
              <a:buFontTx/>
              <a:buChar char="-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Issues</a:t>
            </a:r>
          </a:p>
          <a:p>
            <a:pPr lvl="1">
              <a:buFontTx/>
              <a:buChar char="-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Usability</a:t>
            </a:r>
          </a:p>
          <a:p>
            <a:pPr>
              <a:buFontTx/>
              <a:buChar char="-"/>
            </a:pPr>
            <a:r>
              <a:rPr lang="en-GB" sz="2800" dirty="0" smtClean="0">
                <a:solidFill>
                  <a:schemeClr val="tx2">
                    <a:lumMod val="50000"/>
                  </a:schemeClr>
                </a:solidFill>
              </a:rPr>
              <a:t>Additional functionality</a:t>
            </a:r>
            <a:endParaRPr lang="en-GB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5167" y="44225"/>
            <a:ext cx="9360580" cy="490991"/>
          </a:xfrm>
        </p:spPr>
        <p:txBody>
          <a:bodyPr/>
          <a:lstStyle/>
          <a:p>
            <a:r>
              <a:rPr lang="en-GB" dirty="0" smtClean="0"/>
              <a:t>Open-source in the community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93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e of energy - All Energy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>
            <a:alpha val="10001"/>
          </a:srgbClr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>
            <a:alpha val="10001"/>
          </a:srgbClr>
        </a:solidFill>
        <a:ln w="9525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>
            <a:ln>
              <a:noFill/>
            </a:ln>
            <a:solidFill>
              <a:srgbClr val="003366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lIns="91423" tIns="45712" rIns="91423" bIns="45712" rtlCol="0">
        <a:spAutoFit/>
      </a:bodyPr>
      <a:lstStyle>
        <a:defPPr algn="l">
          <a:defRPr sz="1900" b="1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164</Words>
  <Application>Microsoft Office PowerPoint</Application>
  <PresentationFormat>A4 Paper (210x297 mm)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Century Gothic</vt:lpstr>
      <vt:lpstr>Future of energy - All Energy presentation</vt:lpstr>
      <vt:lpstr>VedaR – an R package for analysing TIMES data Nov 2021  Iris Oren Operational Research Analyst Energy &amp; Climate Change Analysis –  Scottish Government Iris.Oren@gov.scot   </vt:lpstr>
      <vt:lpstr>R – what and why?</vt:lpstr>
      <vt:lpstr>Veda-TIMES workflow</vt:lpstr>
      <vt:lpstr>Veda-TIMES workflow</vt:lpstr>
      <vt:lpstr>VedaR</vt:lpstr>
      <vt:lpstr>VedaR</vt:lpstr>
      <vt:lpstr>VedaR</vt:lpstr>
      <vt:lpstr>Open-source in the community</vt:lpstr>
      <vt:lpstr>Open-source in the community</vt:lpstr>
    </vt:vector>
  </TitlesOfParts>
  <Company>Scottish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Electricity Division</dc:title>
  <dc:creator>Chris Stark</dc:creator>
  <cp:lastModifiedBy>Oren I (Iris)</cp:lastModifiedBy>
  <cp:revision>721</cp:revision>
  <cp:lastPrinted>2013-11-12T12:37:03Z</cp:lastPrinted>
  <dcterms:created xsi:type="dcterms:W3CDTF">2013-05-30T08:09:50Z</dcterms:created>
  <dcterms:modified xsi:type="dcterms:W3CDTF">2021-11-23T10:38:18Z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bjective-Id">
    <vt:lpwstr>F4076498</vt:lpwstr>
  </property>
  <property fmtid="{D5CDD505-2E9C-101B-9397-08002B2CF9AE}" pid="3" name="Objective-Comment">
    <vt:lpwstr/>
  </property>
  <property fmtid="{D5CDD505-2E9C-101B-9397-08002B2CF9AE}" pid="4" name="Objective-CreationStamp">
    <vt:filetime>2011-11-07T00:00:00Z</vt:filetime>
  </property>
  <property fmtid="{D5CDD505-2E9C-101B-9397-08002B2CF9AE}" pid="5" name="Objective-IsApproved">
    <vt:lpwstr>No</vt:lpwstr>
  </property>
  <property fmtid="{D5CDD505-2E9C-101B-9397-08002B2CF9AE}" pid="6" name="Objective-IsPublished">
    <vt:lpwstr>No</vt:lpwstr>
  </property>
  <property fmtid="{D5CDD505-2E9C-101B-9397-08002B2CF9AE}" pid="7" name="Objective-DatePublished">
    <vt:lpwstr/>
  </property>
  <property fmtid="{D5CDD505-2E9C-101B-9397-08002B2CF9AE}" pid="8" name="Objective-ModificationStamp">
    <vt:filetime>2011-11-10T00:00:00Z</vt:filetime>
  </property>
  <property fmtid="{D5CDD505-2E9C-101B-9397-08002B2CF9AE}" pid="9" name="Objective-Owner">
    <vt:lpwstr>Soomro, Tara T (U415386)</vt:lpwstr>
  </property>
  <property fmtid="{D5CDD505-2E9C-101B-9397-08002B2CF9AE}" pid="10" name="Objective-Path">
    <vt:lpwstr>Soomro, Tara T (U415386):Emails:Creativity:Creativity Presentations:</vt:lpwstr>
  </property>
  <property fmtid="{D5CDD505-2E9C-101B-9397-08002B2CF9AE}" pid="11" name="Objective-Parent">
    <vt:lpwstr>Creativity Presentations</vt:lpwstr>
  </property>
  <property fmtid="{D5CDD505-2E9C-101B-9397-08002B2CF9AE}" pid="12" name="Objective-State">
    <vt:lpwstr>Being Edited</vt:lpwstr>
  </property>
  <property fmtid="{D5CDD505-2E9C-101B-9397-08002B2CF9AE}" pid="13" name="Objective-Title">
    <vt:lpwstr>Presentation for Directors</vt:lpwstr>
  </property>
  <property fmtid="{D5CDD505-2E9C-101B-9397-08002B2CF9AE}" pid="14" name="Objective-Version">
    <vt:lpwstr>8.1</vt:lpwstr>
  </property>
  <property fmtid="{D5CDD505-2E9C-101B-9397-08002B2CF9AE}" pid="15" name="Objective-VersionComment">
    <vt:lpwstr/>
  </property>
  <property fmtid="{D5CDD505-2E9C-101B-9397-08002B2CF9AE}" pid="16" name="Objective-VersionNumber">
    <vt:i4>9</vt:i4>
  </property>
  <property fmtid="{D5CDD505-2E9C-101B-9397-08002B2CF9AE}" pid="17" name="Objective-FileNumber">
    <vt:lpwstr/>
  </property>
  <property fmtid="{D5CDD505-2E9C-101B-9397-08002B2CF9AE}" pid="18" name="Objective-Classification">
    <vt:lpwstr>Not classified</vt:lpwstr>
  </property>
  <property fmtid="{D5CDD505-2E9C-101B-9397-08002B2CF9AE}" pid="19" name="Objective-Caveats">
    <vt:lpwstr/>
  </property>
  <property fmtid="{D5CDD505-2E9C-101B-9397-08002B2CF9AE}" pid="20" name="Objective-Date of Original [system]">
    <vt:lpwstr/>
  </property>
  <property fmtid="{D5CDD505-2E9C-101B-9397-08002B2CF9AE}" pid="21" name="Objective-Date Received [system]">
    <vt:lpwstr/>
  </property>
  <property fmtid="{D5CDD505-2E9C-101B-9397-08002B2CF9AE}" pid="22" name="Objective-SG Web Publication - Category [system]">
    <vt:lpwstr/>
  </property>
  <property fmtid="{D5CDD505-2E9C-101B-9397-08002B2CF9AE}" pid="23" name="Objective-SG Web Publication - Category 2 Classification [system]">
    <vt:lpwstr/>
  </property>
</Properties>
</file>