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6" r:id="rId2"/>
    <p:sldId id="415" r:id="rId3"/>
    <p:sldId id="416" r:id="rId4"/>
    <p:sldId id="377" r:id="rId5"/>
    <p:sldId id="418" r:id="rId6"/>
    <p:sldId id="380" r:id="rId7"/>
    <p:sldId id="384" r:id="rId8"/>
    <p:sldId id="385" r:id="rId9"/>
    <p:sldId id="387" r:id="rId10"/>
    <p:sldId id="395" r:id="rId11"/>
    <p:sldId id="388" r:id="rId12"/>
    <p:sldId id="389" r:id="rId13"/>
    <p:sldId id="390" r:id="rId14"/>
    <p:sldId id="391" r:id="rId15"/>
    <p:sldId id="393" r:id="rId16"/>
    <p:sldId id="394" r:id="rId17"/>
    <p:sldId id="396" r:id="rId18"/>
    <p:sldId id="397" r:id="rId19"/>
    <p:sldId id="400" r:id="rId20"/>
    <p:sldId id="405" r:id="rId21"/>
    <p:sldId id="414" r:id="rId22"/>
    <p:sldId id="399" r:id="rId23"/>
    <p:sldId id="401" r:id="rId24"/>
    <p:sldId id="407" r:id="rId25"/>
    <p:sldId id="406" r:id="rId26"/>
    <p:sldId id="402" r:id="rId27"/>
    <p:sldId id="403" r:id="rId28"/>
    <p:sldId id="419" r:id="rId29"/>
    <p:sldId id="404" r:id="rId30"/>
    <p:sldId id="412" r:id="rId31"/>
    <p:sldId id="417" r:id="rId32"/>
    <p:sldId id="408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145A"/>
    <a:srgbClr val="001E5A"/>
    <a:srgbClr val="5F5F5F"/>
    <a:srgbClr val="000000"/>
    <a:srgbClr val="6699FF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1812" y="9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7FFF3F-CB7B-4387-A81F-AEEAA4A7BFF5}" type="slidenum">
              <a:rPr lang="en-US" altLang="en-US" sz="1200" b="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FFA813-68C5-4836-A38B-768894F9BBF2}" type="slidenum">
              <a:rPr lang="en-US" altLang="en-US" sz="12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D9D2D0-1F35-4793-BA8B-B0F6BAE10BFF}" type="slidenum">
              <a:rPr lang="en-US" altLang="en-US" sz="12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4F14CB-3FF5-45D9-82D7-72C9B32C6781}" type="slidenum">
              <a:rPr lang="en-US" altLang="en-US" sz="12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0F6AAE-ED4C-442C-A9B2-80341760B0B4}" type="slidenum">
              <a:rPr lang="en-US" altLang="en-US" sz="12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69283F-6101-44DD-80A7-17073ED28460}" type="slidenum">
              <a:rPr lang="en-US" altLang="en-US" sz="12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C502EC-0343-4CC2-831A-DBDC4916A8F6}" type="slidenum">
              <a:rPr lang="en-US" altLang="en-US" sz="12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C9C0FD7-FBC6-4661-BCE7-3955C5B236F4}" type="slidenum">
              <a:rPr lang="en-US" altLang="en-US" sz="12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F44E3E-0E52-4B2A-96B9-A192C962BEE3}" type="slidenum">
              <a:rPr lang="en-US" altLang="en-US" sz="12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234951-1CC4-42F8-B204-98C46F44CECE}" type="slidenum">
              <a:rPr lang="en-US" altLang="en-US" sz="12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04E79-2B77-43E6-9FBE-4EBAE6ACB30E}" type="slidenum">
              <a:rPr lang="en-US" altLang="en-US" sz="12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9D9B8CA-6D86-4969-B4C7-1E6672A2711E}" type="slidenum">
              <a:rPr lang="en-US" altLang="en-US" sz="12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144CF7-0872-49BF-8A97-818CEB6E4D86}" type="slidenum">
              <a:rPr lang="en-US" altLang="en-US" sz="12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CAA6E7-A5BB-43E7-97B0-5F3FCCF7AF90}" type="slidenum">
              <a:rPr lang="en-US" altLang="en-US" sz="1200" b="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EF034EB-BFDC-4DE6-8B4B-C5DC2455B4B9}" type="slidenum">
              <a:rPr lang="en-US" altLang="en-US" sz="12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835F4A-206C-4B42-944D-D1EE05277634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12147A-6F8B-4E89-AC03-28A82DC0BEE9}" type="slidenum">
              <a:rPr lang="en-US" altLang="en-US" sz="12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2C04F8-2A24-4D16-A6CB-0335FAC9781A}" type="slidenum">
              <a:rPr lang="en-US" altLang="en-US" sz="12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EF5719-A230-4C82-AF24-E62E928F7FF8}" type="slidenum">
              <a:rPr lang="en-US" altLang="en-US" sz="12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27D1F3-0292-4C1A-94B8-13052A761CE6}" type="slidenum">
              <a:rPr lang="en-US" altLang="en-US" sz="12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68696"/>
            <a:ext cx="7772400" cy="196532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en-US" dirty="0" smtClean="0"/>
              <a:t>Chapter 8.1</a:t>
            </a:r>
            <a:br>
              <a:rPr lang="en-US" altLang="en-US" dirty="0" smtClean="0"/>
            </a:br>
            <a:r>
              <a:rPr lang="en-US" altLang="en-US" dirty="0" smtClean="0"/>
              <a:t> Logic Coverage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2368" y="3363913"/>
            <a:ext cx="7327232" cy="2351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36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1882AF-6F5B-4157-A822-6DDD9031B4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20875" y="4751388"/>
            <a:ext cx="5395913" cy="13398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Two tests</a:t>
            </a: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6550" y="2266952"/>
            <a:ext cx="3424238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9538" y="2266951"/>
            <a:ext cx="2346325" cy="863601"/>
            <a:chOff x="1943" y="1504"/>
            <a:chExt cx="1478" cy="54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22513" y="3408364"/>
            <a:ext cx="4398962" cy="863600"/>
            <a:chOff x="1923" y="2077"/>
            <a:chExt cx="2771" cy="544"/>
          </a:xfrm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923" y="2078"/>
              <a:ext cx="142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3128963"/>
            <a:ext cx="6884988" cy="2479675"/>
            <a:chOff x="208" y="1971"/>
            <a:chExt cx="4337" cy="1562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5400000">
              <a:off x="658" y="2525"/>
              <a:ext cx="1437" cy="330"/>
            </a:xfrm>
            <a:prstGeom prst="curvedConnector4">
              <a:avLst>
                <a:gd name="adj1" fmla="val 45651"/>
                <a:gd name="adj2" fmla="val 143703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07" y="1476"/>
              <a:ext cx="1437" cy="2428"/>
            </a:xfrm>
            <a:prstGeom prst="curvedConnector4">
              <a:avLst>
                <a:gd name="adj1" fmla="val 45651"/>
                <a:gd name="adj2" fmla="val 105932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35" y="2568"/>
              <a:ext cx="717" cy="963"/>
            </a:xfrm>
            <a:prstGeom prst="curvedConnector4">
              <a:avLst>
                <a:gd name="adj1" fmla="val 41283"/>
                <a:gd name="adj2" fmla="val 11496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true cases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1) 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D = true,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3130550"/>
            <a:ext cx="6624638" cy="2938463"/>
            <a:chOff x="1212" y="1972"/>
            <a:chExt cx="4173" cy="1851"/>
          </a:xfrm>
        </p:grpSpPr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4571" y="2544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false cases</a:t>
              </a:r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2) 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5, D = false,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733" y="1857"/>
              <a:ext cx="1726" cy="1956"/>
            </a:xfrm>
            <a:prstGeom prst="curvedConnector4">
              <a:avLst>
                <a:gd name="adj1" fmla="val 46379"/>
                <a:gd name="adj2" fmla="val 107360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16200000" flipH="1">
              <a:off x="3612" y="2736"/>
              <a:ext cx="1726" cy="197"/>
            </a:xfrm>
            <a:prstGeom prst="curvedConnector4">
              <a:avLst>
                <a:gd name="adj1" fmla="val 46379"/>
                <a:gd name="adj2" fmla="val 260507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560" y="2684"/>
              <a:ext cx="1008" cy="1020"/>
            </a:xfrm>
            <a:prstGeom prst="curvedConnector4">
              <a:avLst>
                <a:gd name="adj1" fmla="val 43800"/>
                <a:gd name="adj2" fmla="val 11411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E757E4-1437-4B9B-AC71-CB43AB2764B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 smtClean="0"/>
              <a:t>PC does not </a:t>
            </a:r>
            <a:r>
              <a:rPr lang="en-US" altLang="en-US" dirty="0" smtClean="0">
                <a:solidFill>
                  <a:schemeClr val="tx2"/>
                </a:solidFill>
              </a:rPr>
              <a:t>fully exercise </a:t>
            </a:r>
            <a:r>
              <a:rPr lang="en-US" altLang="en-US" dirty="0" smtClean="0"/>
              <a:t>all the clauses, especially in the presence of short circuit evaluation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CC does not always </a:t>
            </a:r>
            <a:r>
              <a:rPr lang="en-US" altLang="en-US" dirty="0" smtClean="0">
                <a:solidFill>
                  <a:schemeClr val="tx2"/>
                </a:solidFill>
              </a:rPr>
              <a:t>ensure PC</a:t>
            </a:r>
          </a:p>
          <a:p>
            <a:pPr lvl="1"/>
            <a:r>
              <a:rPr lang="en-US" altLang="en-US" dirty="0" smtClean="0"/>
              <a:t>That is, we can satisfy CC without causing the predicate to be both true and false</a:t>
            </a:r>
          </a:p>
          <a:p>
            <a:pPr lvl="1"/>
            <a:r>
              <a:rPr lang="en-US" altLang="en-US" dirty="0" smtClean="0"/>
              <a:t>This is definitely 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what we want !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The simplest solution is to test </a:t>
            </a:r>
            <a:r>
              <a:rPr lang="en-US" altLang="en-US" dirty="0" smtClean="0">
                <a:solidFill>
                  <a:schemeClr val="tx2"/>
                </a:solidFill>
              </a:rPr>
              <a:t>all combinations </a:t>
            </a:r>
            <a:r>
              <a:rPr lang="en-US" altLang="en-US" dirty="0" smtClean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71ED2F-4DDC-4C83-B256-6E7FBD26152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52584"/>
          </a:xfrm>
        </p:spPr>
        <p:txBody>
          <a:bodyPr/>
          <a:lstStyle/>
          <a:p>
            <a:r>
              <a:rPr lang="en-US" altLang="en-US" dirty="0" smtClean="0"/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 smtClean="0"/>
              <a:t>CoC</a:t>
            </a:r>
            <a:r>
              <a:rPr lang="en-US" altLang="en-US" dirty="0" smtClean="0"/>
              <a:t> requires every possible combination</a:t>
            </a:r>
          </a:p>
          <a:p>
            <a:r>
              <a:rPr lang="en-US" altLang="en-US" dirty="0" smtClean="0"/>
              <a:t>Sometimes called 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883860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Combinatorial Coverage (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CoC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TR has test requirements for the clauses in 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573652"/>
              </p:ext>
            </p:extLst>
          </p:nvPr>
        </p:nvGraphicFramePr>
        <p:xfrm>
          <a:off x="1189038" y="3216354"/>
          <a:ext cx="6561137" cy="340146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6103-6E89-420C-97C0-8B873F8C585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 smtClean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But quite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b="0" dirty="0">
                <a:latin typeface="Gill Sans MT" panose="020B0502020104020203" pitchFamily="34" charset="0"/>
              </a:rPr>
              <a:t>!</a:t>
            </a:r>
          </a:p>
          <a:p>
            <a:pPr>
              <a:buSzPct val="100000"/>
            </a:pP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b="0" i="1" baseline="30000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tests, where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is the number of clauses</a:t>
            </a:r>
          </a:p>
          <a:p>
            <a:pPr lvl="1"/>
            <a:r>
              <a:rPr lang="en-US" altLang="en-US" b="0" dirty="0">
                <a:latin typeface="Gill Sans MT" panose="020B0502020104020203" pitchFamily="34" charset="0"/>
              </a:rPr>
              <a:t>Impractical for predicates with more than 3 or 4 clauses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literature has lots of suggestions – some confusing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3491339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Test each clause independently from the other clauses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114800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Getting the details right is hard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What exactly does “independently” mean ?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The book presents this idea as “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making clauses active</a:t>
            </a:r>
            <a:r>
              <a:rPr lang="en-US" altLang="en-US" b="0" dirty="0">
                <a:latin typeface="Gill Sans MT" panose="020B0502020104020203" pitchFamily="34" charset="0"/>
              </a:rPr>
              <a:t>”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F2BC74-F817-4382-9C98-4AF6DFF1C72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Active Clauses</a:t>
            </a:r>
            <a:r>
              <a:rPr lang="en-US" altLang="en-US" sz="2400" dirty="0" smtClean="0"/>
              <a:t>  (8.1.2)</a:t>
            </a:r>
            <a:endParaRPr lang="en-US" altLang="en-US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2832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Clause coverage has a </a:t>
            </a:r>
            <a:r>
              <a:rPr lang="en-US" altLang="en-US" dirty="0" smtClean="0">
                <a:solidFill>
                  <a:schemeClr val="tx2"/>
                </a:solidFill>
              </a:rPr>
              <a:t>weakness</a:t>
            </a:r>
            <a:r>
              <a:rPr lang="en-US" altLang="en-US" dirty="0" smtClean="0"/>
              <a:t> : The values do not always make a difference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Consider the first test for </a:t>
            </a:r>
            <a:r>
              <a:rPr lang="en-US" altLang="en-US" dirty="0" smtClean="0">
                <a:solidFill>
                  <a:schemeClr val="tx2"/>
                </a:solidFill>
              </a:rPr>
              <a:t>clause coverage</a:t>
            </a:r>
            <a:r>
              <a:rPr lang="en-US" altLang="en-US" dirty="0" smtClean="0"/>
              <a:t>, which caused each clause to be true: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 smtClean="0"/>
              <a:t>(5 </a:t>
            </a:r>
            <a:r>
              <a:rPr lang="en-US" altLang="en-US" i="1" dirty="0" smtClean="0">
                <a:solidFill>
                  <a:schemeClr val="tx2"/>
                </a:solidFill>
              </a:rPr>
              <a:t>&lt;</a:t>
            </a:r>
            <a:r>
              <a:rPr lang="en-US" altLang="en-US" i="1" dirty="0" smtClean="0"/>
              <a:t> 10) 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 smtClean="0"/>
              <a:t> true 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i="1" dirty="0" smtClean="0"/>
              <a:t>(</a:t>
            </a:r>
            <a:r>
              <a:rPr lang="en-US" alt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en-US" i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</a:t>
            </a:r>
            <a:r>
              <a:rPr lang="en-US" alt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1*1</a:t>
            </a:r>
            <a:r>
              <a:rPr lang="en-US" altLang="en-US" i="1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Only the first clause </a:t>
            </a:r>
            <a:r>
              <a:rPr lang="en-US" altLang="en-US" i="1" dirty="0" smtClean="0">
                <a:solidFill>
                  <a:schemeClr val="tx2"/>
                </a:solidFill>
              </a:rPr>
              <a:t>counts</a:t>
            </a:r>
            <a:r>
              <a:rPr lang="en-US" altLang="en-US" dirty="0" smtClean="0"/>
              <a:t> !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To really test the results of a clause, the clause should be the </a:t>
            </a:r>
            <a:r>
              <a:rPr lang="en-US" altLang="en-US" dirty="0" smtClean="0">
                <a:solidFill>
                  <a:schemeClr val="tx2"/>
                </a:solidFill>
              </a:rPr>
              <a:t>determining factor</a:t>
            </a:r>
            <a:r>
              <a:rPr lang="en-US" altLang="en-US" dirty="0" smtClean="0"/>
              <a:t> in the value of the predicate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153741"/>
            <a:ext cx="9005889" cy="1938338"/>
            <a:chOff x="0" y="2734"/>
            <a:chExt cx="5673" cy="1221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2734"/>
              <a:ext cx="1585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Determination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: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568" y="2734"/>
              <a:ext cx="4105" cy="122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clause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in predicate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called the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major clause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if and only if the values of the remaining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minor clauses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32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baseline="-250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j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are such that changing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changes the value of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</a:p>
          </p:txBody>
        </p:sp>
      </p:grp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38113" y="6121825"/>
            <a:ext cx="886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sz="2800" b="0" dirty="0">
                <a:latin typeface="Gill Sans MT" panose="020B0502020104020203" pitchFamily="34" charset="0"/>
              </a:rPr>
              <a:t>This is considered to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make the clause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5D45DC-9F21-474F-8990-A3AF75DE05D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Goal</a:t>
            </a:r>
            <a:r>
              <a:rPr lang="en-US" altLang="en-US" dirty="0" smtClean="0"/>
              <a:t> : Find tests for each clause when the clause determines the value of the predicate</a:t>
            </a:r>
          </a:p>
          <a:p>
            <a:r>
              <a:rPr lang="en-US" altLang="en-US" dirty="0" smtClean="0"/>
              <a:t>This is formalized in a </a:t>
            </a:r>
            <a:r>
              <a:rPr lang="en-US" altLang="en-US" dirty="0" smtClean="0">
                <a:solidFill>
                  <a:schemeClr val="tx2"/>
                </a:solidFill>
              </a:rPr>
              <a:t>family of criteria</a:t>
            </a:r>
            <a:r>
              <a:rPr lang="en-US" altLang="en-US" dirty="0" smtClean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808BC32-DE6E-4E2F-A4B6-CA9E78673114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2581440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u="sng" dirty="0">
                  <a:latin typeface="Gill Sans MT" panose="020B0502020104020203" pitchFamily="34" charset="0"/>
                </a:rPr>
                <a:t>p = a </a:t>
              </a:r>
              <a:r>
                <a:rPr lang="en-US" altLang="en-US" u="sng" dirty="0">
                  <a:solidFill>
                    <a:schemeClr val="tx2"/>
                  </a:solidFill>
                  <a:latin typeface="Gill Sans MT" panose="020B0502020104020203" pitchFamily="34" charset="0"/>
                  <a:sym typeface="Symbol" pitchFamily="18" charset="2"/>
                </a:rPr>
                <a:t></a:t>
              </a:r>
              <a:r>
                <a:rPr lang="en-US" altLang="en-US" u="sng" dirty="0">
                  <a:latin typeface="Gill Sans MT" panose="020B0502020104020203" pitchFamily="34" charset="0"/>
                </a:rPr>
                <a:t> b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true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false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true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902875"/>
            <a:ext cx="8867775" cy="15984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This is a form of </a:t>
            </a:r>
            <a:r>
              <a:rPr lang="en-US" altLang="en-US" dirty="0" smtClean="0">
                <a:solidFill>
                  <a:schemeClr val="tx2"/>
                </a:solidFill>
              </a:rPr>
              <a:t>MCDC</a:t>
            </a:r>
            <a:r>
              <a:rPr lang="en-US" altLang="en-US" dirty="0" smtClean="0"/>
              <a:t>, which is required by the FAA for safety critical software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Ambiguity</a:t>
            </a:r>
            <a:r>
              <a:rPr lang="en-US" altLang="en-US" dirty="0" smtClean="0"/>
              <a:t> : Do the minor clauses have to have the </a:t>
            </a:r>
            <a:r>
              <a:rPr lang="en-US" altLang="en-US" dirty="0" smtClean="0">
                <a:solidFill>
                  <a:schemeClr val="tx2"/>
                </a:solidFill>
              </a:rPr>
              <a:t>same values</a:t>
            </a:r>
            <a:r>
              <a:rPr lang="en-US" altLang="en-US" dirty="0" smtClean="0"/>
              <a:t> 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169892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Active Clause Coverage (ACC)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and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392784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30678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30790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732E7-9E47-43A4-BE5B-5721DF78CD5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381375"/>
            <a:ext cx="8956675" cy="3071813"/>
          </a:xfrm>
        </p:spPr>
        <p:txBody>
          <a:bodyPr/>
          <a:lstStyle/>
          <a:p>
            <a:r>
              <a:rPr lang="en-US" altLang="en-US" dirty="0" smtClean="0"/>
              <a:t>This question caused </a:t>
            </a:r>
            <a:r>
              <a:rPr lang="en-US" altLang="en-US" dirty="0" smtClean="0">
                <a:solidFill>
                  <a:schemeClr val="tx2"/>
                </a:solidFill>
              </a:rPr>
              <a:t>confusion</a:t>
            </a:r>
            <a:r>
              <a:rPr lang="en-US" altLang="en-US" dirty="0" smtClean="0"/>
              <a:t> among testers for years</a:t>
            </a:r>
          </a:p>
          <a:p>
            <a:r>
              <a:rPr lang="en-US" altLang="en-US" dirty="0" smtClean="0"/>
              <a:t>Considering this carefully leads to </a:t>
            </a:r>
            <a:r>
              <a:rPr lang="en-US" altLang="en-US" dirty="0" smtClean="0">
                <a:solidFill>
                  <a:schemeClr val="tx2"/>
                </a:solidFill>
              </a:rPr>
              <a:t>three</a:t>
            </a:r>
            <a:r>
              <a:rPr lang="en-US" altLang="en-US" dirty="0" smtClean="0"/>
              <a:t> separate criteria :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</a:t>
            </a:r>
            <a:r>
              <a:rPr lang="en-US" altLang="en-US" dirty="0" smtClean="0"/>
              <a:t> need to be the same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do</a:t>
            </a:r>
            <a:r>
              <a:rPr lang="en-US" altLang="en-US" dirty="0" smtClean="0"/>
              <a:t> need to be the same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force the predicate</a:t>
            </a:r>
            <a:r>
              <a:rPr lang="en-US" altLang="en-US" dirty="0" smtClean="0"/>
              <a:t> to become both true and false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954088"/>
            <a:ext cx="3911266" cy="2185214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u="sng" dirty="0">
                <a:latin typeface="Gill Sans MT" panose="020B0502020104020203" pitchFamily="34" charset="0"/>
              </a:rPr>
              <a:t>(b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Major clause :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true, b = false, c = true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36095" y="1980407"/>
            <a:ext cx="5130801" cy="1138239"/>
            <a:chOff x="1455" y="1052"/>
            <a:chExt cx="3232" cy="717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455" y="1202"/>
              <a:ext cx="1670" cy="567"/>
              <a:chOff x="1455" y="1202"/>
              <a:chExt cx="1670" cy="567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455" y="1474"/>
                <a:ext cx="915" cy="295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455" y="1478"/>
                <a:ext cx="8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56E523-9119-48A0-8A85-8A216575D79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76646"/>
          </a:xfrm>
        </p:spPr>
        <p:txBody>
          <a:bodyPr/>
          <a:lstStyle/>
          <a:p>
            <a:r>
              <a:rPr lang="en-US" altLang="en-US" dirty="0" smtClean="0"/>
              <a:t>General Active Clause Coverage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067175"/>
            <a:ext cx="8956675" cy="2386013"/>
          </a:xfrm>
        </p:spPr>
        <p:txBody>
          <a:bodyPr/>
          <a:lstStyle/>
          <a:p>
            <a:r>
              <a:rPr lang="en-US" altLang="en-US" dirty="0" smtClean="0"/>
              <a:t>This is </a:t>
            </a:r>
            <a:r>
              <a:rPr lang="en-US" altLang="en-US" dirty="0" smtClean="0">
                <a:solidFill>
                  <a:schemeClr val="tx2"/>
                </a:solidFill>
              </a:rPr>
              <a:t>complicated</a:t>
            </a:r>
            <a:r>
              <a:rPr lang="en-US" altLang="en-US" dirty="0" smtClean="0"/>
              <a:t> !</a:t>
            </a:r>
          </a:p>
          <a:p>
            <a:r>
              <a:rPr lang="en-US" altLang="en-US" dirty="0" smtClean="0"/>
              <a:t>It is possible to satisfy GACC </a:t>
            </a:r>
            <a:r>
              <a:rPr lang="en-US" altLang="en-US" dirty="0" smtClean="0">
                <a:solidFill>
                  <a:schemeClr val="tx2"/>
                </a:solidFill>
              </a:rPr>
              <a:t>without satisfying</a:t>
            </a:r>
            <a:r>
              <a:rPr lang="en-US" altLang="en-US" dirty="0" smtClean="0"/>
              <a:t> predicate coverage</a:t>
            </a:r>
          </a:p>
          <a:p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chemeClr val="tx2"/>
                </a:solidFill>
              </a:rPr>
              <a:t>really want</a:t>
            </a:r>
            <a:r>
              <a:rPr lang="en-US" altLang="en-US" dirty="0" smtClean="0"/>
              <a:t> to cause predicates to be both true and </a:t>
            </a:r>
            <a:r>
              <a:rPr lang="en-US" altLang="en-US" dirty="0" smtClean="0"/>
              <a:t>false</a:t>
            </a:r>
            <a:endParaRPr lang="en-US" altLang="en-US" dirty="0" smtClean="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795084" cy="267765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General Active Clause Coverage (GACC)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need to be the same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false, that is,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OR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!=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 for all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2BA4E5-BA3B-44A4-B324-DCB720D1A18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88679"/>
          </a:xfrm>
        </p:spPr>
        <p:txBody>
          <a:bodyPr/>
          <a:lstStyle/>
          <a:p>
            <a:r>
              <a:rPr lang="en-US" altLang="en-US" dirty="0" smtClean="0"/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922295"/>
            <a:ext cx="8956675" cy="2530893"/>
          </a:xfrm>
        </p:spPr>
        <p:txBody>
          <a:bodyPr/>
          <a:lstStyle/>
          <a:p>
            <a:r>
              <a:rPr lang="en-US" altLang="en-US" dirty="0" smtClean="0"/>
              <a:t>This has been a </a:t>
            </a:r>
            <a:r>
              <a:rPr lang="en-US" altLang="en-US" dirty="0" smtClean="0">
                <a:solidFill>
                  <a:schemeClr val="tx2"/>
                </a:solidFill>
              </a:rPr>
              <a:t>common interpretation</a:t>
            </a:r>
            <a:r>
              <a:rPr lang="en-US" altLang="en-US" dirty="0" smtClean="0"/>
              <a:t> by aviation developers</a:t>
            </a:r>
          </a:p>
          <a:p>
            <a:r>
              <a:rPr lang="en-US" altLang="en-US" dirty="0" smtClean="0"/>
              <a:t>RACC often leads to </a:t>
            </a:r>
            <a:r>
              <a:rPr lang="en-US" altLang="en-US" dirty="0" smtClean="0">
                <a:solidFill>
                  <a:schemeClr val="tx2"/>
                </a:solidFill>
              </a:rPr>
              <a:t>infeasible test requirements</a:t>
            </a:r>
          </a:p>
          <a:p>
            <a:r>
              <a:rPr lang="en-US" altLang="en-US" dirty="0" smtClean="0"/>
              <a:t>There is </a:t>
            </a:r>
            <a:r>
              <a:rPr lang="en-US" altLang="en-US" dirty="0" smtClean="0">
                <a:solidFill>
                  <a:schemeClr val="tx2"/>
                </a:solidFill>
              </a:rPr>
              <a:t>no logical reason</a:t>
            </a:r>
            <a:r>
              <a:rPr lang="en-US" altLang="en-US" dirty="0" smtClean="0"/>
              <a:t> for such a restriction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807115" cy="267765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Restricted Active Clause Coverage (RACC)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false,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</a:t>
            </a:r>
            <a:r>
              <a:rPr lang="en-US" altLang="en-US" dirty="0" smtClean="0"/>
              <a:t>8 </a:t>
            </a:r>
            <a:r>
              <a:rPr lang="en-US" altLang="en-US" dirty="0"/>
              <a:t>: </a:t>
            </a:r>
            <a:r>
              <a:rPr lang="en-US" altLang="en-US" dirty="0" smtClean="0"/>
              <a:t>Logic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77241" y="2020889"/>
            <a:ext cx="2066759" cy="460472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6984664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3477837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3570414" y="2023282"/>
            <a:ext cx="1332379" cy="11668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570414" y="3187699"/>
            <a:ext cx="614888" cy="33575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7821B5-0F7E-41D3-B24A-DF725507869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76647"/>
          </a:xfrm>
        </p:spPr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181475"/>
            <a:ext cx="8956675" cy="2271713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more recent</a:t>
            </a:r>
            <a:r>
              <a:rPr lang="en-US" altLang="en-US" dirty="0" smtClean="0"/>
              <a:t> interpretation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Implicitly</a:t>
            </a:r>
            <a:r>
              <a:rPr lang="en-US" altLang="en-US" dirty="0" smtClean="0"/>
              <a:t> allows minor clauses to have different values</a:t>
            </a:r>
          </a:p>
          <a:p>
            <a:r>
              <a:rPr lang="en-US" altLang="en-US" dirty="0" smtClean="0"/>
              <a:t>Explicitly satisfies (</a:t>
            </a:r>
            <a:r>
              <a:rPr lang="en-US" altLang="en-US" dirty="0" smtClean="0">
                <a:solidFill>
                  <a:schemeClr val="tx2"/>
                </a:solidFill>
              </a:rPr>
              <a:t>subsumes</a:t>
            </a:r>
            <a:r>
              <a:rPr lang="en-US" altLang="en-US" dirty="0" smtClean="0"/>
              <a:t>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41325" y="931863"/>
            <a:ext cx="8262938" cy="3046988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 for one value of the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true) != p(c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CACC and RACC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5D2F70-9525-4621-A23F-E21C21738D3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/>
        </p:nvGraphicFramePr>
        <p:xfrm>
          <a:off x="93663" y="860425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52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265113" y="4351338"/>
            <a:ext cx="2951162" cy="1173162"/>
            <a:chOff x="167" y="2435"/>
            <a:chExt cx="1859" cy="739"/>
          </a:xfrm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Gill Sans MT" panose="020B0502020104020203" pitchFamily="34" charset="0"/>
                </a:rPr>
                <a:t>major clause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3200" b="0" baseline="-250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 b=true or c = true</a:t>
              </a: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0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0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779462" y="4119563"/>
            <a:ext cx="4465638" cy="2446337"/>
            <a:chOff x="-41" y="2333"/>
            <a:chExt cx="2813" cy="1541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4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Gill Sans MT" panose="020B0502020104020203" pitchFamily="34" charset="0"/>
                </a:rPr>
                <a:t>CACC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be satisfied by choosing any of rows 1, 2, 3 AND any of rows 5, 6, 7 – a total of nine pairs</a:t>
              </a: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37" name="Group 185"/>
          <p:cNvGraphicFramePr>
            <a:graphicFrameLocks/>
          </p:cNvGraphicFramePr>
          <p:nvPr/>
        </p:nvGraphicFramePr>
        <p:xfrm>
          <a:off x="4887913" y="862013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30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880100" y="1296988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881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905500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907088" y="3290888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83275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86450" y="3675063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5394326" y="4119563"/>
            <a:ext cx="3749676" cy="2220912"/>
            <a:chOff x="3281" y="2916"/>
            <a:chExt cx="2362" cy="1399"/>
          </a:xfrm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Gill Sans MT" panose="020B0502020104020203" pitchFamily="34" charset="0"/>
                </a:rPr>
                <a:t>RACC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only be satisfied by row pairs (1, 5), (2, 6), or (3, 7)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Only three pairs</a:t>
              </a: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BCDBFF-DDE5-401C-B714-ED3EC118410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04457"/>
          </a:xfrm>
        </p:spPr>
        <p:txBody>
          <a:bodyPr/>
          <a:lstStyle/>
          <a:p>
            <a:r>
              <a:rPr lang="en-US" altLang="en-US" dirty="0" smtClean="0"/>
              <a:t>Inactive Clause Coverage</a:t>
            </a:r>
            <a:r>
              <a:rPr lang="en-US" altLang="en-US" sz="2400" dirty="0" smtClean="0"/>
              <a:t>   (8.1.3)</a:t>
            </a:r>
            <a:endParaRPr lang="en-US" alt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776413"/>
          </a:xfrm>
        </p:spPr>
        <p:txBody>
          <a:bodyPr/>
          <a:lstStyle/>
          <a:p>
            <a:r>
              <a:rPr lang="en-US" altLang="en-US" dirty="0" smtClean="0"/>
              <a:t>The active clause coverage criteria ensure that “major” clauses </a:t>
            </a:r>
            <a:r>
              <a:rPr lang="en-US" altLang="en-US" dirty="0" smtClean="0">
                <a:solidFill>
                  <a:schemeClr val="tx2"/>
                </a:solidFill>
              </a:rPr>
              <a:t>do affect</a:t>
            </a:r>
            <a:r>
              <a:rPr lang="en-US" altLang="en-US" dirty="0" smtClean="0"/>
              <a:t> the predicates</a:t>
            </a:r>
          </a:p>
          <a:p>
            <a:r>
              <a:rPr lang="en-US" altLang="en-US" dirty="0" smtClean="0"/>
              <a:t>Inactive clause coverage takes the opposite approach – major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 affect</a:t>
            </a:r>
            <a:r>
              <a:rPr lang="en-US" altLang="en-US" dirty="0" smtClean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56410" y="2908300"/>
            <a:ext cx="8807115" cy="2308324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(1)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true, (2)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true, (3)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false, and (4)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A50B44-160F-4EED-A2DA-E345ABF97F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28520"/>
          </a:xfrm>
        </p:spPr>
        <p:txBody>
          <a:bodyPr/>
          <a:lstStyle/>
          <a:p>
            <a:r>
              <a:rPr lang="en-US" altLang="en-US" dirty="0" smtClean="0"/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0"/>
            <a:ext cx="8794750" cy="1344613"/>
          </a:xfrm>
        </p:spPr>
        <p:txBody>
          <a:bodyPr/>
          <a:lstStyle/>
          <a:p>
            <a:r>
              <a:rPr lang="en-US" altLang="en-US" dirty="0" smtClean="0"/>
              <a:t>Unlike ACC, the notion of correlation is not relevant</a:t>
            </a:r>
          </a:p>
          <a:p>
            <a:pPr lvl="1"/>
            <a:r>
              <a:rPr lang="en-US" altLang="en-US" dirty="0" smtClean="0"/>
              <a:t>ci does not determine p, so cannot correlate with p</a:t>
            </a:r>
          </a:p>
          <a:p>
            <a:r>
              <a:rPr lang="en-US" altLang="en-US" dirty="0" smtClean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8442" y="2525713"/>
            <a:ext cx="8807116" cy="175418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General Inactive Clause Coverage (GICC)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need to be the same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false, that is,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OR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!=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71617" y="4651375"/>
            <a:ext cx="8807116" cy="16922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Restricted Inactive Clause Coverage (RICC)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the same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false, that is, it is required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true) 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FF094-3E4F-4907-B0A1-AE828FE4F2B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  <a:endParaRPr lang="en-US" altLang="en-US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Consider the predicate:</a:t>
            </a:r>
          </a:p>
          <a:p>
            <a:pPr algn="ctr">
              <a:buFontTx/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(a &gt; b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i="1" dirty="0" smtClean="0">
                <a:solidFill>
                  <a:schemeClr val="tx2"/>
                </a:solidFill>
              </a:rPr>
              <a:t> b &gt;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 smtClean="0">
                <a:solidFill>
                  <a:schemeClr val="tx2"/>
                </a:solidFill>
              </a:rPr>
              <a:t> c &gt; a</a:t>
            </a:r>
          </a:p>
          <a:p>
            <a:r>
              <a:rPr lang="en-US" altLang="en-US" i="1" dirty="0" smtClean="0">
                <a:solidFill>
                  <a:schemeClr val="tx2"/>
                </a:solidFill>
              </a:rPr>
              <a:t>(a &gt; b) = true, (b &gt; c) = true, (c &gt; a) = true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chemeClr val="hlink"/>
                </a:solidFill>
              </a:rPr>
              <a:t>infeasible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with graph-based criteria, infeasible test requirements have to be </a:t>
            </a:r>
            <a:r>
              <a:rPr lang="en-US" altLang="en-US" dirty="0" smtClean="0">
                <a:solidFill>
                  <a:schemeClr val="tx2"/>
                </a:solidFill>
              </a:rPr>
              <a:t>recognized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ignored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Recognizing infeasible test requirements is hard, and in general, </a:t>
            </a:r>
            <a:r>
              <a:rPr lang="en-US" altLang="en-US" dirty="0" smtClean="0">
                <a:solidFill>
                  <a:schemeClr val="tx2"/>
                </a:solidFill>
              </a:rPr>
              <a:t>undecidable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Software testing is </a:t>
            </a:r>
            <a:r>
              <a:rPr lang="en-US" altLang="en-US" dirty="0" smtClean="0">
                <a:solidFill>
                  <a:schemeClr val="tx2"/>
                </a:solidFill>
              </a:rPr>
              <a:t>inexact</a:t>
            </a:r>
            <a:r>
              <a:rPr lang="en-US" altLang="en-US" dirty="0" smtClean="0"/>
              <a:t> – engineering, not science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B4097C-89DF-40D5-A6F7-F40B2B7C0AE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817562"/>
          </a:xfrm>
        </p:spPr>
        <p:txBody>
          <a:bodyPr/>
          <a:lstStyle/>
          <a:p>
            <a:r>
              <a:rPr lang="en-US" altLang="en-US" dirty="0" smtClean="0"/>
              <a:t>Logic Criteria </a:t>
            </a:r>
            <a:r>
              <a:rPr lang="en-US" altLang="en-US" dirty="0" err="1" smtClean="0"/>
              <a:t>Subsumption</a:t>
            </a:r>
            <a:endParaRPr lang="en-US" altLang="en-US" dirty="0" smtClean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0963" y="914400"/>
            <a:ext cx="6972300" cy="5454650"/>
            <a:chOff x="851" y="576"/>
            <a:chExt cx="4392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2" name="Group 22"/>
            <p:cNvGrpSpPr>
              <a:grpSpLocks/>
            </p:cNvGrpSpPr>
            <p:nvPr/>
          </p:nvGrpSpPr>
          <p:grpSpPr bwMode="auto">
            <a:xfrm>
              <a:off x="2157" y="576"/>
              <a:ext cx="1434" cy="512"/>
              <a:chOff x="3049" y="576"/>
              <a:chExt cx="1283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049" y="576"/>
                <a:ext cx="1283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COC</a:t>
                </a: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2019" y="3289"/>
              <a:ext cx="18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183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8" name="Group 19"/>
            <p:cNvGrpSpPr>
              <a:grpSpLocks/>
            </p:cNvGrpSpPr>
            <p:nvPr/>
          </p:nvGrpSpPr>
          <p:grpSpPr bwMode="auto">
            <a:xfrm>
              <a:off x="1397" y="1291"/>
              <a:ext cx="1265" cy="512"/>
              <a:chOff x="3115" y="1294"/>
              <a:chExt cx="1151" cy="512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15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9" name="Group 47"/>
            <p:cNvGrpSpPr>
              <a:grpSpLocks/>
            </p:cNvGrpSpPr>
            <p:nvPr/>
          </p:nvGrpSpPr>
          <p:grpSpPr bwMode="auto">
            <a:xfrm>
              <a:off x="2987" y="1290"/>
              <a:ext cx="1407" cy="512"/>
              <a:chOff x="3153" y="1294"/>
              <a:chExt cx="1150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150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0" name="Group 53"/>
            <p:cNvGrpSpPr>
              <a:grpSpLocks/>
            </p:cNvGrpSpPr>
            <p:nvPr/>
          </p:nvGrpSpPr>
          <p:grpSpPr bwMode="auto">
            <a:xfrm>
              <a:off x="851" y="2769"/>
              <a:ext cx="1308" cy="526"/>
              <a:chOff x="3153" y="1294"/>
              <a:chExt cx="1092" cy="526"/>
            </a:xfrm>
          </p:grpSpPr>
          <p:sp>
            <p:nvSpPr>
              <p:cNvPr id="38941" name="Text Box 54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GACC</a:t>
                </a:r>
              </a:p>
            </p:txBody>
          </p:sp>
          <p:sp>
            <p:nvSpPr>
              <p:cNvPr id="38942" name="Line 55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1" name="Group 50"/>
            <p:cNvGrpSpPr>
              <a:grpSpLocks/>
            </p:cNvGrpSpPr>
            <p:nvPr/>
          </p:nvGrpSpPr>
          <p:grpSpPr bwMode="auto">
            <a:xfrm>
              <a:off x="1009" y="2006"/>
              <a:ext cx="1379" cy="512"/>
              <a:chOff x="3094" y="1294"/>
              <a:chExt cx="1151" cy="512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094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2" name="Group 56"/>
            <p:cNvGrpSpPr>
              <a:grpSpLocks/>
            </p:cNvGrpSpPr>
            <p:nvPr/>
          </p:nvGrpSpPr>
          <p:grpSpPr bwMode="auto">
            <a:xfrm>
              <a:off x="3935" y="2054"/>
              <a:ext cx="1308" cy="526"/>
              <a:chOff x="3153" y="1294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811" y="1821"/>
              <a:ext cx="184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 flipH="1">
              <a:off x="1518" y="2529"/>
              <a:ext cx="198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580"/>
              <a:ext cx="1499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AE7931-777E-43AE-908C-FC9872148F5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 smtClean="0"/>
              <a:t>Making Clauses Determine</a:t>
            </a:r>
            <a:r>
              <a:rPr lang="en-US" altLang="en-US" sz="2800" dirty="0" smtClean="0"/>
              <a:t> a </a:t>
            </a:r>
            <a:r>
              <a:rPr lang="en-US" altLang="en-US" sz="3200" dirty="0" smtClean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 smtClean="0"/>
              <a:t>Finding values for minor clauses </a:t>
            </a:r>
            <a:r>
              <a:rPr lang="en-US" altLang="en-US" sz="2800" i="1" dirty="0" err="1" smtClean="0">
                <a:solidFill>
                  <a:schemeClr val="tx2"/>
                </a:solidFill>
              </a:rPr>
              <a:t>c</a:t>
            </a:r>
            <a:r>
              <a:rPr lang="en-US" altLang="en-US" sz="2800" i="1" baseline="-25000" dirty="0" err="1" smtClean="0">
                <a:solidFill>
                  <a:schemeClr val="tx2"/>
                </a:solidFill>
              </a:rPr>
              <a:t>j</a:t>
            </a:r>
            <a:r>
              <a:rPr lang="en-US" altLang="en-US" dirty="0" smtClean="0"/>
              <a:t> is easy for simple predicates</a:t>
            </a:r>
          </a:p>
          <a:p>
            <a:r>
              <a:rPr lang="en-US" altLang="en-US" dirty="0" smtClean="0"/>
              <a:t>But how to find values for more complicated predicates ?</a:t>
            </a:r>
          </a:p>
          <a:p>
            <a:r>
              <a:rPr lang="en-US" altLang="en-US" dirty="0" smtClean="0"/>
              <a:t>Definitional approach: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 smtClean="0"/>
              <a:t>To find values for the minor clauses, connect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and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with exclusive </a:t>
            </a:r>
            <a:r>
              <a:rPr lang="en-US" altLang="en-US" i="1" dirty="0" smtClean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 smtClean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c=true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</a:t>
            </a:r>
            <a:r>
              <a:rPr lang="en-US" altLang="en-US" sz="2800" dirty="0" smtClean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 smtClean="0"/>
              <a:t>After solving, </a:t>
            </a:r>
            <a:r>
              <a:rPr lang="en-US" altLang="en-US" i="1" dirty="0" smtClean="0"/>
              <a:t>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describes exactly the values needed for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to determine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Gill Sans MT" panose="020B0502020104020203" pitchFamily="34" charset="0"/>
              </a:rPr>
              <a:t>(8.1.5)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8DDD66-CEAF-4B9B-BDCA-DA1FE29DFF6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1588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3845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(b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9238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“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” means either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RACC requires the same choice for both values of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,  CACC does not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Identity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Exclusive-OR (</a:t>
            </a:r>
            <a:r>
              <a:rPr lang="en-US" sz="2800" b="0" i="1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means both cannot be true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That is, A </a:t>
            </a:r>
            <a:r>
              <a:rPr lang="en-US" sz="28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 means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sz="2800" b="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 or B is true, but not both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¬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 !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!A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with fewer symbols …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44DE1-9623-41FA-8208-2054FF58261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Variables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definitions in this chapter yield the same tests no matter how the predicate is expressed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(c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== 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b)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(b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</a:t>
            </a:r>
          </a:p>
          <a:p>
            <a:pPr lvl="1"/>
            <a:r>
              <a:rPr lang="en-US" altLang="en-US" dirty="0" smtClean="0"/>
              <a:t>Only has 8 possible tests, not 64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Use the simplest form of the predicate, and ignore contradictory truth table assignments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Logic Criteria</a:t>
            </a:r>
            <a:r>
              <a:rPr lang="en-US" sz="2400" dirty="0" smtClean="0"/>
              <a:t>  (8.1)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 expressions show up in many situations</a:t>
            </a:r>
          </a:p>
          <a:p>
            <a:r>
              <a:rPr lang="en-US" altLang="en-US" dirty="0"/>
              <a:t>Covering logic expressions is required by the US Federal Aviation Administration for safety critical software</a:t>
            </a:r>
          </a:p>
          <a:p>
            <a:r>
              <a:rPr lang="en-US" altLang="en-US" dirty="0"/>
              <a:t>Logical expressions can come from many sources</a:t>
            </a:r>
          </a:p>
          <a:p>
            <a:pPr lvl="1"/>
            <a:r>
              <a:rPr lang="en-US" altLang="en-US" dirty="0"/>
              <a:t>Decisions in programs</a:t>
            </a:r>
          </a:p>
          <a:p>
            <a:pPr lvl="1"/>
            <a:r>
              <a:rPr lang="en-US" altLang="en-US" dirty="0"/>
              <a:t>FSMs and </a:t>
            </a:r>
            <a:r>
              <a:rPr lang="en-US" altLang="en-US" dirty="0" err="1"/>
              <a:t>statecharts</a:t>
            </a:r>
            <a:endParaRPr lang="en-US" altLang="en-US" dirty="0"/>
          </a:p>
          <a:p>
            <a:pPr lvl="1"/>
            <a:r>
              <a:rPr lang="en-US" altLang="en-US" dirty="0"/>
              <a:t>Requirements</a:t>
            </a:r>
          </a:p>
          <a:p>
            <a:r>
              <a:rPr lang="en-US" altLang="en-US" dirty="0"/>
              <a:t>Tests are intended to choose some subset of the total number of truth assignments to the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4CFF6-7767-4ABE-97FA-1E94518D94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never determines the value –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is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irrelevant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&amp;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are the same,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differs, and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r>
              <a:rPr lang="en-US" altLang="en-US" dirty="0" smtClean="0"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Again,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&amp;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Method for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sometimes gets complicated</a:t>
            </a:r>
          </a:p>
          <a:p>
            <a:r>
              <a:rPr lang="en-US" dirty="0" smtClean="0"/>
              <a:t>A truth table can sometimes be simpler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82919"/>
              </p:ext>
            </p:extLst>
          </p:nvPr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56007"/>
              </p:ext>
            </p:extLst>
          </p:nvPr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3872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6863808" y="3331529"/>
            <a:ext cx="2195972" cy="255454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In sum, three separate pairs of rows can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r>
              <a:rPr lang="en-US" altLang="en-US" dirty="0" smtClean="0">
                <a:latin typeface="Gill Sans MT" panose="020B0502020104020203" pitchFamily="34" charset="0"/>
              </a:rPr>
              <a:t>, and only one pair each for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and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For clause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48" grpId="0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757F58-5CC9-4FA5-B3D2-35E5EC22D2D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18147"/>
            <a:ext cx="8956675" cy="5635041"/>
          </a:xfrm>
        </p:spPr>
        <p:txBody>
          <a:bodyPr/>
          <a:lstStyle/>
          <a:p>
            <a:r>
              <a:rPr lang="en-US" altLang="en-US" dirty="0" smtClean="0"/>
              <a:t>Predicates are often </a:t>
            </a:r>
            <a:r>
              <a:rPr lang="en-US" altLang="en-US" dirty="0" smtClean="0">
                <a:solidFill>
                  <a:schemeClr val="tx2"/>
                </a:solidFill>
              </a:rPr>
              <a:t>very simple</a:t>
            </a:r>
            <a:r>
              <a:rPr lang="en-US" altLang="en-US" dirty="0" smtClean="0"/>
              <a:t>—in practice, most have less than 3 clauses</a:t>
            </a:r>
          </a:p>
          <a:p>
            <a:pPr lvl="1"/>
            <a:r>
              <a:rPr lang="en-US" altLang="en-US" dirty="0" smtClean="0"/>
              <a:t>In fact, most predicates only have one clause !</a:t>
            </a:r>
          </a:p>
          <a:p>
            <a:pPr lvl="1"/>
            <a:r>
              <a:rPr lang="en-US" altLang="en-US" dirty="0" smtClean="0"/>
              <a:t>With only clause, PC is enough</a:t>
            </a:r>
          </a:p>
          <a:p>
            <a:pPr lvl="1"/>
            <a:r>
              <a:rPr lang="en-US" altLang="en-US" dirty="0" smtClean="0"/>
              <a:t>With 2 or 3 clauses, </a:t>
            </a:r>
            <a:r>
              <a:rPr lang="en-US" altLang="en-US" dirty="0" err="1" smtClean="0"/>
              <a:t>CoC</a:t>
            </a:r>
            <a:r>
              <a:rPr lang="en-US" altLang="en-US" dirty="0" smtClean="0"/>
              <a:t> is practical</a:t>
            </a:r>
          </a:p>
          <a:p>
            <a:pPr lvl="1"/>
            <a:r>
              <a:rPr lang="en-US" altLang="en-US" dirty="0" smtClean="0"/>
              <a:t>Advantages of ACC and ICC criteria significant for large predicates</a:t>
            </a:r>
          </a:p>
          <a:p>
            <a:pPr lvl="2"/>
            <a:r>
              <a:rPr lang="en-US" altLang="en-US" dirty="0" err="1" smtClean="0"/>
              <a:t>CoC</a:t>
            </a:r>
            <a:r>
              <a:rPr lang="en-US" altLang="en-US" dirty="0" smtClean="0"/>
              <a:t> is impractical for predicates with many clauses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Control software</a:t>
            </a:r>
            <a:r>
              <a:rPr lang="en-US" altLang="en-US" dirty="0" smtClean="0"/>
              <a:t> often has many complicated predicates, with lots of </a:t>
            </a:r>
            <a:r>
              <a:rPr lang="en-US" altLang="en-US" dirty="0" smtClean="0"/>
              <a:t>clauses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4EB18D-ABCE-46B9-8FB9-4AE0056E993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tx2"/>
                </a:solidFill>
              </a:rPr>
              <a:t>predicate</a:t>
            </a:r>
            <a:r>
              <a:rPr lang="en-US" altLang="en-US" dirty="0" smtClean="0"/>
              <a:t> is an expression that evaluates to a </a:t>
            </a:r>
            <a:r>
              <a:rPr lang="en-US" altLang="en-US" dirty="0" err="1" smtClean="0">
                <a:solidFill>
                  <a:schemeClr val="tx2"/>
                </a:solidFill>
              </a:rPr>
              <a:t>boolean</a:t>
            </a:r>
            <a:r>
              <a:rPr lang="en-US" altLang="en-US" dirty="0" smtClean="0"/>
              <a:t> value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>
                <a:solidFill>
                  <a:schemeClr val="tx2"/>
                </a:solidFill>
              </a:rPr>
              <a:t>boolean</a:t>
            </a:r>
            <a:r>
              <a:rPr lang="en-US" altLang="en-US" dirty="0" smtClean="0">
                <a:solidFill>
                  <a:schemeClr val="tx2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non-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variables that contain </a:t>
            </a:r>
            <a:r>
              <a:rPr lang="en-US" altLang="en-US" dirty="0" smtClean="0">
                <a:solidFill>
                  <a:schemeClr val="tx2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boolean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function</a:t>
            </a:r>
            <a:r>
              <a:rPr lang="en-US" altLang="en-US" dirty="0" smtClean="0"/>
              <a:t> calls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dirty="0" smtClean="0">
                <a:cs typeface="Times New Roman" pitchFamily="18" charset="0"/>
              </a:rPr>
              <a:t> – the </a:t>
            </a:r>
            <a:r>
              <a:rPr lang="en-US" altLang="en-US" i="1" dirty="0" smtClean="0">
                <a:cs typeface="Times New Roman" pitchFamily="18" charset="0"/>
              </a:rPr>
              <a:t>negation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the </a:t>
            </a:r>
            <a:r>
              <a:rPr lang="en-US" altLang="en-US" i="1" dirty="0" smtClean="0">
                <a:cs typeface="Times New Roman" pitchFamily="18" charset="0"/>
              </a:rPr>
              <a:t>and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the </a:t>
            </a:r>
            <a:r>
              <a:rPr lang="en-US" altLang="en-US" i="1" dirty="0" smtClean="0">
                <a:cs typeface="Times New Roman" pitchFamily="18" charset="0"/>
              </a:rPr>
              <a:t>or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– 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i="1" dirty="0" smtClean="0">
                <a:solidFill>
                  <a:schemeClr val="tx2"/>
                </a:solidFill>
                <a:cs typeface="Times New Roman" pitchFamily="18" charset="0"/>
              </a:rPr>
              <a:t>clause</a:t>
            </a:r>
            <a:r>
              <a:rPr lang="en-US" altLang="en-US" dirty="0" smtClean="0">
                <a:cs typeface="Times New Roman" pitchFamily="18" charset="0"/>
              </a:rPr>
              <a:t> is a predicate with no logical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and Facts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4524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(a </a:t>
            </a:r>
            <a:r>
              <a:rPr lang="en-US" altLang="en-US" sz="2400" dirty="0" smtClean="0">
                <a:solidFill>
                  <a:schemeClr val="tx2"/>
                </a:solidFill>
              </a:rPr>
              <a:t>&lt;</a:t>
            </a:r>
            <a:r>
              <a:rPr lang="en-US" altLang="en-US" sz="2400" dirty="0" smtClean="0"/>
              <a:t> b)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 smtClean="0"/>
              <a:t> f (z)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/>
              <a:t> D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 smtClean="0"/>
              <a:t>(m </a:t>
            </a:r>
            <a:r>
              <a:rPr lang="en-US" altLang="en-US" sz="2400" dirty="0" smtClean="0">
                <a:solidFill>
                  <a:schemeClr val="tx2"/>
                </a:solidFill>
              </a:rPr>
              <a:t>&gt;=</a:t>
            </a:r>
            <a:r>
              <a:rPr lang="en-US" altLang="en-US" sz="2400" dirty="0" smtClean="0"/>
              <a:t> n*o) has four clauses: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(a </a:t>
            </a:r>
            <a:r>
              <a:rPr lang="en-US" altLang="en-US" sz="2000" dirty="0" smtClean="0">
                <a:solidFill>
                  <a:schemeClr val="tx2"/>
                </a:solidFill>
              </a:rPr>
              <a:t>&lt;</a:t>
            </a:r>
            <a:r>
              <a:rPr lang="en-US" altLang="en-US" sz="2000" dirty="0" smtClean="0"/>
              <a:t> b) – relational expression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f (z) –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-valued function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D –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variable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(m </a:t>
            </a:r>
            <a:r>
              <a:rPr lang="en-US" altLang="en-US" sz="2000" dirty="0" smtClean="0">
                <a:solidFill>
                  <a:schemeClr val="tx2"/>
                </a:solidFill>
              </a:rPr>
              <a:t>&gt;=</a:t>
            </a:r>
            <a:r>
              <a:rPr lang="en-US" altLang="en-US" sz="2000" dirty="0" smtClean="0"/>
              <a:t>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Most predicates have </a:t>
            </a:r>
            <a:r>
              <a:rPr lang="en-US" altLang="en-US" sz="2400" dirty="0" smtClean="0">
                <a:solidFill>
                  <a:schemeClr val="tx2"/>
                </a:solidFill>
              </a:rPr>
              <a:t>few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88.5% have 1 </a:t>
            </a:r>
            <a:r>
              <a:rPr lang="en-US" sz="2000" dirty="0" smtClean="0"/>
              <a:t>clause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9.5% have 2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1.35% have 3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</a:t>
            </a:r>
            <a:r>
              <a:rPr lang="en-US" sz="2000" dirty="0" smtClean="0"/>
              <a:t>0.65</a:t>
            </a:r>
            <a:r>
              <a:rPr lang="en-US" sz="2000" dirty="0"/>
              <a:t>% have 4 or more </a:t>
            </a:r>
            <a:r>
              <a:rPr lang="en-US" sz="2000" dirty="0" smtClean="0"/>
              <a:t>!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Sources</a:t>
            </a:r>
            <a:r>
              <a:rPr lang="en-US" altLang="en-US" sz="2400" dirty="0" smtClean="0"/>
              <a:t> of predicates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Decisions in </a:t>
            </a:r>
            <a:r>
              <a:rPr lang="en-US" altLang="en-US" sz="2000" dirty="0" smtClean="0">
                <a:solidFill>
                  <a:schemeClr val="tx2"/>
                </a:solidFill>
              </a:rPr>
              <a:t>programs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Guards in </a:t>
            </a:r>
            <a:r>
              <a:rPr lang="en-US" altLang="en-US" sz="2000" dirty="0" smtClean="0">
                <a:solidFill>
                  <a:schemeClr val="tx2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Decisions in </a:t>
            </a:r>
            <a:r>
              <a:rPr lang="en-US" altLang="en-US" sz="2000" dirty="0" smtClean="0">
                <a:solidFill>
                  <a:schemeClr val="tx2"/>
                </a:solidFill>
              </a:rPr>
              <a:t>UML</a:t>
            </a:r>
            <a:r>
              <a:rPr lang="en-US" altLang="en-US" sz="2000" dirty="0" smtClean="0"/>
              <a:t> 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Requirements</a:t>
            </a:r>
            <a:r>
              <a:rPr lang="en-US" altLang="en-US" sz="2000" dirty="0" smtClean="0"/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SQL</a:t>
            </a:r>
            <a:r>
              <a:rPr lang="en-US" altLang="en-US" sz="2000" dirty="0" smtClean="0"/>
              <a:t> queries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9812" y="3062038"/>
            <a:ext cx="2839452" cy="1118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from a study of 63 open source programs, &gt;400,000 predicates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90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06753E-C91E-4F77-B35B-5C18AB8E5D4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4622376" y="4845640"/>
            <a:ext cx="952500" cy="466725"/>
          </a:xfrm>
          <a:prstGeom prst="ellipse">
            <a:avLst/>
          </a:prstGeom>
          <a:solidFill>
            <a:srgbClr val="0066FF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84463" y="1195388"/>
            <a:ext cx="6156325" cy="1617662"/>
            <a:chOff x="1691" y="753"/>
            <a:chExt cx="3878" cy="1019"/>
          </a:xfrm>
        </p:grpSpPr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 rot="4710281">
              <a:off x="2239" y="205"/>
              <a:ext cx="409" cy="1505"/>
            </a:xfrm>
            <a:prstGeom prst="ellipse">
              <a:avLst/>
            </a:prstGeom>
            <a:solidFill>
              <a:srgbClr val="0066FF"/>
            </a:solidFill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 b="0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827" y="1022"/>
              <a:ext cx="1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 b="0"/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3820" y="1016"/>
              <a:ext cx="1749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 dirty="0">
                  <a:latin typeface="Gill Sans MT" panose="020B0502020104020203" pitchFamily="34" charset="0"/>
                </a:rPr>
                <a:t>Humans have trouble translating from English to </a:t>
              </a:r>
              <a:r>
                <a:rPr lang="en-US" altLang="en-US" sz="2400" b="0" dirty="0" smtClean="0">
                  <a:latin typeface="Gill Sans MT" panose="020B0502020104020203" pitchFamily="34" charset="0"/>
                </a:rPr>
                <a:t>logic</a:t>
              </a:r>
              <a:endParaRPr lang="en-US" altLang="en-US" sz="2400" b="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from English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192213"/>
          </a:xfrm>
        </p:spPr>
        <p:txBody>
          <a:bodyPr/>
          <a:lstStyle/>
          <a:p>
            <a:r>
              <a:rPr lang="en-US" altLang="en-US" dirty="0" smtClean="0"/>
              <a:t>“I am interested in SWE 637 and CS 652”</a:t>
            </a:r>
          </a:p>
          <a:p>
            <a:r>
              <a:rPr lang="en-US" altLang="en-US" i="1" dirty="0" smtClean="0"/>
              <a:t>course = swe637 </a:t>
            </a:r>
            <a:r>
              <a:rPr lang="en-US" altLang="en-US" i="1" dirty="0" smtClean="0">
                <a:solidFill>
                  <a:schemeClr val="tx2"/>
                </a:solidFill>
              </a:rPr>
              <a:t>OR</a:t>
            </a:r>
            <a:r>
              <a:rPr lang="en-US" altLang="en-US" i="1" dirty="0" smtClean="0"/>
              <a:t> course = cs652</a:t>
            </a:r>
            <a:endParaRPr lang="en-US" altLang="en-US" dirty="0" smtClean="0"/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38113" y="3219450"/>
            <a:ext cx="88677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“If you leave before 6:30 AM, take Braddock to 495, if you leave after 7:00 AM, take Prosperity to 50, then 50 to 495”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7:00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Prosperity)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Hmm … this is incomplete !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&gt;= 6:30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animBg="1"/>
      <p:bldP spid="1976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092A2F-4C1C-4229-84B3-3566F955FEC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88678"/>
          </a:xfrm>
        </p:spPr>
        <p:txBody>
          <a:bodyPr/>
          <a:lstStyle/>
          <a:p>
            <a:r>
              <a:rPr lang="en-US" altLang="en-US" sz="3200" dirty="0" smtClean="0"/>
              <a:t>Logic Coverage Criteria  </a:t>
            </a:r>
            <a:r>
              <a:rPr lang="en-US" altLang="en-US" sz="2400" dirty="0" smtClean="0"/>
              <a:t>(8.1.1)</a:t>
            </a:r>
            <a:endParaRPr lang="en-US" altLang="en-US" sz="3200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 smtClean="0"/>
              <a:t>We use predicates in testing as follows :</a:t>
            </a:r>
          </a:p>
          <a:p>
            <a:pPr lvl="1"/>
            <a:r>
              <a:rPr lang="en-US" altLang="en-US" dirty="0" smtClean="0"/>
              <a:t>Developing a model of the software as one or more predicates</a:t>
            </a:r>
          </a:p>
          <a:p>
            <a:pPr lvl="1"/>
            <a:r>
              <a:rPr lang="en-US" altLang="en-US" dirty="0" smtClean="0"/>
              <a:t>Requiring tests to satisfy some combination of clauses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Abbreviations: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the set of predicates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a single predicate in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is the set of clauses in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err="1" smtClean="0">
                <a:solidFill>
                  <a:schemeClr val="tx2"/>
                </a:solidFill>
              </a:rPr>
              <a:t>C</a:t>
            </a:r>
            <a:r>
              <a:rPr lang="en-US" altLang="en-US" sz="2400" i="1" baseline="-25000" dirty="0" err="1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the set of clauses in predicate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c </a:t>
            </a:r>
            <a:r>
              <a:rPr lang="en-US" altLang="en-US" dirty="0" smtClean="0"/>
              <a:t>is a single clause in </a:t>
            </a:r>
            <a:r>
              <a:rPr lang="en-US" altLang="en-US" i="1" dirty="0" smtClean="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B89C73C-D76F-4431-A45A-68409D3FDF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880394"/>
          </a:xfrm>
        </p:spPr>
        <p:txBody>
          <a:bodyPr/>
          <a:lstStyle/>
          <a:p>
            <a:r>
              <a:rPr lang="en-US" altLang="en-US" dirty="0" smtClean="0"/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 altLang="en-US" dirty="0" smtClean="0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96940" y="2297113"/>
            <a:ext cx="8564563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Predicate Coverage (PC)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95354" y="5037138"/>
            <a:ext cx="8564562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Clause Coverage (CC)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contains two requirements: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true, and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38113" y="3416300"/>
            <a:ext cx="88677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When predicates come from conditions on edges, this is equivalent to edge coverage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PC does not evaluate all the clauses, so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  <p:bldP spid="2037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48AA08-A60E-41D4-BC53-D1EF5FFCD97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13658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6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4822825" cy="1889748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(5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10)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4822825" cy="1889748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(10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5)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p" animBg="1"/>
      <p:bldP spid="206854" grpId="0" build="p" animBg="1"/>
    </p:bldLst>
  </p:timing>
</p:sld>
</file>

<file path=ppt/theme/theme1.xml><?xml version="1.0" encoding="utf-8"?>
<a:theme xmlns:a="http://schemas.openxmlformats.org/drawingml/2006/main" name="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422</TotalTime>
  <Pages>49</Pages>
  <Words>3939</Words>
  <Application>Microsoft Office PowerPoint</Application>
  <PresentationFormat>On-screen Show (4:3)</PresentationFormat>
  <Paragraphs>643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Comic Sans MS</vt:lpstr>
      <vt:lpstr>Gill Sans MT</vt:lpstr>
      <vt:lpstr>Sylfaen</vt:lpstr>
      <vt:lpstr>Symbol</vt:lpstr>
      <vt:lpstr>Times New Roman</vt:lpstr>
      <vt:lpstr>Verdana</vt:lpstr>
      <vt:lpstr>Wingdings</vt:lpstr>
      <vt:lpstr>intro</vt:lpstr>
      <vt:lpstr>Introduction to Software Testing Chapter 8.1  Logic Coverage</vt:lpstr>
      <vt:lpstr>Ch. 8 : Logic Coverage</vt:lpstr>
      <vt:lpstr>Semantic Logic Criteria  (8.1)</vt:lpstr>
      <vt:lpstr>Logic Predicates and Clauses</vt:lpstr>
      <vt:lpstr>Example and Facts</vt:lpstr>
      <vt:lpstr>Translating from English</vt:lpstr>
      <vt:lpstr>Logic Coverage Criteria  (8.1.1)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  (8.1.2)</vt:lpstr>
      <vt:lpstr>Determining Predicates</vt:lpstr>
      <vt:lpstr>Active Clause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Inactive Clause Coverage   (8.1.3)</vt:lpstr>
      <vt:lpstr>General and Restricted ICC</vt:lpstr>
      <vt:lpstr>Infeasibility &amp; Subsumption  (8.1.4) </vt:lpstr>
      <vt:lpstr>Logic Criteria Subsumption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Logic Coverage 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258</cp:revision>
  <cp:lastPrinted>1996-04-04T10:27:56Z</cp:lastPrinted>
  <dcterms:created xsi:type="dcterms:W3CDTF">1996-06-15T03:21:08Z</dcterms:created>
  <dcterms:modified xsi:type="dcterms:W3CDTF">2020-04-29T18:00:45Z</dcterms:modified>
</cp:coreProperties>
</file>