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424" r:id="rId2"/>
    <p:sldId id="425" r:id="rId3"/>
    <p:sldId id="428" r:id="rId4"/>
    <p:sldId id="430" r:id="rId5"/>
    <p:sldId id="431" r:id="rId6"/>
    <p:sldId id="433" r:id="rId7"/>
    <p:sldId id="434" r:id="rId8"/>
    <p:sldId id="435" r:id="rId9"/>
    <p:sldId id="452" r:id="rId10"/>
    <p:sldId id="453" r:id="rId11"/>
    <p:sldId id="454" r:id="rId12"/>
    <p:sldId id="436" r:id="rId13"/>
    <p:sldId id="438" r:id="rId14"/>
    <p:sldId id="440" r:id="rId15"/>
    <p:sldId id="442" r:id="rId16"/>
    <p:sldId id="443" r:id="rId17"/>
    <p:sldId id="444" r:id="rId18"/>
    <p:sldId id="445" r:id="rId19"/>
    <p:sldId id="447" r:id="rId20"/>
    <p:sldId id="448" r:id="rId21"/>
    <p:sldId id="449" r:id="rId22"/>
    <p:sldId id="450" r:id="rId2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145A"/>
    <a:srgbClr val="001E5A"/>
    <a:srgbClr val="5F5F5F"/>
    <a:srgbClr val="000000"/>
    <a:srgbClr val="6699FF"/>
    <a:srgbClr val="333399"/>
    <a:srgbClr val="0000CC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2" autoAdjust="0"/>
    <p:restoredTop sz="94648" autoAdjust="0"/>
  </p:normalViewPr>
  <p:slideViewPr>
    <p:cSldViewPr snapToGrid="0">
      <p:cViewPr>
        <p:scale>
          <a:sx n="109" d="100"/>
          <a:sy n="109" d="100"/>
        </p:scale>
        <p:origin x="-558" y="186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7" tIns="0" rIns="20137" bIns="0" numCol="1" anchor="t" anchorCtr="0" compatLnSpc="1">
            <a:prstTxWarp prst="textNoShape">
              <a:avLst/>
            </a:prstTxWarp>
          </a:bodyPr>
          <a:lstStyle>
            <a:lvl1pPr defTabSz="966788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7" tIns="0" rIns="20137" bIns="0" numCol="1" anchor="t" anchorCtr="0" compatLnSpc="1">
            <a:prstTxWarp prst="textNoShape">
              <a:avLst/>
            </a:prstTxWarp>
          </a:bodyPr>
          <a:lstStyle>
            <a:lvl1pPr algn="r" defTabSz="966788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7" tIns="0" rIns="20137" bIns="0" numCol="1" anchor="b" anchorCtr="0" compatLnSpc="1">
            <a:prstTxWarp prst="textNoShape">
              <a:avLst/>
            </a:prstTxWarp>
          </a:bodyPr>
          <a:lstStyle>
            <a:lvl1pPr defTabSz="966788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7" tIns="0" rIns="20137" bIns="0" numCol="1" anchor="b" anchorCtr="0" compatLnSpc="1">
            <a:prstTxWarp prst="textNoShape">
              <a:avLst/>
            </a:prstTxWarp>
          </a:bodyPr>
          <a:lstStyle>
            <a:lvl1pPr algn="r" defTabSz="966788">
              <a:defRPr sz="1100" b="0" i="1"/>
            </a:lvl1pPr>
          </a:lstStyle>
          <a:p>
            <a:pPr>
              <a:defRPr/>
            </a:pPr>
            <a:fld id="{A30F4EA2-CC81-487A-B0A3-A29FBD5BD7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80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7" tIns="0" rIns="20137" bIns="0" numCol="1" anchor="t" anchorCtr="0" compatLnSpc="1">
            <a:prstTxWarp prst="textNoShape">
              <a:avLst/>
            </a:prstTxWarp>
          </a:bodyPr>
          <a:lstStyle>
            <a:lvl1pPr defTabSz="966788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7" tIns="0" rIns="20137" bIns="0" numCol="1" anchor="t" anchorCtr="0" compatLnSpc="1">
            <a:prstTxWarp prst="textNoShape">
              <a:avLst/>
            </a:prstTxWarp>
          </a:bodyPr>
          <a:lstStyle>
            <a:lvl1pPr algn="r" defTabSz="966788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7" tIns="0" rIns="20137" bIns="0" numCol="1" anchor="b" anchorCtr="0" compatLnSpc="1">
            <a:prstTxWarp prst="textNoShape">
              <a:avLst/>
            </a:prstTxWarp>
          </a:bodyPr>
          <a:lstStyle>
            <a:lvl1pPr defTabSz="966788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7" tIns="0" rIns="20137" bIns="0" numCol="1" anchor="b" anchorCtr="0" compatLnSpc="1">
            <a:prstTxWarp prst="textNoShape">
              <a:avLst/>
            </a:prstTxWarp>
          </a:bodyPr>
          <a:lstStyle>
            <a:lvl1pPr algn="r" defTabSz="966788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6413523-9080-4B39-94DD-9D9DA6A730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25" tIns="48664" rIns="97325" bIns="486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0725"/>
            <a:ext cx="4794250" cy="3595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290888" y="9144000"/>
            <a:ext cx="731837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93" tIns="46985" rIns="92293" bIns="46985">
            <a:spAutoFit/>
          </a:bodyPr>
          <a:lstStyle/>
          <a:p>
            <a:pPr algn="ctr" defTabSz="917575">
              <a:lnSpc>
                <a:spcPct val="90000"/>
              </a:lnSpc>
              <a:defRPr/>
            </a:pPr>
            <a:r>
              <a:rPr lang="en-US" sz="1400" b="0">
                <a:solidFill>
                  <a:schemeClr val="tx1"/>
                </a:solidFill>
              </a:rPr>
              <a:t>Page </a:t>
            </a:r>
            <a:fld id="{40EA2EE8-1DDB-4000-A1E4-236B1BC3B3F0}" type="slidenum">
              <a:rPr lang="en-US" sz="1400" b="0">
                <a:solidFill>
                  <a:schemeClr val="tx1"/>
                </a:solidFill>
              </a:rPr>
              <a:pPr algn="ctr" defTabSz="917575">
                <a:lnSpc>
                  <a:spcPct val="90000"/>
                </a:lnSpc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7784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C839CD-BD58-457B-8791-6D131D9531EF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1748" name="Slide Number Placeholder 3"/>
          <p:cNvSpPr txBox="1">
            <a:spLocks noGrp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0137" tIns="0" rIns="20137" bIns="0" anchor="b"/>
          <a:lstStyle/>
          <a:p>
            <a:pPr algn="r" defTabSz="966788"/>
            <a:fld id="{64233B87-EB93-41FC-B177-DF4E203825E9}" type="slidenum">
              <a:rPr lang="en-US" sz="1100" b="0" i="1">
                <a:solidFill>
                  <a:schemeClr val="tx1"/>
                </a:solidFill>
              </a:rPr>
              <a:pPr algn="r" defTabSz="966788"/>
              <a:t>2</a:t>
            </a:fld>
            <a:endParaRPr lang="en-US" sz="1100" b="0" i="1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2772" name="Slide Number Placeholder 3"/>
          <p:cNvSpPr txBox="1">
            <a:spLocks noGrp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0137" tIns="0" rIns="20137" bIns="0" anchor="b"/>
          <a:lstStyle/>
          <a:p>
            <a:pPr algn="r" defTabSz="966788"/>
            <a:fld id="{54CEE4AD-4913-443B-811F-BFFB2354F1B3}" type="slidenum">
              <a:rPr lang="en-US" sz="1100" b="0" i="1">
                <a:solidFill>
                  <a:schemeClr val="tx1"/>
                </a:solidFill>
              </a:rPr>
              <a:pPr algn="r" defTabSz="966788"/>
              <a:t>3</a:t>
            </a:fld>
            <a:endParaRPr lang="en-US" sz="1100" b="0" i="1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3796" name="Slide Number Placeholder 3"/>
          <p:cNvSpPr txBox="1">
            <a:spLocks noGrp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0137" tIns="0" rIns="20137" bIns="0" anchor="b"/>
          <a:lstStyle/>
          <a:p>
            <a:pPr algn="r" defTabSz="966788"/>
            <a:fld id="{60AB9B89-B8FD-4095-B533-4A18314E8EC5}" type="slidenum">
              <a:rPr lang="en-US" sz="1100" b="0" i="1">
                <a:solidFill>
                  <a:schemeClr val="tx1"/>
                </a:solidFill>
              </a:rPr>
              <a:pPr algn="r" defTabSz="966788"/>
              <a:t>4</a:t>
            </a:fld>
            <a:endParaRPr lang="en-US" sz="1100" b="0" i="1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Slide Number Placeholder 3"/>
          <p:cNvSpPr txBox="1">
            <a:spLocks noGrp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0137" tIns="0" rIns="20137" bIns="0" anchor="b"/>
          <a:lstStyle/>
          <a:p>
            <a:pPr algn="r" defTabSz="966788"/>
            <a:fld id="{06F9015C-BF68-4FA4-8717-8A54D1D87FEE}" type="slidenum">
              <a:rPr lang="en-US" sz="1100" b="0" i="1">
                <a:solidFill>
                  <a:schemeClr val="tx1"/>
                </a:solidFill>
              </a:rPr>
              <a:pPr algn="r" defTabSz="966788"/>
              <a:t>5</a:t>
            </a:fld>
            <a:endParaRPr lang="en-US" sz="1100" b="0" i="1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01F4C8-7EF8-41F6-A542-65373101FD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A4DABD-92F2-4799-BA8E-F5E955F2E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8"/>
            <a:ext cx="2216150" cy="63039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3" y="96838"/>
            <a:ext cx="6499225" cy="63039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F8196-1E88-427B-A1C4-0A4CE9B5B4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113" y="876300"/>
            <a:ext cx="8867775" cy="55392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63" y="6454775"/>
            <a:ext cx="3919537" cy="3444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37038" y="6443663"/>
            <a:ext cx="2895600" cy="355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05663" y="6432550"/>
            <a:ext cx="1905000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403644-4D52-41F6-89B9-DF8667E14D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71B00-B5B1-40E6-AA6E-A2773126B5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1085850"/>
            <a:ext cx="4357687" cy="5314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357688" cy="5314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1E0E0-0A61-480C-B209-0371D039FC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40CC1E-3B8C-4D4A-84FE-3BF9B0FE8A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B4830-1771-4D7E-A98B-5A458B22D5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938BF8-3F0C-4D3F-AB35-C065D1FB38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216F00-AF5E-4B34-958E-9E46703E9B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AC41F-F637-40ED-8ECA-38DD8785C5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5563" y="6553963"/>
            <a:ext cx="3919537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8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19563" y="6546025"/>
            <a:ext cx="28956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8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05663" y="6536500"/>
            <a:ext cx="1905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800" b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880AC80-D1EE-4814-B431-B4107856D8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1086" y="103188"/>
            <a:ext cx="9087584" cy="775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" y="876299"/>
            <a:ext cx="9118599" cy="5678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 </a:t>
            </a:r>
          </a:p>
          <a:p>
            <a:pPr lvl="4"/>
            <a:r>
              <a:rPr lang="en-US" dirty="0" smtClean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-190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85000"/>
        <a:buChar char="•"/>
        <a:defRPr sz="2800" b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anose="020B0502020104020203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anose="020B0502020104020203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anose="020B0502020104020203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anose="020B0502020104020203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gmu.edu/~offutt/softwaretes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609600" y="304791"/>
            <a:ext cx="85344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>
              <a:lnSpc>
                <a:spcPct val="90000"/>
              </a:lnSpc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 to Software Testing</a:t>
            </a:r>
            <a:r>
              <a:rPr 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br>
              <a:rPr 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Chapter </a:t>
            </a:r>
            <a:r>
              <a:rPr lang="en-US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8.2</a:t>
            </a:r>
          </a:p>
          <a:p>
            <a:pPr algn="ctr">
              <a:lnSpc>
                <a:spcPct val="90000"/>
              </a:lnSpc>
            </a:pPr>
            <a:r>
              <a:rPr lang="en-US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Syntactic Logic Coverage Criteria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(Disjunctive </a:t>
            </a:r>
            <a:r>
              <a:rPr 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Normal </a:t>
            </a: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Form)</a:t>
            </a:r>
            <a:endParaRPr lang="en-US" sz="32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902368" y="3395663"/>
            <a:ext cx="7315200" cy="238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Gill Sans MT" panose="020B0502020104020203" pitchFamily="34" charset="0"/>
              </a:rPr>
              <a:t>Paul Ammann &amp; Jeff Offutt</a:t>
            </a:r>
          </a:p>
          <a:p>
            <a:pPr algn="ctr"/>
            <a:endParaRPr lang="en-US" sz="2800" dirty="0">
              <a:latin typeface="Gill Sans MT" panose="020B0502020104020203" pitchFamily="34" charset="0"/>
            </a:endParaRPr>
          </a:p>
          <a:p>
            <a:pPr algn="ctr"/>
            <a:r>
              <a:rPr lang="en-US" sz="2800" b="0" dirty="0">
                <a:latin typeface="Gill Sans MT" panose="020B0502020104020203" pitchFamily="34" charset="0"/>
                <a:hlinkClick r:id="rId3"/>
              </a:rPr>
              <a:t>http://www.cs.gmu.edu/~offutt/softwaretest</a:t>
            </a:r>
            <a:r>
              <a:rPr lang="en-US" sz="2800" b="0" dirty="0" smtClean="0">
                <a:latin typeface="Gill Sans MT" panose="020B0502020104020203" pitchFamily="34" charset="0"/>
                <a:hlinkClick r:id="rId3"/>
              </a:rPr>
              <a:t>/</a:t>
            </a:r>
            <a:endParaRPr lang="en-US" sz="2800" b="0" dirty="0" smtClean="0">
              <a:latin typeface="Gill Sans MT" panose="020B0502020104020203" pitchFamily="34" charset="0"/>
            </a:endParaRPr>
          </a:p>
          <a:p>
            <a:pPr algn="ctr"/>
            <a:r>
              <a:rPr lang="en-US" sz="2800" b="0" smtClean="0">
                <a:latin typeface="Gill Sans MT" panose="020B0502020104020203" pitchFamily="34" charset="0"/>
              </a:rPr>
              <a:t>updated April, 2017</a:t>
            </a:r>
            <a:endParaRPr lang="en-US" sz="2800" b="0" dirty="0">
              <a:latin typeface="Gill Sans MT" panose="020B0502020104020203" pitchFamily="34" charset="0"/>
            </a:endParaRPr>
          </a:p>
          <a:p>
            <a:pPr algn="ctr"/>
            <a:endParaRPr lang="en-US" sz="2400" b="0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MNFP Example</a:t>
            </a:r>
            <a:endParaRPr lang="en-US" dirty="0" smtClean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350" y="903288"/>
            <a:ext cx="9118599" cy="565189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Consider again :   </a:t>
            </a:r>
            <a:r>
              <a:rPr lang="en-US" i="1" dirty="0" smtClean="0"/>
              <a:t>f = ab + </a:t>
            </a:r>
            <a:r>
              <a:rPr lang="en-US" i="1" dirty="0" err="1" smtClean="0"/>
              <a:t>bc</a:t>
            </a:r>
            <a:r>
              <a:rPr lang="en-US" i="1" dirty="0" smtClean="0"/>
              <a:t>       </a:t>
            </a: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Implicants :  </a:t>
            </a:r>
            <a:r>
              <a:rPr lang="en-US" sz="2000" i="1" dirty="0" smtClean="0"/>
              <a:t>{</a:t>
            </a:r>
            <a:r>
              <a:rPr lang="en-US" sz="2000" dirty="0" smtClean="0"/>
              <a:t> </a:t>
            </a:r>
            <a:r>
              <a:rPr lang="en-US" sz="2000" i="1" dirty="0" smtClean="0"/>
              <a:t>ab, </a:t>
            </a:r>
            <a:r>
              <a:rPr lang="en-US" sz="2000" i="1" dirty="0" err="1" smtClean="0"/>
              <a:t>bc</a:t>
            </a:r>
            <a:r>
              <a:rPr lang="en-US" sz="2000" i="1" dirty="0"/>
              <a:t> </a:t>
            </a:r>
            <a:r>
              <a:rPr lang="en-US" sz="2000" i="1" dirty="0" smtClean="0"/>
              <a:t>}</a:t>
            </a:r>
            <a:endParaRPr lang="en-US" sz="2000" i="1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Unique </a:t>
            </a:r>
            <a:r>
              <a:rPr lang="en-US" dirty="0" smtClean="0"/>
              <a:t>true points :</a:t>
            </a:r>
          </a:p>
          <a:p>
            <a:pPr lvl="1"/>
            <a:r>
              <a:rPr lang="en-US" sz="2000" i="1" dirty="0" smtClean="0"/>
              <a:t>ab: </a:t>
            </a:r>
            <a:endParaRPr lang="en-US" sz="2000" i="1" dirty="0" smtClean="0"/>
          </a:p>
          <a:p>
            <a:pPr lvl="2"/>
            <a:r>
              <a:rPr lang="en-US" sz="1600" dirty="0" smtClean="0"/>
              <a:t>NFP for a where c=T: {FTT}</a:t>
            </a:r>
          </a:p>
          <a:p>
            <a:pPr lvl="2"/>
            <a:r>
              <a:rPr lang="en-US" sz="1600" dirty="0" smtClean="0"/>
              <a:t>Infeasible NFP for a where c = F</a:t>
            </a:r>
          </a:p>
          <a:p>
            <a:pPr lvl="2"/>
            <a:r>
              <a:rPr lang="en-US" sz="1600" dirty="0" smtClean="0"/>
              <a:t>NFPs for b where c = T, F: {TFT, TFF}</a:t>
            </a:r>
          </a:p>
          <a:p>
            <a:pPr lvl="1"/>
            <a:r>
              <a:rPr lang="en-US" sz="2000" i="1" dirty="0" err="1" smtClean="0"/>
              <a:t>bc</a:t>
            </a:r>
            <a:r>
              <a:rPr lang="en-US" sz="2000" i="1" dirty="0" smtClean="0"/>
              <a:t>: </a:t>
            </a:r>
            <a:endParaRPr lang="en-US" sz="2000" i="1" dirty="0" smtClean="0"/>
          </a:p>
          <a:p>
            <a:pPr lvl="2"/>
            <a:r>
              <a:rPr lang="en-US" sz="1600" dirty="0" smtClean="0"/>
              <a:t>NFPs for b where a = T, F:  {TFF, FFF}</a:t>
            </a:r>
          </a:p>
          <a:p>
            <a:pPr lvl="2"/>
            <a:r>
              <a:rPr lang="en-US" sz="1600" dirty="0" smtClean="0"/>
              <a:t>NFP for c where a = F: {FTT}</a:t>
            </a:r>
          </a:p>
          <a:p>
            <a:pPr lvl="2"/>
            <a:r>
              <a:rPr lang="en-US" sz="1600" dirty="0" smtClean="0"/>
              <a:t>Infeasible NFP for c where a = T</a:t>
            </a:r>
          </a:p>
          <a:p>
            <a:r>
              <a:rPr lang="en-US" dirty="0" smtClean="0"/>
              <a:t>Resulting MNFP set = {FTT, TFT, TFF, FFF}</a:t>
            </a:r>
            <a:endParaRPr lang="en-US" dirty="0" smtClean="0"/>
          </a:p>
        </p:txBody>
      </p:sp>
      <p:sp>
        <p:nvSpPr>
          <p:cNvPr id="68618" name="Line 10"/>
          <p:cNvSpPr>
            <a:spLocks noChangeShapeType="1"/>
          </p:cNvSpPr>
          <p:nvPr/>
        </p:nvSpPr>
        <p:spPr bwMode="auto">
          <a:xfrm>
            <a:off x="4418850" y="962025"/>
            <a:ext cx="165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8622" name="Line 14"/>
          <p:cNvSpPr>
            <a:spLocks noChangeShapeType="1"/>
          </p:cNvSpPr>
          <p:nvPr/>
        </p:nvSpPr>
        <p:spPr bwMode="auto">
          <a:xfrm>
            <a:off x="2690563" y="1395412"/>
            <a:ext cx="165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8623" name="Line 15"/>
          <p:cNvSpPr>
            <a:spLocks noChangeShapeType="1"/>
          </p:cNvSpPr>
          <p:nvPr/>
        </p:nvSpPr>
        <p:spPr bwMode="auto">
          <a:xfrm>
            <a:off x="913799" y="3444792"/>
            <a:ext cx="165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22" name="Date Placeholder 1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Introduction to Software Testing, Edition 2  (Ch 8)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7423" name="Slide Number Placeholder 1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565860-57F0-468F-BB08-7576A20969E6}" type="slidenum">
              <a:rPr lang="en-US" smtClean="0">
                <a:latin typeface="Arial" charset="0"/>
                <a:cs typeface="Arial" charset="0"/>
              </a:rPr>
              <a:pPr/>
              <a:t>10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7424" name="Footer Placeholder 1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1963182" y="4067455"/>
            <a:ext cx="165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2690563" y="4359192"/>
            <a:ext cx="165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624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8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8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  <p:bldP spid="68618" grpId="0" animBg="1"/>
      <p:bldP spid="68622" grpId="0" animBg="1"/>
      <p:bldP spid="68623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MUMCUT </a:t>
            </a:r>
            <a:r>
              <a:rPr lang="en-US" dirty="0" smtClean="0"/>
              <a:t>Criterion </a:t>
            </a:r>
            <a:r>
              <a:rPr lang="en-US" sz="2400" dirty="0" smtClean="0"/>
              <a:t>(8.2.3)</a:t>
            </a:r>
            <a:endParaRPr lang="en-US" dirty="0" smtClean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dirty="0" smtClean="0"/>
              <a:t>Together, these three criteria provide </a:t>
            </a:r>
            <a:r>
              <a:rPr lang="en-US" dirty="0" smtClean="0"/>
              <a:t>enough scaffolding to make guarantees about fault detection (see later slides)</a:t>
            </a:r>
          </a:p>
        </p:txBody>
      </p:sp>
      <p:sp>
        <p:nvSpPr>
          <p:cNvPr id="69638" name="Line 6"/>
          <p:cNvSpPr>
            <a:spLocks noChangeShapeType="1"/>
          </p:cNvSpPr>
          <p:nvPr/>
        </p:nvSpPr>
        <p:spPr bwMode="auto">
          <a:xfrm>
            <a:off x="6996280" y="5223878"/>
            <a:ext cx="165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38" name="Date Placeholder 8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Introduction to Software Testing, Edition 2  (Ch 8)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8439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AE2C83-D6A7-42B6-9F69-551566DF6194}" type="slidenum">
              <a:rPr lang="en-US" smtClean="0">
                <a:latin typeface="Arial" charset="0"/>
                <a:cs typeface="Arial" charset="0"/>
              </a:rPr>
              <a:pPr/>
              <a:t>11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8440" name="Footer Placeholder 1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62506" y="1938527"/>
            <a:ext cx="8500561" cy="830997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MUMCUT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: Given a minimal DNF representation of a predicate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f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apply MUTP, CUTPNFP, and MNFP.</a:t>
            </a:r>
            <a:endParaRPr lang="en-US" sz="24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144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8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DNF Fault Classes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811213"/>
            <a:ext cx="9144000" cy="56276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ENF: Expression Negation Fault   </a:t>
            </a:r>
            <a:r>
              <a:rPr lang="en-US" i="1" dirty="0" smtClean="0"/>
              <a:t>f = </a:t>
            </a:r>
            <a:r>
              <a:rPr lang="en-US" i="1" dirty="0" err="1" smtClean="0"/>
              <a:t>ab+c</a:t>
            </a:r>
            <a:r>
              <a:rPr lang="en-US" i="1" dirty="0"/>
              <a:t> </a:t>
            </a:r>
            <a:r>
              <a:rPr lang="en-US" i="1" dirty="0" smtClean="0"/>
              <a:t>       f’ = </a:t>
            </a:r>
            <a:r>
              <a:rPr lang="en-US" i="1" dirty="0" err="1" smtClean="0"/>
              <a:t>ab+c</a:t>
            </a:r>
            <a:endParaRPr lang="en-US" i="1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TNF: Term Negation Fault          </a:t>
            </a:r>
            <a:r>
              <a:rPr lang="en-US" i="1" dirty="0" smtClean="0"/>
              <a:t>f = </a:t>
            </a:r>
            <a:r>
              <a:rPr lang="en-US" i="1" dirty="0" err="1" smtClean="0"/>
              <a:t>ab+c</a:t>
            </a:r>
            <a:r>
              <a:rPr lang="en-US" i="1" dirty="0"/>
              <a:t> </a:t>
            </a:r>
            <a:r>
              <a:rPr lang="en-US" i="1" dirty="0" smtClean="0"/>
              <a:t>        f’ = </a:t>
            </a:r>
            <a:r>
              <a:rPr lang="en-US" i="1" dirty="0" err="1" smtClean="0"/>
              <a:t>ab+c</a:t>
            </a:r>
            <a:endParaRPr lang="en-US" i="1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TOF: Term Omission Fault          </a:t>
            </a:r>
            <a:r>
              <a:rPr lang="en-US" i="1" dirty="0" smtClean="0"/>
              <a:t>f = </a:t>
            </a:r>
            <a:r>
              <a:rPr lang="en-US" i="1" dirty="0" err="1" smtClean="0"/>
              <a:t>ab+c</a:t>
            </a:r>
            <a:r>
              <a:rPr lang="en-US" i="1" dirty="0" smtClean="0"/>
              <a:t>	        f’ = ab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LNF: Literal Negation Fault          </a:t>
            </a:r>
            <a:r>
              <a:rPr lang="en-US" i="1" dirty="0" smtClean="0"/>
              <a:t>f = </a:t>
            </a:r>
            <a:r>
              <a:rPr lang="en-US" i="1" dirty="0" err="1" smtClean="0"/>
              <a:t>ab+c</a:t>
            </a:r>
            <a:r>
              <a:rPr lang="en-US" i="1" dirty="0" smtClean="0"/>
              <a:t>	        f’ = </a:t>
            </a:r>
            <a:r>
              <a:rPr lang="en-US" i="1" dirty="0" err="1" smtClean="0"/>
              <a:t>ab+c</a:t>
            </a:r>
            <a:endParaRPr lang="en-US" i="1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LRF: Literal Reference Fault         </a:t>
            </a:r>
            <a:r>
              <a:rPr lang="en-US" i="1" dirty="0" smtClean="0"/>
              <a:t>f = ab + </a:t>
            </a:r>
            <a:r>
              <a:rPr lang="en-US" i="1" dirty="0" err="1" smtClean="0"/>
              <a:t>bcd</a:t>
            </a:r>
            <a:r>
              <a:rPr lang="en-US" i="1" dirty="0" smtClean="0"/>
              <a:t>   f’ = ad + </a:t>
            </a:r>
            <a:r>
              <a:rPr lang="en-US" i="1" dirty="0" err="1" smtClean="0"/>
              <a:t>bcd</a:t>
            </a:r>
            <a:endParaRPr lang="en-US" i="1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LOF: Literal Omission Fault         </a:t>
            </a:r>
            <a:r>
              <a:rPr lang="en-US" i="1" dirty="0" smtClean="0"/>
              <a:t>f = ab + c      f’ = a + c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LIF: Literal Insertion Fault            </a:t>
            </a:r>
            <a:r>
              <a:rPr lang="en-US" i="1" dirty="0" smtClean="0"/>
              <a:t>f = ab + c      f’ = ab + </a:t>
            </a:r>
            <a:r>
              <a:rPr lang="en-US" i="1" dirty="0" err="1" smtClean="0"/>
              <a:t>bc</a:t>
            </a:r>
            <a:endParaRPr lang="en-US" i="1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ORF+: Operator Reference Fault </a:t>
            </a:r>
            <a:r>
              <a:rPr lang="en-US" i="1" dirty="0" smtClean="0"/>
              <a:t>f = ab + c      f’ = </a:t>
            </a:r>
            <a:r>
              <a:rPr lang="en-US" i="1" dirty="0" err="1" smtClean="0"/>
              <a:t>abc</a:t>
            </a:r>
            <a:endParaRPr lang="en-US" i="1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ORF*: Operator Reference Fault </a:t>
            </a:r>
            <a:r>
              <a:rPr lang="en-US" i="1" dirty="0" smtClean="0"/>
              <a:t>f = ab + c      f’ = a + b + c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i="1" dirty="0" smtClean="0"/>
              <a:t>Key idea is that fault classes are related with respect to testing :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i="1" dirty="0" smtClean="0"/>
              <a:t>		</a:t>
            </a:r>
            <a:r>
              <a:rPr lang="en-US" dirty="0" smtClean="0"/>
              <a:t>Test sets guaranteed to detect certain faults are also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dirty="0" smtClean="0"/>
              <a:t>		guaranteed to detect additional faults</a:t>
            </a:r>
          </a:p>
        </p:txBody>
      </p:sp>
      <p:sp>
        <p:nvSpPr>
          <p:cNvPr id="71684" name="Line 4"/>
          <p:cNvSpPr>
            <a:spLocks noChangeShapeType="1"/>
          </p:cNvSpPr>
          <p:nvPr/>
        </p:nvSpPr>
        <p:spPr bwMode="auto">
          <a:xfrm>
            <a:off x="8009771" y="2226760"/>
            <a:ext cx="165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1685" name="Line 5"/>
          <p:cNvSpPr>
            <a:spLocks noChangeShapeType="1"/>
          </p:cNvSpPr>
          <p:nvPr/>
        </p:nvSpPr>
        <p:spPr bwMode="auto">
          <a:xfrm flipV="1">
            <a:off x="7772479" y="813217"/>
            <a:ext cx="655637" cy="11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1686" name="Line 6"/>
          <p:cNvSpPr>
            <a:spLocks noChangeShapeType="1"/>
          </p:cNvSpPr>
          <p:nvPr/>
        </p:nvSpPr>
        <p:spPr bwMode="auto">
          <a:xfrm>
            <a:off x="7847178" y="1284288"/>
            <a:ext cx="3397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487" name="Date Placeholder 9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Introduction to Software Testing, Edition 2  (Ch 8)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488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929712-2165-496C-B74D-D1B4DC13F2D2}" type="slidenum">
              <a:rPr lang="en-US" smtClean="0">
                <a:latin typeface="Arial" charset="0"/>
                <a:cs typeface="Arial" charset="0"/>
              </a:rPr>
              <a:pPr/>
              <a:t>12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0489" name="Footer Placeholder 1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© Ammann &amp; Offutt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7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  <p:bldP spid="71684" grpId="0" animBg="1"/>
      <p:bldP spid="71685" grpId="0" animBg="1"/>
      <p:bldP spid="7168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595313" y="96838"/>
            <a:ext cx="7953375" cy="939800"/>
          </a:xfrm>
        </p:spPr>
        <p:txBody>
          <a:bodyPr/>
          <a:lstStyle/>
          <a:p>
            <a:r>
              <a:rPr lang="en-US" smtClean="0"/>
              <a:t>Fault Detection Relationships</a:t>
            </a: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5029200" y="2555875"/>
            <a:ext cx="404813" cy="3159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Gill Sans MT" panose="020B0502020104020203" pitchFamily="34" charset="0"/>
            </a:endParaRPr>
          </a:p>
        </p:txBody>
      </p:sp>
      <p:grpSp>
        <p:nvGrpSpPr>
          <p:cNvPr id="21508" name="Group 47"/>
          <p:cNvGrpSpPr>
            <a:grpSpLocks/>
          </p:cNvGrpSpPr>
          <p:nvPr/>
        </p:nvGrpSpPr>
        <p:grpSpPr bwMode="auto">
          <a:xfrm>
            <a:off x="3679825" y="5603875"/>
            <a:ext cx="1929711" cy="835025"/>
            <a:chOff x="2318" y="3351"/>
            <a:chExt cx="1123" cy="526"/>
          </a:xfrm>
        </p:grpSpPr>
        <p:sp>
          <p:nvSpPr>
            <p:cNvPr id="21547" name="Text Box 11"/>
            <p:cNvSpPr txBox="1">
              <a:spLocks noChangeArrowheads="1"/>
            </p:cNvSpPr>
            <p:nvPr/>
          </p:nvSpPr>
          <p:spPr bwMode="auto">
            <a:xfrm>
              <a:off x="2318" y="3351"/>
              <a:ext cx="1123" cy="526"/>
            </a:xfrm>
            <a:prstGeom prst="rect">
              <a:avLst/>
            </a:prstGeom>
            <a:solidFill>
              <a:srgbClr val="0066FF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sz="1800">
                  <a:solidFill>
                    <a:schemeClr val="tx1"/>
                  </a:solidFill>
                  <a:latin typeface="Gill Sans MT" panose="020B0502020104020203" pitchFamily="34" charset="0"/>
                </a:rPr>
                <a:t>Expression Negation Fault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sz="1800">
                  <a:solidFill>
                    <a:schemeClr val="tx1"/>
                  </a:solidFill>
                  <a:latin typeface="Gill Sans MT" panose="020B0502020104020203" pitchFamily="34" charset="0"/>
                </a:rPr>
                <a:t>ENF</a:t>
              </a:r>
            </a:p>
          </p:txBody>
        </p:sp>
        <p:sp>
          <p:nvSpPr>
            <p:cNvPr id="21548" name="Line 12"/>
            <p:cNvSpPr>
              <a:spLocks noChangeShapeType="1"/>
            </p:cNvSpPr>
            <p:nvPr/>
          </p:nvSpPr>
          <p:spPr bwMode="auto">
            <a:xfrm flipV="1">
              <a:off x="2420" y="3646"/>
              <a:ext cx="925" cy="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</p:grpSp>
      <p:grpSp>
        <p:nvGrpSpPr>
          <p:cNvPr id="21509" name="Group 22"/>
          <p:cNvGrpSpPr>
            <a:grpSpLocks/>
          </p:cNvGrpSpPr>
          <p:nvPr/>
        </p:nvGrpSpPr>
        <p:grpSpPr bwMode="auto">
          <a:xfrm>
            <a:off x="896937" y="935038"/>
            <a:ext cx="1988007" cy="835025"/>
            <a:chOff x="3145" y="576"/>
            <a:chExt cx="1099" cy="526"/>
          </a:xfrm>
        </p:grpSpPr>
        <p:sp>
          <p:nvSpPr>
            <p:cNvPr id="21545" name="Text Box 23"/>
            <p:cNvSpPr txBox="1">
              <a:spLocks noChangeArrowheads="1"/>
            </p:cNvSpPr>
            <p:nvPr/>
          </p:nvSpPr>
          <p:spPr bwMode="auto">
            <a:xfrm>
              <a:off x="3145" y="576"/>
              <a:ext cx="1099" cy="526"/>
            </a:xfrm>
            <a:prstGeom prst="rect">
              <a:avLst/>
            </a:prstGeom>
            <a:solidFill>
              <a:srgbClr val="0066FF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sz="1800">
                  <a:solidFill>
                    <a:schemeClr val="tx1"/>
                  </a:solidFill>
                  <a:latin typeface="Gill Sans MT" panose="020B0502020104020203" pitchFamily="34" charset="0"/>
                </a:rPr>
                <a:t>Literal Insertion Fault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sz="1800">
                  <a:solidFill>
                    <a:schemeClr val="tx1"/>
                  </a:solidFill>
                  <a:latin typeface="Gill Sans MT" panose="020B0502020104020203" pitchFamily="34" charset="0"/>
                </a:rPr>
                <a:t>LIF</a:t>
              </a:r>
            </a:p>
          </p:txBody>
        </p:sp>
        <p:sp>
          <p:nvSpPr>
            <p:cNvPr id="21546" name="Line 24"/>
            <p:cNvSpPr>
              <a:spLocks noChangeShapeType="1"/>
            </p:cNvSpPr>
            <p:nvPr/>
          </p:nvSpPr>
          <p:spPr bwMode="auto">
            <a:xfrm>
              <a:off x="3225" y="879"/>
              <a:ext cx="9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</p:grpSp>
      <p:sp>
        <p:nvSpPr>
          <p:cNvPr id="21510" name="Line 38"/>
          <p:cNvSpPr>
            <a:spLocks noChangeShapeType="1"/>
          </p:cNvSpPr>
          <p:nvPr/>
        </p:nvSpPr>
        <p:spPr bwMode="auto">
          <a:xfrm>
            <a:off x="1779588" y="4522788"/>
            <a:ext cx="1874837" cy="15382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21511" name="Line 41"/>
          <p:cNvSpPr>
            <a:spLocks noChangeShapeType="1"/>
          </p:cNvSpPr>
          <p:nvPr/>
        </p:nvSpPr>
        <p:spPr bwMode="auto">
          <a:xfrm>
            <a:off x="2725738" y="1392238"/>
            <a:ext cx="882650" cy="212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>
              <a:latin typeface="Gill Sans MT" panose="020B0502020104020203" pitchFamily="34" charset="0"/>
            </a:endParaRPr>
          </a:p>
        </p:txBody>
      </p:sp>
      <p:grpSp>
        <p:nvGrpSpPr>
          <p:cNvPr id="21512" name="Group 19"/>
          <p:cNvGrpSpPr>
            <a:grpSpLocks/>
          </p:cNvGrpSpPr>
          <p:nvPr/>
        </p:nvGrpSpPr>
        <p:grpSpPr bwMode="auto">
          <a:xfrm>
            <a:off x="920750" y="2255838"/>
            <a:ext cx="2043472" cy="835025"/>
            <a:chOff x="3153" y="1294"/>
            <a:chExt cx="1092" cy="526"/>
          </a:xfrm>
        </p:grpSpPr>
        <p:sp>
          <p:nvSpPr>
            <p:cNvPr id="21543" name="Text Box 20"/>
            <p:cNvSpPr txBox="1">
              <a:spLocks noChangeArrowheads="1"/>
            </p:cNvSpPr>
            <p:nvPr/>
          </p:nvSpPr>
          <p:spPr bwMode="auto">
            <a:xfrm>
              <a:off x="3153" y="1294"/>
              <a:ext cx="1092" cy="526"/>
            </a:xfrm>
            <a:prstGeom prst="rect">
              <a:avLst/>
            </a:prstGeom>
            <a:solidFill>
              <a:srgbClr val="0066FF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sz="1800">
                  <a:solidFill>
                    <a:schemeClr val="tx1"/>
                  </a:solidFill>
                  <a:latin typeface="Gill Sans MT" panose="020B0502020104020203" pitchFamily="34" charset="0"/>
                </a:rPr>
                <a:t>Term Omission Fault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sz="1800">
                  <a:solidFill>
                    <a:schemeClr val="tx1"/>
                  </a:solidFill>
                  <a:latin typeface="Gill Sans MT" panose="020B0502020104020203" pitchFamily="34" charset="0"/>
                </a:rPr>
                <a:t>TOF</a:t>
              </a:r>
            </a:p>
          </p:txBody>
        </p:sp>
        <p:sp>
          <p:nvSpPr>
            <p:cNvPr id="21544" name="Line 21"/>
            <p:cNvSpPr>
              <a:spLocks noChangeShapeType="1"/>
            </p:cNvSpPr>
            <p:nvPr/>
          </p:nvSpPr>
          <p:spPr bwMode="auto">
            <a:xfrm>
              <a:off x="3233" y="1603"/>
              <a:ext cx="9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</p:grpSp>
      <p:grpSp>
        <p:nvGrpSpPr>
          <p:cNvPr id="21513" name="Group 47"/>
          <p:cNvGrpSpPr>
            <a:grpSpLocks/>
          </p:cNvGrpSpPr>
          <p:nvPr/>
        </p:nvGrpSpPr>
        <p:grpSpPr bwMode="auto">
          <a:xfrm>
            <a:off x="3630613" y="1589088"/>
            <a:ext cx="1988134" cy="1006488"/>
            <a:chOff x="3153" y="1294"/>
            <a:chExt cx="1092" cy="587"/>
          </a:xfrm>
        </p:grpSpPr>
        <p:sp>
          <p:nvSpPr>
            <p:cNvPr id="21541" name="Text Box 48"/>
            <p:cNvSpPr txBox="1">
              <a:spLocks noChangeArrowheads="1"/>
            </p:cNvSpPr>
            <p:nvPr/>
          </p:nvSpPr>
          <p:spPr bwMode="auto">
            <a:xfrm>
              <a:off x="3153" y="1294"/>
              <a:ext cx="1092" cy="587"/>
            </a:xfrm>
            <a:prstGeom prst="rect">
              <a:avLst/>
            </a:prstGeom>
            <a:solidFill>
              <a:srgbClr val="0066FF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sz="1800">
                  <a:solidFill>
                    <a:schemeClr val="tx1"/>
                  </a:solidFill>
                  <a:latin typeface="Gill Sans MT" panose="020B0502020104020203" pitchFamily="34" charset="0"/>
                </a:rPr>
                <a:t>Literal Reference Fault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sz="1800">
                  <a:solidFill>
                    <a:schemeClr val="tx1"/>
                  </a:solidFill>
                  <a:latin typeface="Gill Sans MT" panose="020B0502020104020203" pitchFamily="34" charset="0"/>
                </a:rPr>
                <a:t>LRF</a:t>
              </a:r>
            </a:p>
          </p:txBody>
        </p:sp>
        <p:sp>
          <p:nvSpPr>
            <p:cNvPr id="21542" name="Line 49"/>
            <p:cNvSpPr>
              <a:spLocks noChangeShapeType="1"/>
            </p:cNvSpPr>
            <p:nvPr/>
          </p:nvSpPr>
          <p:spPr bwMode="auto">
            <a:xfrm>
              <a:off x="3233" y="1579"/>
              <a:ext cx="9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</p:grpSp>
      <p:grpSp>
        <p:nvGrpSpPr>
          <p:cNvPr id="21514" name="Group 53"/>
          <p:cNvGrpSpPr>
            <a:grpSpLocks/>
          </p:cNvGrpSpPr>
          <p:nvPr/>
        </p:nvGrpSpPr>
        <p:grpSpPr bwMode="auto">
          <a:xfrm>
            <a:off x="3625849" y="2917825"/>
            <a:ext cx="2000163" cy="835025"/>
            <a:chOff x="3153" y="1294"/>
            <a:chExt cx="1092" cy="526"/>
          </a:xfrm>
        </p:grpSpPr>
        <p:sp>
          <p:nvSpPr>
            <p:cNvPr id="21539" name="Text Box 54"/>
            <p:cNvSpPr txBox="1">
              <a:spLocks noChangeArrowheads="1"/>
            </p:cNvSpPr>
            <p:nvPr/>
          </p:nvSpPr>
          <p:spPr bwMode="auto">
            <a:xfrm>
              <a:off x="3153" y="1294"/>
              <a:ext cx="1092" cy="526"/>
            </a:xfrm>
            <a:prstGeom prst="rect">
              <a:avLst/>
            </a:prstGeom>
            <a:solidFill>
              <a:srgbClr val="0066FF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sz="1800">
                  <a:solidFill>
                    <a:schemeClr val="tx1"/>
                  </a:solidFill>
                  <a:latin typeface="Gill Sans MT" panose="020B0502020104020203" pitchFamily="34" charset="0"/>
                </a:rPr>
                <a:t>Literal Negation Fault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sz="1800">
                  <a:solidFill>
                    <a:schemeClr val="tx1"/>
                  </a:solidFill>
                  <a:latin typeface="Gill Sans MT" panose="020B0502020104020203" pitchFamily="34" charset="0"/>
                </a:rPr>
                <a:t>LNF</a:t>
              </a:r>
            </a:p>
          </p:txBody>
        </p:sp>
        <p:sp>
          <p:nvSpPr>
            <p:cNvPr id="21540" name="Line 55"/>
            <p:cNvSpPr>
              <a:spLocks noChangeShapeType="1"/>
            </p:cNvSpPr>
            <p:nvPr/>
          </p:nvSpPr>
          <p:spPr bwMode="auto">
            <a:xfrm>
              <a:off x="3233" y="1603"/>
              <a:ext cx="9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</p:grpSp>
      <p:grpSp>
        <p:nvGrpSpPr>
          <p:cNvPr id="21515" name="Group 50"/>
          <p:cNvGrpSpPr>
            <a:grpSpLocks/>
          </p:cNvGrpSpPr>
          <p:nvPr/>
        </p:nvGrpSpPr>
        <p:grpSpPr bwMode="auto">
          <a:xfrm>
            <a:off x="927100" y="3665538"/>
            <a:ext cx="1984542" cy="1006475"/>
            <a:chOff x="3153" y="1294"/>
            <a:chExt cx="1092" cy="634"/>
          </a:xfrm>
        </p:grpSpPr>
        <p:sp>
          <p:nvSpPr>
            <p:cNvPr id="21537" name="Text Box 51"/>
            <p:cNvSpPr txBox="1">
              <a:spLocks noChangeArrowheads="1"/>
            </p:cNvSpPr>
            <p:nvPr/>
          </p:nvSpPr>
          <p:spPr bwMode="auto">
            <a:xfrm>
              <a:off x="3153" y="1294"/>
              <a:ext cx="1092" cy="634"/>
            </a:xfrm>
            <a:prstGeom prst="rect">
              <a:avLst/>
            </a:prstGeom>
            <a:solidFill>
              <a:srgbClr val="0066FF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sz="1800">
                  <a:solidFill>
                    <a:schemeClr val="tx1"/>
                  </a:solidFill>
                  <a:latin typeface="Gill Sans MT" panose="020B0502020104020203" pitchFamily="34" charset="0"/>
                </a:rPr>
                <a:t>Operator Reference Fault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sz="1800">
                  <a:solidFill>
                    <a:schemeClr val="tx1"/>
                  </a:solidFill>
                  <a:latin typeface="Gill Sans MT" panose="020B0502020104020203" pitchFamily="34" charset="0"/>
                </a:rPr>
                <a:t>ORF+</a:t>
              </a:r>
            </a:p>
          </p:txBody>
        </p:sp>
        <p:sp>
          <p:nvSpPr>
            <p:cNvPr id="21538" name="Line 52"/>
            <p:cNvSpPr>
              <a:spLocks noChangeShapeType="1"/>
            </p:cNvSpPr>
            <p:nvPr/>
          </p:nvSpPr>
          <p:spPr bwMode="auto">
            <a:xfrm>
              <a:off x="3233" y="1617"/>
              <a:ext cx="9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</p:grpSp>
      <p:grpSp>
        <p:nvGrpSpPr>
          <p:cNvPr id="21516" name="Group 56"/>
          <p:cNvGrpSpPr>
            <a:grpSpLocks/>
          </p:cNvGrpSpPr>
          <p:nvPr/>
        </p:nvGrpSpPr>
        <p:grpSpPr bwMode="auto">
          <a:xfrm>
            <a:off x="6376988" y="2117725"/>
            <a:ext cx="2033086" cy="835025"/>
            <a:chOff x="3153" y="1294"/>
            <a:chExt cx="1092" cy="539"/>
          </a:xfrm>
        </p:grpSpPr>
        <p:sp>
          <p:nvSpPr>
            <p:cNvPr id="21535" name="Text Box 57"/>
            <p:cNvSpPr txBox="1">
              <a:spLocks noChangeArrowheads="1"/>
            </p:cNvSpPr>
            <p:nvPr/>
          </p:nvSpPr>
          <p:spPr bwMode="auto">
            <a:xfrm>
              <a:off x="3153" y="1294"/>
              <a:ext cx="1092" cy="539"/>
            </a:xfrm>
            <a:prstGeom prst="rect">
              <a:avLst/>
            </a:prstGeom>
            <a:solidFill>
              <a:srgbClr val="0066FF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sz="1800">
                  <a:solidFill>
                    <a:schemeClr val="tx1"/>
                  </a:solidFill>
                  <a:latin typeface="Gill Sans MT" panose="020B0502020104020203" pitchFamily="34" charset="0"/>
                </a:rPr>
                <a:t>Literal Omission Fault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sz="1800">
                  <a:solidFill>
                    <a:schemeClr val="tx1"/>
                  </a:solidFill>
                  <a:latin typeface="Gill Sans MT" panose="020B0502020104020203" pitchFamily="34" charset="0"/>
                </a:rPr>
                <a:t>LOF</a:t>
              </a:r>
            </a:p>
          </p:txBody>
        </p:sp>
        <p:sp>
          <p:nvSpPr>
            <p:cNvPr id="21536" name="Line 58"/>
            <p:cNvSpPr>
              <a:spLocks noChangeShapeType="1"/>
            </p:cNvSpPr>
            <p:nvPr/>
          </p:nvSpPr>
          <p:spPr bwMode="auto">
            <a:xfrm>
              <a:off x="3233" y="1617"/>
              <a:ext cx="9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</p:grpSp>
      <p:sp>
        <p:nvSpPr>
          <p:cNvPr id="21517" name="Line 63"/>
          <p:cNvSpPr>
            <a:spLocks noChangeShapeType="1"/>
          </p:cNvSpPr>
          <p:nvPr/>
        </p:nvSpPr>
        <p:spPr bwMode="auto">
          <a:xfrm flipH="1">
            <a:off x="1841499" y="1787525"/>
            <a:ext cx="3466" cy="425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21518" name="Line 66"/>
          <p:cNvSpPr>
            <a:spLocks noChangeShapeType="1"/>
          </p:cNvSpPr>
          <p:nvPr/>
        </p:nvSpPr>
        <p:spPr bwMode="auto">
          <a:xfrm>
            <a:off x="4562475" y="5113338"/>
            <a:ext cx="22225" cy="463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21519" name="Line 63"/>
          <p:cNvSpPr>
            <a:spLocks noChangeShapeType="1"/>
          </p:cNvSpPr>
          <p:nvPr/>
        </p:nvSpPr>
        <p:spPr bwMode="auto">
          <a:xfrm flipH="1">
            <a:off x="1841499" y="3127375"/>
            <a:ext cx="3466" cy="4683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>
              <a:latin typeface="Gill Sans MT" panose="020B0502020104020203" pitchFamily="34" charset="0"/>
            </a:endParaRPr>
          </a:p>
        </p:txBody>
      </p:sp>
      <p:grpSp>
        <p:nvGrpSpPr>
          <p:cNvPr id="21520" name="Group 53"/>
          <p:cNvGrpSpPr>
            <a:grpSpLocks/>
          </p:cNvGrpSpPr>
          <p:nvPr/>
        </p:nvGrpSpPr>
        <p:grpSpPr bwMode="auto">
          <a:xfrm>
            <a:off x="3636962" y="4276725"/>
            <a:ext cx="2000163" cy="835025"/>
            <a:chOff x="3153" y="1294"/>
            <a:chExt cx="1092" cy="526"/>
          </a:xfrm>
        </p:grpSpPr>
        <p:sp>
          <p:nvSpPr>
            <p:cNvPr id="21533" name="Text Box 54"/>
            <p:cNvSpPr txBox="1">
              <a:spLocks noChangeArrowheads="1"/>
            </p:cNvSpPr>
            <p:nvPr/>
          </p:nvSpPr>
          <p:spPr bwMode="auto">
            <a:xfrm>
              <a:off x="3153" y="1294"/>
              <a:ext cx="1092" cy="526"/>
            </a:xfrm>
            <a:prstGeom prst="rect">
              <a:avLst/>
            </a:prstGeom>
            <a:solidFill>
              <a:srgbClr val="0066FF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sz="1800">
                  <a:solidFill>
                    <a:schemeClr val="tx1"/>
                  </a:solidFill>
                  <a:latin typeface="Gill Sans MT" panose="020B0502020104020203" pitchFamily="34" charset="0"/>
                </a:rPr>
                <a:t>Term Negation Fault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sz="1800">
                  <a:solidFill>
                    <a:schemeClr val="tx1"/>
                  </a:solidFill>
                  <a:latin typeface="Gill Sans MT" panose="020B0502020104020203" pitchFamily="34" charset="0"/>
                </a:rPr>
                <a:t>TNF</a:t>
              </a:r>
            </a:p>
          </p:txBody>
        </p:sp>
        <p:sp>
          <p:nvSpPr>
            <p:cNvPr id="21534" name="Line 55"/>
            <p:cNvSpPr>
              <a:spLocks noChangeShapeType="1"/>
            </p:cNvSpPr>
            <p:nvPr/>
          </p:nvSpPr>
          <p:spPr bwMode="auto">
            <a:xfrm>
              <a:off x="3233" y="1597"/>
              <a:ext cx="9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</p:grpSp>
      <p:sp>
        <p:nvSpPr>
          <p:cNvPr id="21521" name="Line 41"/>
          <p:cNvSpPr>
            <a:spLocks noChangeShapeType="1"/>
          </p:cNvSpPr>
          <p:nvPr/>
        </p:nvSpPr>
        <p:spPr bwMode="auto">
          <a:xfrm>
            <a:off x="2801938" y="2533650"/>
            <a:ext cx="858837" cy="374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21522" name="Line 63"/>
          <p:cNvSpPr>
            <a:spLocks noChangeShapeType="1"/>
          </p:cNvSpPr>
          <p:nvPr/>
        </p:nvSpPr>
        <p:spPr bwMode="auto">
          <a:xfrm flipH="1">
            <a:off x="4562475" y="3756025"/>
            <a:ext cx="3175" cy="479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21523" name="Line 63"/>
          <p:cNvSpPr>
            <a:spLocks noChangeShapeType="1"/>
          </p:cNvSpPr>
          <p:nvPr/>
        </p:nvSpPr>
        <p:spPr bwMode="auto">
          <a:xfrm flipH="1">
            <a:off x="4573588" y="2484438"/>
            <a:ext cx="3175" cy="414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>
              <a:latin typeface="Gill Sans MT" panose="020B0502020104020203" pitchFamily="34" charset="0"/>
            </a:endParaRPr>
          </a:p>
        </p:txBody>
      </p:sp>
      <p:grpSp>
        <p:nvGrpSpPr>
          <p:cNvPr id="21524" name="Group 56"/>
          <p:cNvGrpSpPr>
            <a:grpSpLocks/>
          </p:cNvGrpSpPr>
          <p:nvPr/>
        </p:nvGrpSpPr>
        <p:grpSpPr bwMode="auto">
          <a:xfrm>
            <a:off x="6397625" y="3500439"/>
            <a:ext cx="1984761" cy="1005967"/>
            <a:chOff x="3153" y="1294"/>
            <a:chExt cx="1092" cy="594"/>
          </a:xfrm>
        </p:grpSpPr>
        <p:sp>
          <p:nvSpPr>
            <p:cNvPr id="21531" name="Text Box 57"/>
            <p:cNvSpPr txBox="1">
              <a:spLocks noChangeArrowheads="1"/>
            </p:cNvSpPr>
            <p:nvPr/>
          </p:nvSpPr>
          <p:spPr bwMode="auto">
            <a:xfrm>
              <a:off x="3153" y="1294"/>
              <a:ext cx="1092" cy="594"/>
            </a:xfrm>
            <a:prstGeom prst="rect">
              <a:avLst/>
            </a:prstGeom>
            <a:solidFill>
              <a:srgbClr val="0066FF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Operator Reference Fault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sz="18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ORF*</a:t>
              </a:r>
            </a:p>
          </p:txBody>
        </p:sp>
        <p:sp>
          <p:nvSpPr>
            <p:cNvPr id="21532" name="Line 58"/>
            <p:cNvSpPr>
              <a:spLocks noChangeShapeType="1"/>
            </p:cNvSpPr>
            <p:nvPr/>
          </p:nvSpPr>
          <p:spPr bwMode="auto">
            <a:xfrm>
              <a:off x="3233" y="1585"/>
              <a:ext cx="9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</p:grpSp>
      <p:sp>
        <p:nvSpPr>
          <p:cNvPr id="21525" name="Line 38"/>
          <p:cNvSpPr>
            <a:spLocks noChangeShapeType="1"/>
          </p:cNvSpPr>
          <p:nvPr/>
        </p:nvSpPr>
        <p:spPr bwMode="auto">
          <a:xfrm flipH="1">
            <a:off x="5494338" y="3795713"/>
            <a:ext cx="911225" cy="4175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21526" name="Line 38"/>
          <p:cNvSpPr>
            <a:spLocks noChangeShapeType="1"/>
          </p:cNvSpPr>
          <p:nvPr/>
        </p:nvSpPr>
        <p:spPr bwMode="auto">
          <a:xfrm flipH="1">
            <a:off x="5483225" y="2541588"/>
            <a:ext cx="900113" cy="3286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21527" name="Line 63"/>
          <p:cNvSpPr>
            <a:spLocks noChangeShapeType="1"/>
          </p:cNvSpPr>
          <p:nvPr/>
        </p:nvSpPr>
        <p:spPr bwMode="auto">
          <a:xfrm flipH="1">
            <a:off x="7283450" y="3017838"/>
            <a:ext cx="3175" cy="425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21528" name="Date Placeholder 4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Introduction to Software Testing, Edition 2  (Ch 8)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1529" name="Slide Number Placeholder 4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71EDAF-74B4-40A8-90FB-E6EAF10C4FD0}" type="slidenum">
              <a:rPr lang="en-US" smtClean="0">
                <a:latin typeface="Arial" charset="0"/>
                <a:cs typeface="Arial" charset="0"/>
              </a:rPr>
              <a:pPr/>
              <a:t>13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1530" name="Footer Placeholder 4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© Ammann &amp; Offutt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086" y="103187"/>
            <a:ext cx="9087584" cy="1256381"/>
          </a:xfrm>
        </p:spPr>
        <p:txBody>
          <a:bodyPr/>
          <a:lstStyle/>
          <a:p>
            <a:r>
              <a:rPr lang="en-US" sz="3200" dirty="0" err="1" smtClean="0"/>
              <a:t>Karnaugh</a:t>
            </a:r>
            <a:r>
              <a:rPr lang="en-US" sz="3200" dirty="0" smtClean="0"/>
              <a:t> Maps for Testing Logic Expressions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Fair Warning</a:t>
            </a:r>
          </a:p>
          <a:p>
            <a:pPr lvl="1"/>
            <a:r>
              <a:rPr lang="en-US" dirty="0" smtClean="0"/>
              <a:t>We </a:t>
            </a:r>
            <a:r>
              <a:rPr lang="en-US" i="1" dirty="0" smtClean="0"/>
              <a:t>use</a:t>
            </a:r>
            <a:r>
              <a:rPr lang="en-US" dirty="0" smtClean="0"/>
              <a:t>, rather than </a:t>
            </a:r>
            <a:r>
              <a:rPr lang="en-US" i="1" dirty="0" smtClean="0"/>
              <a:t>teach</a:t>
            </a:r>
            <a:r>
              <a:rPr lang="en-US" dirty="0" smtClean="0"/>
              <a:t>, </a:t>
            </a:r>
            <a:r>
              <a:rPr lang="en-US" dirty="0" err="1" smtClean="0"/>
              <a:t>Karnaugh</a:t>
            </a:r>
            <a:r>
              <a:rPr lang="en-US" dirty="0" smtClean="0"/>
              <a:t> Maps</a:t>
            </a:r>
          </a:p>
          <a:p>
            <a:pPr lvl="1"/>
            <a:r>
              <a:rPr lang="en-US" dirty="0" smtClean="0"/>
              <a:t>Newcomers to </a:t>
            </a:r>
            <a:r>
              <a:rPr lang="en-US" dirty="0" err="1" smtClean="0"/>
              <a:t>Karnaugh</a:t>
            </a:r>
            <a:r>
              <a:rPr lang="en-US" dirty="0" smtClean="0"/>
              <a:t> Maps probably need a tutorial</a:t>
            </a:r>
          </a:p>
          <a:p>
            <a:pPr lvl="2"/>
            <a:r>
              <a:rPr lang="en-US" dirty="0" smtClean="0"/>
              <a:t>Suggestion:  Google “</a:t>
            </a:r>
            <a:r>
              <a:rPr lang="en-US" dirty="0" err="1" smtClean="0"/>
              <a:t>Karnaugh</a:t>
            </a:r>
            <a:r>
              <a:rPr lang="en-US" dirty="0" smtClean="0"/>
              <a:t> Map Tutorial”</a:t>
            </a:r>
          </a:p>
          <a:p>
            <a:r>
              <a:rPr lang="en-US" dirty="0" smtClean="0"/>
              <a:t>Our goal:  Apply </a:t>
            </a:r>
            <a:r>
              <a:rPr lang="en-US" dirty="0" err="1" smtClean="0"/>
              <a:t>Karnaugh</a:t>
            </a:r>
            <a:r>
              <a:rPr lang="en-US" dirty="0" smtClean="0"/>
              <a:t> Maps to concepts used to test logic expressions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Identify when a clause determines a predicate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Identify the negation of a predicate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Identify prime implicants and redundant implicants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Identify unique true points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Identify unique true point / near false point pairs</a:t>
            </a:r>
          </a:p>
          <a:p>
            <a:r>
              <a:rPr lang="en-US" dirty="0" smtClean="0"/>
              <a:t>No new material here on </a:t>
            </a:r>
            <a:r>
              <a:rPr lang="en-US" i="1" dirty="0" smtClean="0"/>
              <a:t>testing</a:t>
            </a:r>
          </a:p>
          <a:p>
            <a:pPr lvl="1"/>
            <a:r>
              <a:rPr lang="en-US" dirty="0" smtClean="0"/>
              <a:t>Just fast shortcuts for concepts already presented</a:t>
            </a:r>
          </a:p>
        </p:txBody>
      </p:sp>
      <p:sp>
        <p:nvSpPr>
          <p:cNvPr id="23556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Introduction to Software Testing, Edition 2  (Ch 8)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355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FDFE39-85D8-4341-A02E-1AFF3E28308D}" type="slidenum">
              <a:rPr lang="en-US" smtClean="0">
                <a:latin typeface="Arial" charset="0"/>
                <a:cs typeface="Arial" charset="0"/>
              </a:rPr>
              <a:pPr/>
              <a:t>14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3558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12246" y="755752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(8.2.4)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5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5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K-Map</a:t>
            </a:r>
            <a:r>
              <a:rPr lang="en-US" sz="2800" dirty="0" smtClean="0"/>
              <a:t>:  A Clause Determines a Predicate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Consider the predicate :  </a:t>
            </a:r>
            <a:r>
              <a:rPr lang="en-US" i="1" dirty="0" smtClean="0"/>
              <a:t>f = b + ac + ac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Suppose we want to identify when </a:t>
            </a:r>
            <a:r>
              <a:rPr lang="en-US" i="1" dirty="0" smtClean="0"/>
              <a:t>b</a:t>
            </a:r>
            <a:r>
              <a:rPr lang="en-US" dirty="0" smtClean="0"/>
              <a:t> determines </a:t>
            </a:r>
            <a:r>
              <a:rPr lang="en-US" i="1" dirty="0" smtClean="0"/>
              <a:t>f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The dashed line highlights where </a:t>
            </a:r>
            <a:r>
              <a:rPr lang="en-US" i="1" dirty="0" smtClean="0"/>
              <a:t>b</a:t>
            </a:r>
            <a:r>
              <a:rPr lang="en-US" dirty="0" smtClean="0"/>
              <a:t> changes value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If two cells joined by the dashed line have different values for</a:t>
            </a:r>
            <a:r>
              <a:rPr lang="en-US" i="1" dirty="0" smtClean="0"/>
              <a:t> f</a:t>
            </a:r>
            <a:r>
              <a:rPr lang="en-US" dirty="0" smtClean="0"/>
              <a:t>, then </a:t>
            </a:r>
            <a:r>
              <a:rPr lang="en-US" i="1" dirty="0" smtClean="0"/>
              <a:t>b</a:t>
            </a:r>
            <a:r>
              <a:rPr lang="en-US" dirty="0" smtClean="0"/>
              <a:t> determines </a:t>
            </a:r>
            <a:r>
              <a:rPr lang="en-US" i="1" dirty="0" smtClean="0"/>
              <a:t>f</a:t>
            </a:r>
            <a:r>
              <a:rPr lang="en-US" dirty="0" smtClean="0"/>
              <a:t> for those two cells</a:t>
            </a:r>
          </a:p>
          <a:p>
            <a:pPr lvl="1">
              <a:lnSpc>
                <a:spcPct val="80000"/>
              </a:lnSpc>
            </a:pPr>
            <a:r>
              <a:rPr lang="en-US" i="1" dirty="0" smtClean="0"/>
              <a:t>b</a:t>
            </a:r>
            <a:r>
              <a:rPr lang="en-US" dirty="0" smtClean="0"/>
              <a:t> determines </a:t>
            </a:r>
            <a:r>
              <a:rPr lang="en-US" i="1" dirty="0" smtClean="0"/>
              <a:t>f</a:t>
            </a:r>
            <a:r>
              <a:rPr lang="en-US" dirty="0" smtClean="0"/>
              <a:t>:  </a:t>
            </a:r>
            <a:r>
              <a:rPr lang="en-US" i="1" dirty="0" smtClean="0"/>
              <a:t>ac + ac  </a:t>
            </a:r>
            <a:r>
              <a:rPr lang="en-US" dirty="0" smtClean="0"/>
              <a:t>(but NOT at </a:t>
            </a:r>
            <a:r>
              <a:rPr lang="en-US" i="1" dirty="0" smtClean="0"/>
              <a:t>ac</a:t>
            </a:r>
            <a:r>
              <a:rPr lang="en-US" dirty="0" smtClean="0"/>
              <a:t> or </a:t>
            </a:r>
            <a:r>
              <a:rPr lang="en-US" i="1" dirty="0" smtClean="0"/>
              <a:t>ac </a:t>
            </a:r>
            <a:r>
              <a:rPr lang="en-US" dirty="0" smtClean="0"/>
              <a:t>)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Repeat for clauses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c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52525" y="4064000"/>
            <a:ext cx="3957638" cy="2124075"/>
            <a:chOff x="733" y="817"/>
            <a:chExt cx="2493" cy="1476"/>
          </a:xfrm>
        </p:grpSpPr>
        <p:sp>
          <p:nvSpPr>
            <p:cNvPr id="24594" name="Rectangle 5"/>
            <p:cNvSpPr>
              <a:spLocks noChangeArrowheads="1"/>
            </p:cNvSpPr>
            <p:nvPr/>
          </p:nvSpPr>
          <p:spPr bwMode="auto">
            <a:xfrm>
              <a:off x="2727" y="1803"/>
              <a:ext cx="499" cy="49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4595" name="Rectangle 6"/>
            <p:cNvSpPr>
              <a:spLocks noChangeArrowheads="1"/>
            </p:cNvSpPr>
            <p:nvPr/>
          </p:nvSpPr>
          <p:spPr bwMode="auto">
            <a:xfrm>
              <a:off x="2229" y="1803"/>
              <a:ext cx="498" cy="49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4596" name="Rectangle 7"/>
            <p:cNvSpPr>
              <a:spLocks noChangeArrowheads="1"/>
            </p:cNvSpPr>
            <p:nvPr/>
          </p:nvSpPr>
          <p:spPr bwMode="auto">
            <a:xfrm>
              <a:off x="1730" y="1803"/>
              <a:ext cx="499" cy="49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AU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4597" name="Rectangle 8"/>
            <p:cNvSpPr>
              <a:spLocks noChangeArrowheads="1"/>
            </p:cNvSpPr>
            <p:nvPr/>
          </p:nvSpPr>
          <p:spPr bwMode="auto">
            <a:xfrm>
              <a:off x="1232" y="1803"/>
              <a:ext cx="498" cy="49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598" name="Rectangle 9"/>
            <p:cNvSpPr>
              <a:spLocks noChangeArrowheads="1"/>
            </p:cNvSpPr>
            <p:nvPr/>
          </p:nvSpPr>
          <p:spPr bwMode="auto">
            <a:xfrm>
              <a:off x="733" y="1803"/>
              <a:ext cx="499" cy="49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4599" name="Rectangle 10"/>
            <p:cNvSpPr>
              <a:spLocks noChangeArrowheads="1"/>
            </p:cNvSpPr>
            <p:nvPr/>
          </p:nvSpPr>
          <p:spPr bwMode="auto">
            <a:xfrm>
              <a:off x="2727" y="1335"/>
              <a:ext cx="499" cy="468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4600" name="Rectangle 11"/>
            <p:cNvSpPr>
              <a:spLocks noChangeArrowheads="1"/>
            </p:cNvSpPr>
            <p:nvPr/>
          </p:nvSpPr>
          <p:spPr bwMode="auto">
            <a:xfrm>
              <a:off x="2229" y="1335"/>
              <a:ext cx="498" cy="468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AU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4601" name="Rectangle 12"/>
            <p:cNvSpPr>
              <a:spLocks noChangeArrowheads="1"/>
            </p:cNvSpPr>
            <p:nvPr/>
          </p:nvSpPr>
          <p:spPr bwMode="auto">
            <a:xfrm>
              <a:off x="1730" y="1335"/>
              <a:ext cx="499" cy="468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AU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4602" name="Rectangle 13"/>
            <p:cNvSpPr>
              <a:spLocks noChangeArrowheads="1"/>
            </p:cNvSpPr>
            <p:nvPr/>
          </p:nvSpPr>
          <p:spPr bwMode="auto">
            <a:xfrm>
              <a:off x="1232" y="1335"/>
              <a:ext cx="498" cy="468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4603" name="Rectangle 14"/>
            <p:cNvSpPr>
              <a:spLocks noChangeArrowheads="1"/>
            </p:cNvSpPr>
            <p:nvPr/>
          </p:nvSpPr>
          <p:spPr bwMode="auto">
            <a:xfrm>
              <a:off x="733" y="1335"/>
              <a:ext cx="499" cy="468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4604" name="Rectangle 15"/>
            <p:cNvSpPr>
              <a:spLocks noChangeArrowheads="1"/>
            </p:cNvSpPr>
            <p:nvPr/>
          </p:nvSpPr>
          <p:spPr bwMode="auto">
            <a:xfrm>
              <a:off x="2727" y="817"/>
              <a:ext cx="499" cy="518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4605" name="Rectangle 16"/>
            <p:cNvSpPr>
              <a:spLocks noChangeArrowheads="1"/>
            </p:cNvSpPr>
            <p:nvPr/>
          </p:nvSpPr>
          <p:spPr bwMode="auto">
            <a:xfrm>
              <a:off x="2229" y="817"/>
              <a:ext cx="498" cy="518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24606" name="Rectangle 17"/>
            <p:cNvSpPr>
              <a:spLocks noChangeArrowheads="1"/>
            </p:cNvSpPr>
            <p:nvPr/>
          </p:nvSpPr>
          <p:spPr bwMode="auto">
            <a:xfrm>
              <a:off x="1730" y="817"/>
              <a:ext cx="499" cy="518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01</a:t>
              </a:r>
            </a:p>
          </p:txBody>
        </p:sp>
        <p:sp>
          <p:nvSpPr>
            <p:cNvPr id="24607" name="Rectangle 18"/>
            <p:cNvSpPr>
              <a:spLocks noChangeArrowheads="1"/>
            </p:cNvSpPr>
            <p:nvPr/>
          </p:nvSpPr>
          <p:spPr bwMode="auto">
            <a:xfrm>
              <a:off x="1232" y="817"/>
              <a:ext cx="498" cy="518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00</a:t>
              </a:r>
            </a:p>
          </p:txBody>
        </p:sp>
        <p:sp>
          <p:nvSpPr>
            <p:cNvPr id="24608" name="Rectangle 19"/>
            <p:cNvSpPr>
              <a:spLocks noChangeArrowheads="1"/>
            </p:cNvSpPr>
            <p:nvPr/>
          </p:nvSpPr>
          <p:spPr bwMode="auto">
            <a:xfrm>
              <a:off x="733" y="817"/>
              <a:ext cx="499" cy="518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 dirty="0">
                  <a:solidFill>
                    <a:schemeClr val="tx1"/>
                  </a:solidFill>
                </a:rPr>
                <a:t>    ab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 dirty="0">
                  <a:solidFill>
                    <a:schemeClr val="tx1"/>
                  </a:solidFill>
                </a:rPr>
                <a:t>  c</a:t>
              </a:r>
            </a:p>
          </p:txBody>
        </p:sp>
        <p:sp>
          <p:nvSpPr>
            <p:cNvPr id="24609" name="Line 20"/>
            <p:cNvSpPr>
              <a:spLocks noChangeShapeType="1"/>
            </p:cNvSpPr>
            <p:nvPr/>
          </p:nvSpPr>
          <p:spPr bwMode="auto">
            <a:xfrm>
              <a:off x="733" y="817"/>
              <a:ext cx="499" cy="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0" name="Line 21"/>
            <p:cNvSpPr>
              <a:spLocks noChangeShapeType="1"/>
            </p:cNvSpPr>
            <p:nvPr/>
          </p:nvSpPr>
          <p:spPr bwMode="auto">
            <a:xfrm>
              <a:off x="733" y="817"/>
              <a:ext cx="0" cy="518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1" name="Line 22"/>
            <p:cNvSpPr>
              <a:spLocks noChangeShapeType="1"/>
            </p:cNvSpPr>
            <p:nvPr/>
          </p:nvSpPr>
          <p:spPr bwMode="auto">
            <a:xfrm>
              <a:off x="1232" y="817"/>
              <a:ext cx="498" cy="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2" name="Line 23"/>
            <p:cNvSpPr>
              <a:spLocks noChangeShapeType="1"/>
            </p:cNvSpPr>
            <p:nvPr/>
          </p:nvSpPr>
          <p:spPr bwMode="auto">
            <a:xfrm>
              <a:off x="733" y="1335"/>
              <a:ext cx="0" cy="468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3" name="Line 24"/>
            <p:cNvSpPr>
              <a:spLocks noChangeShapeType="1"/>
            </p:cNvSpPr>
            <p:nvPr/>
          </p:nvSpPr>
          <p:spPr bwMode="auto">
            <a:xfrm>
              <a:off x="1730" y="817"/>
              <a:ext cx="499" cy="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4" name="Line 25"/>
            <p:cNvSpPr>
              <a:spLocks noChangeShapeType="1"/>
            </p:cNvSpPr>
            <p:nvPr/>
          </p:nvSpPr>
          <p:spPr bwMode="auto">
            <a:xfrm>
              <a:off x="2229" y="817"/>
              <a:ext cx="498" cy="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5" name="Line 26"/>
            <p:cNvSpPr>
              <a:spLocks noChangeShapeType="1"/>
            </p:cNvSpPr>
            <p:nvPr/>
          </p:nvSpPr>
          <p:spPr bwMode="auto">
            <a:xfrm>
              <a:off x="2727" y="817"/>
              <a:ext cx="499" cy="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6" name="Line 27"/>
            <p:cNvSpPr>
              <a:spLocks noChangeShapeType="1"/>
            </p:cNvSpPr>
            <p:nvPr/>
          </p:nvSpPr>
          <p:spPr bwMode="auto">
            <a:xfrm>
              <a:off x="3226" y="1335"/>
              <a:ext cx="0" cy="95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7" name="Line 28"/>
            <p:cNvSpPr>
              <a:spLocks noChangeShapeType="1"/>
            </p:cNvSpPr>
            <p:nvPr/>
          </p:nvSpPr>
          <p:spPr bwMode="auto">
            <a:xfrm>
              <a:off x="733" y="1803"/>
              <a:ext cx="0" cy="49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8" name="Line 29"/>
            <p:cNvSpPr>
              <a:spLocks noChangeShapeType="1"/>
            </p:cNvSpPr>
            <p:nvPr/>
          </p:nvSpPr>
          <p:spPr bwMode="auto">
            <a:xfrm>
              <a:off x="1232" y="2293"/>
              <a:ext cx="1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9" name="Line 30"/>
            <p:cNvSpPr>
              <a:spLocks noChangeShapeType="1"/>
            </p:cNvSpPr>
            <p:nvPr/>
          </p:nvSpPr>
          <p:spPr bwMode="auto">
            <a:xfrm>
              <a:off x="1232" y="1335"/>
              <a:ext cx="1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0" name="Line 31"/>
            <p:cNvSpPr>
              <a:spLocks noChangeShapeType="1"/>
            </p:cNvSpPr>
            <p:nvPr/>
          </p:nvSpPr>
          <p:spPr bwMode="auto">
            <a:xfrm>
              <a:off x="1232" y="1335"/>
              <a:ext cx="0" cy="95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1" name="Line 32"/>
            <p:cNvSpPr>
              <a:spLocks noChangeShapeType="1"/>
            </p:cNvSpPr>
            <p:nvPr/>
          </p:nvSpPr>
          <p:spPr bwMode="auto">
            <a:xfrm>
              <a:off x="1730" y="1335"/>
              <a:ext cx="0" cy="9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2" name="Line 33"/>
            <p:cNvSpPr>
              <a:spLocks noChangeShapeType="1"/>
            </p:cNvSpPr>
            <p:nvPr/>
          </p:nvSpPr>
          <p:spPr bwMode="auto">
            <a:xfrm>
              <a:off x="2229" y="1335"/>
              <a:ext cx="0" cy="9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3" name="Line 34"/>
            <p:cNvSpPr>
              <a:spLocks noChangeShapeType="1"/>
            </p:cNvSpPr>
            <p:nvPr/>
          </p:nvSpPr>
          <p:spPr bwMode="auto">
            <a:xfrm>
              <a:off x="2727" y="1335"/>
              <a:ext cx="0" cy="9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4" name="Line 35"/>
            <p:cNvSpPr>
              <a:spLocks noChangeShapeType="1"/>
            </p:cNvSpPr>
            <p:nvPr/>
          </p:nvSpPr>
          <p:spPr bwMode="auto">
            <a:xfrm>
              <a:off x="3226" y="817"/>
              <a:ext cx="0" cy="518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5" name="Line 36"/>
            <p:cNvSpPr>
              <a:spLocks noChangeShapeType="1"/>
            </p:cNvSpPr>
            <p:nvPr/>
          </p:nvSpPr>
          <p:spPr bwMode="auto">
            <a:xfrm>
              <a:off x="1232" y="1803"/>
              <a:ext cx="19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6" name="Line 37"/>
            <p:cNvSpPr>
              <a:spLocks noChangeShapeType="1"/>
            </p:cNvSpPr>
            <p:nvPr/>
          </p:nvSpPr>
          <p:spPr bwMode="auto">
            <a:xfrm>
              <a:off x="733" y="2293"/>
              <a:ext cx="499" cy="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7" name="Line 38"/>
            <p:cNvSpPr>
              <a:spLocks noChangeShapeType="1"/>
            </p:cNvSpPr>
            <p:nvPr/>
          </p:nvSpPr>
          <p:spPr bwMode="auto">
            <a:xfrm>
              <a:off x="879" y="961"/>
              <a:ext cx="344" cy="3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9913" name="Oval 41"/>
          <p:cNvSpPr>
            <a:spLocks noChangeArrowheads="1"/>
          </p:cNvSpPr>
          <p:nvPr/>
        </p:nvSpPr>
        <p:spPr bwMode="auto">
          <a:xfrm>
            <a:off x="1947863" y="5487988"/>
            <a:ext cx="1557337" cy="64293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16" name="Oval 44"/>
          <p:cNvSpPr>
            <a:spLocks noChangeArrowheads="1"/>
          </p:cNvSpPr>
          <p:nvPr/>
        </p:nvSpPr>
        <p:spPr bwMode="auto">
          <a:xfrm>
            <a:off x="3559175" y="4824413"/>
            <a:ext cx="1557338" cy="64293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19" name="Line 47"/>
          <p:cNvSpPr>
            <a:spLocks noChangeShapeType="1"/>
          </p:cNvSpPr>
          <p:nvPr/>
        </p:nvSpPr>
        <p:spPr bwMode="auto">
          <a:xfrm flipV="1">
            <a:off x="2743200" y="3984625"/>
            <a:ext cx="0" cy="2698750"/>
          </a:xfrm>
          <a:prstGeom prst="line">
            <a:avLst/>
          </a:prstGeom>
          <a:noFill/>
          <a:ln w="50800">
            <a:solidFill>
              <a:schemeClr val="accent1"/>
            </a:solidFill>
            <a:prstDash val="lg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9920" name="Line 48"/>
          <p:cNvSpPr>
            <a:spLocks noChangeShapeType="1"/>
          </p:cNvSpPr>
          <p:nvPr/>
        </p:nvSpPr>
        <p:spPr bwMode="auto">
          <a:xfrm flipV="1">
            <a:off x="4310063" y="3995738"/>
            <a:ext cx="0" cy="2698750"/>
          </a:xfrm>
          <a:prstGeom prst="line">
            <a:avLst/>
          </a:prstGeom>
          <a:noFill/>
          <a:ln w="50800">
            <a:solidFill>
              <a:schemeClr val="accent1"/>
            </a:solidFill>
            <a:prstDash val="lg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9921" name="Line 49"/>
          <p:cNvSpPr>
            <a:spLocks noChangeShapeType="1"/>
          </p:cNvSpPr>
          <p:nvPr/>
        </p:nvSpPr>
        <p:spPr bwMode="auto">
          <a:xfrm>
            <a:off x="2804948" y="3043404"/>
            <a:ext cx="165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9922" name="Line 50"/>
          <p:cNvSpPr>
            <a:spLocks noChangeShapeType="1"/>
          </p:cNvSpPr>
          <p:nvPr/>
        </p:nvSpPr>
        <p:spPr bwMode="auto">
          <a:xfrm>
            <a:off x="3547143" y="3041900"/>
            <a:ext cx="165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9924" name="Line 52"/>
          <p:cNvSpPr>
            <a:spLocks noChangeShapeType="1"/>
          </p:cNvSpPr>
          <p:nvPr/>
        </p:nvSpPr>
        <p:spPr bwMode="auto">
          <a:xfrm>
            <a:off x="6383673" y="3041900"/>
            <a:ext cx="682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588" name="Line 53"/>
          <p:cNvSpPr>
            <a:spLocks noChangeShapeType="1"/>
          </p:cNvSpPr>
          <p:nvPr/>
        </p:nvSpPr>
        <p:spPr bwMode="auto">
          <a:xfrm>
            <a:off x="5231835" y="990184"/>
            <a:ext cx="82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589" name="Line 54"/>
          <p:cNvSpPr>
            <a:spLocks noChangeShapeType="1"/>
          </p:cNvSpPr>
          <p:nvPr/>
        </p:nvSpPr>
        <p:spPr bwMode="auto">
          <a:xfrm>
            <a:off x="5371535" y="982246"/>
            <a:ext cx="984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9928" name="Line 56"/>
          <p:cNvSpPr>
            <a:spLocks noChangeShapeType="1"/>
          </p:cNvSpPr>
          <p:nvPr/>
        </p:nvSpPr>
        <p:spPr bwMode="auto">
          <a:xfrm>
            <a:off x="6243218" y="3038558"/>
            <a:ext cx="682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591" name="Date Placeholder 5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Introduction to Software Testing, Edition 2  (Ch 8)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4592" name="Slide Number Placeholder 5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732D91-7862-470D-9A75-B0BB91CB1A99}" type="slidenum">
              <a:rPr lang="en-US" smtClean="0">
                <a:latin typeface="Arial" charset="0"/>
                <a:cs typeface="Arial" charset="0"/>
              </a:rPr>
              <a:pPr/>
              <a:t>15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4593" name="Footer Placeholder 5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© Ammann &amp; Offutt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9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9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9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9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9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9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13" grpId="0" animBg="1"/>
      <p:bldP spid="79916" grpId="0" animBg="1"/>
      <p:bldP spid="79919" grpId="0" animBg="1"/>
      <p:bldP spid="79920" grpId="0" animBg="1"/>
      <p:bldP spid="79921" grpId="0" animBg="1"/>
      <p:bldP spid="79922" grpId="0" animBg="1"/>
      <p:bldP spid="79924" grpId="0" animBg="1"/>
      <p:bldP spid="799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K-Map:  Negation of a predicate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Consider the predicate:  </a:t>
            </a:r>
            <a:r>
              <a:rPr lang="en-US" i="1" smtClean="0"/>
              <a:t>f = ab + bc</a:t>
            </a:r>
          </a:p>
          <a:p>
            <a:r>
              <a:rPr lang="en-US" smtClean="0"/>
              <a:t>Draw the Karnaugh Map for the negation</a:t>
            </a:r>
          </a:p>
          <a:p>
            <a:pPr lvl="1"/>
            <a:r>
              <a:rPr lang="en-US" smtClean="0"/>
              <a:t>Identify groups</a:t>
            </a:r>
          </a:p>
          <a:p>
            <a:pPr lvl="1"/>
            <a:r>
              <a:rPr lang="en-US" smtClean="0"/>
              <a:t>Write down negation:  </a:t>
            </a:r>
            <a:r>
              <a:rPr lang="en-US" i="1" smtClean="0"/>
              <a:t>f = b + a c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2590" y="3523480"/>
            <a:ext cx="3957638" cy="2124075"/>
            <a:chOff x="733" y="817"/>
            <a:chExt cx="2493" cy="1476"/>
          </a:xfrm>
        </p:grpSpPr>
        <p:sp>
          <p:nvSpPr>
            <p:cNvPr id="25652" name="Rectangle 5"/>
            <p:cNvSpPr>
              <a:spLocks noChangeArrowheads="1"/>
            </p:cNvSpPr>
            <p:nvPr/>
          </p:nvSpPr>
          <p:spPr bwMode="auto">
            <a:xfrm>
              <a:off x="2727" y="1803"/>
              <a:ext cx="499" cy="49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653" name="Rectangle 6"/>
            <p:cNvSpPr>
              <a:spLocks noChangeArrowheads="1"/>
            </p:cNvSpPr>
            <p:nvPr/>
          </p:nvSpPr>
          <p:spPr bwMode="auto">
            <a:xfrm>
              <a:off x="2229" y="1803"/>
              <a:ext cx="498" cy="49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5654" name="Rectangle 7"/>
            <p:cNvSpPr>
              <a:spLocks noChangeArrowheads="1"/>
            </p:cNvSpPr>
            <p:nvPr/>
          </p:nvSpPr>
          <p:spPr bwMode="auto">
            <a:xfrm>
              <a:off x="1730" y="1803"/>
              <a:ext cx="499" cy="49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AU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5655" name="Rectangle 8"/>
            <p:cNvSpPr>
              <a:spLocks noChangeArrowheads="1"/>
            </p:cNvSpPr>
            <p:nvPr/>
          </p:nvSpPr>
          <p:spPr bwMode="auto">
            <a:xfrm>
              <a:off x="1232" y="1803"/>
              <a:ext cx="498" cy="49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656" name="Rectangle 9"/>
            <p:cNvSpPr>
              <a:spLocks noChangeArrowheads="1"/>
            </p:cNvSpPr>
            <p:nvPr/>
          </p:nvSpPr>
          <p:spPr bwMode="auto">
            <a:xfrm>
              <a:off x="733" y="1803"/>
              <a:ext cx="499" cy="49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5657" name="Rectangle 10"/>
            <p:cNvSpPr>
              <a:spLocks noChangeArrowheads="1"/>
            </p:cNvSpPr>
            <p:nvPr/>
          </p:nvSpPr>
          <p:spPr bwMode="auto">
            <a:xfrm>
              <a:off x="2727" y="1335"/>
              <a:ext cx="499" cy="468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5658" name="Rectangle 11"/>
            <p:cNvSpPr>
              <a:spLocks noChangeArrowheads="1"/>
            </p:cNvSpPr>
            <p:nvPr/>
          </p:nvSpPr>
          <p:spPr bwMode="auto">
            <a:xfrm>
              <a:off x="2229" y="1335"/>
              <a:ext cx="498" cy="468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AU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5659" name="Rectangle 12"/>
            <p:cNvSpPr>
              <a:spLocks noChangeArrowheads="1"/>
            </p:cNvSpPr>
            <p:nvPr/>
          </p:nvSpPr>
          <p:spPr bwMode="auto">
            <a:xfrm>
              <a:off x="1730" y="1335"/>
              <a:ext cx="499" cy="468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5660" name="Rectangle 13"/>
            <p:cNvSpPr>
              <a:spLocks noChangeArrowheads="1"/>
            </p:cNvSpPr>
            <p:nvPr/>
          </p:nvSpPr>
          <p:spPr bwMode="auto">
            <a:xfrm>
              <a:off x="1232" y="1335"/>
              <a:ext cx="498" cy="468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661" name="Rectangle 14"/>
            <p:cNvSpPr>
              <a:spLocks noChangeArrowheads="1"/>
            </p:cNvSpPr>
            <p:nvPr/>
          </p:nvSpPr>
          <p:spPr bwMode="auto">
            <a:xfrm>
              <a:off x="733" y="1335"/>
              <a:ext cx="499" cy="468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662" name="Rectangle 15"/>
            <p:cNvSpPr>
              <a:spLocks noChangeArrowheads="1"/>
            </p:cNvSpPr>
            <p:nvPr/>
          </p:nvSpPr>
          <p:spPr bwMode="auto">
            <a:xfrm>
              <a:off x="2727" y="817"/>
              <a:ext cx="499" cy="518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5663" name="Rectangle 16"/>
            <p:cNvSpPr>
              <a:spLocks noChangeArrowheads="1"/>
            </p:cNvSpPr>
            <p:nvPr/>
          </p:nvSpPr>
          <p:spPr bwMode="auto">
            <a:xfrm>
              <a:off x="2229" y="817"/>
              <a:ext cx="498" cy="518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25664" name="Rectangle 17"/>
            <p:cNvSpPr>
              <a:spLocks noChangeArrowheads="1"/>
            </p:cNvSpPr>
            <p:nvPr/>
          </p:nvSpPr>
          <p:spPr bwMode="auto">
            <a:xfrm>
              <a:off x="1730" y="817"/>
              <a:ext cx="499" cy="518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01</a:t>
              </a:r>
            </a:p>
          </p:txBody>
        </p:sp>
        <p:sp>
          <p:nvSpPr>
            <p:cNvPr id="25665" name="Rectangle 18"/>
            <p:cNvSpPr>
              <a:spLocks noChangeArrowheads="1"/>
            </p:cNvSpPr>
            <p:nvPr/>
          </p:nvSpPr>
          <p:spPr bwMode="auto">
            <a:xfrm>
              <a:off x="1232" y="817"/>
              <a:ext cx="498" cy="518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00</a:t>
              </a:r>
            </a:p>
          </p:txBody>
        </p:sp>
        <p:sp>
          <p:nvSpPr>
            <p:cNvPr id="25666" name="Rectangle 19"/>
            <p:cNvSpPr>
              <a:spLocks noChangeArrowheads="1"/>
            </p:cNvSpPr>
            <p:nvPr/>
          </p:nvSpPr>
          <p:spPr bwMode="auto">
            <a:xfrm>
              <a:off x="733" y="817"/>
              <a:ext cx="499" cy="518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    ab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  c</a:t>
              </a:r>
            </a:p>
          </p:txBody>
        </p:sp>
        <p:sp>
          <p:nvSpPr>
            <p:cNvPr id="25667" name="Line 20"/>
            <p:cNvSpPr>
              <a:spLocks noChangeShapeType="1"/>
            </p:cNvSpPr>
            <p:nvPr/>
          </p:nvSpPr>
          <p:spPr bwMode="auto">
            <a:xfrm>
              <a:off x="733" y="817"/>
              <a:ext cx="499" cy="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68" name="Line 21"/>
            <p:cNvSpPr>
              <a:spLocks noChangeShapeType="1"/>
            </p:cNvSpPr>
            <p:nvPr/>
          </p:nvSpPr>
          <p:spPr bwMode="auto">
            <a:xfrm>
              <a:off x="733" y="817"/>
              <a:ext cx="0" cy="518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69" name="Line 22"/>
            <p:cNvSpPr>
              <a:spLocks noChangeShapeType="1"/>
            </p:cNvSpPr>
            <p:nvPr/>
          </p:nvSpPr>
          <p:spPr bwMode="auto">
            <a:xfrm>
              <a:off x="1232" y="817"/>
              <a:ext cx="498" cy="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70" name="Line 23"/>
            <p:cNvSpPr>
              <a:spLocks noChangeShapeType="1"/>
            </p:cNvSpPr>
            <p:nvPr/>
          </p:nvSpPr>
          <p:spPr bwMode="auto">
            <a:xfrm>
              <a:off x="733" y="1335"/>
              <a:ext cx="0" cy="468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71" name="Line 24"/>
            <p:cNvSpPr>
              <a:spLocks noChangeShapeType="1"/>
            </p:cNvSpPr>
            <p:nvPr/>
          </p:nvSpPr>
          <p:spPr bwMode="auto">
            <a:xfrm>
              <a:off x="1730" y="817"/>
              <a:ext cx="499" cy="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72" name="Line 25"/>
            <p:cNvSpPr>
              <a:spLocks noChangeShapeType="1"/>
            </p:cNvSpPr>
            <p:nvPr/>
          </p:nvSpPr>
          <p:spPr bwMode="auto">
            <a:xfrm>
              <a:off x="2229" y="817"/>
              <a:ext cx="498" cy="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73" name="Line 26"/>
            <p:cNvSpPr>
              <a:spLocks noChangeShapeType="1"/>
            </p:cNvSpPr>
            <p:nvPr/>
          </p:nvSpPr>
          <p:spPr bwMode="auto">
            <a:xfrm>
              <a:off x="2727" y="817"/>
              <a:ext cx="499" cy="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74" name="Line 27"/>
            <p:cNvSpPr>
              <a:spLocks noChangeShapeType="1"/>
            </p:cNvSpPr>
            <p:nvPr/>
          </p:nvSpPr>
          <p:spPr bwMode="auto">
            <a:xfrm>
              <a:off x="3226" y="1335"/>
              <a:ext cx="0" cy="95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75" name="Line 28"/>
            <p:cNvSpPr>
              <a:spLocks noChangeShapeType="1"/>
            </p:cNvSpPr>
            <p:nvPr/>
          </p:nvSpPr>
          <p:spPr bwMode="auto">
            <a:xfrm>
              <a:off x="733" y="1803"/>
              <a:ext cx="0" cy="49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76" name="Line 29"/>
            <p:cNvSpPr>
              <a:spLocks noChangeShapeType="1"/>
            </p:cNvSpPr>
            <p:nvPr/>
          </p:nvSpPr>
          <p:spPr bwMode="auto">
            <a:xfrm>
              <a:off x="1232" y="2293"/>
              <a:ext cx="1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77" name="Line 30"/>
            <p:cNvSpPr>
              <a:spLocks noChangeShapeType="1"/>
            </p:cNvSpPr>
            <p:nvPr/>
          </p:nvSpPr>
          <p:spPr bwMode="auto">
            <a:xfrm>
              <a:off x="1232" y="1335"/>
              <a:ext cx="1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78" name="Line 31"/>
            <p:cNvSpPr>
              <a:spLocks noChangeShapeType="1"/>
            </p:cNvSpPr>
            <p:nvPr/>
          </p:nvSpPr>
          <p:spPr bwMode="auto">
            <a:xfrm>
              <a:off x="1232" y="1335"/>
              <a:ext cx="0" cy="95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79" name="Line 32"/>
            <p:cNvSpPr>
              <a:spLocks noChangeShapeType="1"/>
            </p:cNvSpPr>
            <p:nvPr/>
          </p:nvSpPr>
          <p:spPr bwMode="auto">
            <a:xfrm>
              <a:off x="1730" y="1335"/>
              <a:ext cx="0" cy="9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80" name="Line 33"/>
            <p:cNvSpPr>
              <a:spLocks noChangeShapeType="1"/>
            </p:cNvSpPr>
            <p:nvPr/>
          </p:nvSpPr>
          <p:spPr bwMode="auto">
            <a:xfrm>
              <a:off x="2229" y="1335"/>
              <a:ext cx="0" cy="9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81" name="Line 34"/>
            <p:cNvSpPr>
              <a:spLocks noChangeShapeType="1"/>
            </p:cNvSpPr>
            <p:nvPr/>
          </p:nvSpPr>
          <p:spPr bwMode="auto">
            <a:xfrm>
              <a:off x="2727" y="1335"/>
              <a:ext cx="0" cy="9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82" name="Line 35"/>
            <p:cNvSpPr>
              <a:spLocks noChangeShapeType="1"/>
            </p:cNvSpPr>
            <p:nvPr/>
          </p:nvSpPr>
          <p:spPr bwMode="auto">
            <a:xfrm>
              <a:off x="3226" y="817"/>
              <a:ext cx="0" cy="518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83" name="Line 36"/>
            <p:cNvSpPr>
              <a:spLocks noChangeShapeType="1"/>
            </p:cNvSpPr>
            <p:nvPr/>
          </p:nvSpPr>
          <p:spPr bwMode="auto">
            <a:xfrm>
              <a:off x="1232" y="1803"/>
              <a:ext cx="19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84" name="Line 37"/>
            <p:cNvSpPr>
              <a:spLocks noChangeShapeType="1"/>
            </p:cNvSpPr>
            <p:nvPr/>
          </p:nvSpPr>
          <p:spPr bwMode="auto">
            <a:xfrm>
              <a:off x="733" y="2293"/>
              <a:ext cx="499" cy="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85" name="Line 38"/>
            <p:cNvSpPr>
              <a:spLocks noChangeShapeType="1"/>
            </p:cNvSpPr>
            <p:nvPr/>
          </p:nvSpPr>
          <p:spPr bwMode="auto">
            <a:xfrm>
              <a:off x="879" y="961"/>
              <a:ext cx="344" cy="3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1959" name="Oval 39"/>
          <p:cNvSpPr>
            <a:spLocks noChangeArrowheads="1"/>
          </p:cNvSpPr>
          <p:nvPr/>
        </p:nvSpPr>
        <p:spPr bwMode="auto">
          <a:xfrm>
            <a:off x="2768765" y="4250555"/>
            <a:ext cx="763588" cy="13843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0" name="Oval 40"/>
          <p:cNvSpPr>
            <a:spLocks noChangeArrowheads="1"/>
          </p:cNvSpPr>
          <p:nvPr/>
        </p:nvSpPr>
        <p:spPr bwMode="auto">
          <a:xfrm>
            <a:off x="1908340" y="4960167"/>
            <a:ext cx="1557338" cy="642938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4783303" y="3555230"/>
            <a:ext cx="3957637" cy="2124075"/>
            <a:chOff x="733" y="817"/>
            <a:chExt cx="2493" cy="1476"/>
          </a:xfrm>
        </p:grpSpPr>
        <p:sp>
          <p:nvSpPr>
            <p:cNvPr id="25618" name="Rectangle 50"/>
            <p:cNvSpPr>
              <a:spLocks noChangeArrowheads="1"/>
            </p:cNvSpPr>
            <p:nvPr/>
          </p:nvSpPr>
          <p:spPr bwMode="auto">
            <a:xfrm>
              <a:off x="2727" y="1803"/>
              <a:ext cx="499" cy="49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5619" name="Rectangle 51"/>
            <p:cNvSpPr>
              <a:spLocks noChangeArrowheads="1"/>
            </p:cNvSpPr>
            <p:nvPr/>
          </p:nvSpPr>
          <p:spPr bwMode="auto">
            <a:xfrm>
              <a:off x="2229" y="1803"/>
              <a:ext cx="498" cy="49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620" name="Rectangle 52"/>
            <p:cNvSpPr>
              <a:spLocks noChangeArrowheads="1"/>
            </p:cNvSpPr>
            <p:nvPr/>
          </p:nvSpPr>
          <p:spPr bwMode="auto">
            <a:xfrm>
              <a:off x="1730" y="1803"/>
              <a:ext cx="499" cy="49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5621" name="Rectangle 53"/>
            <p:cNvSpPr>
              <a:spLocks noChangeArrowheads="1"/>
            </p:cNvSpPr>
            <p:nvPr/>
          </p:nvSpPr>
          <p:spPr bwMode="auto">
            <a:xfrm>
              <a:off x="1232" y="1803"/>
              <a:ext cx="498" cy="49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5622" name="Rectangle 54"/>
            <p:cNvSpPr>
              <a:spLocks noChangeArrowheads="1"/>
            </p:cNvSpPr>
            <p:nvPr/>
          </p:nvSpPr>
          <p:spPr bwMode="auto">
            <a:xfrm>
              <a:off x="733" y="1803"/>
              <a:ext cx="499" cy="49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5623" name="Rectangle 55"/>
            <p:cNvSpPr>
              <a:spLocks noChangeArrowheads="1"/>
            </p:cNvSpPr>
            <p:nvPr/>
          </p:nvSpPr>
          <p:spPr bwMode="auto">
            <a:xfrm>
              <a:off x="2727" y="1335"/>
              <a:ext cx="499" cy="468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AU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5624" name="Rectangle 56"/>
            <p:cNvSpPr>
              <a:spLocks noChangeArrowheads="1"/>
            </p:cNvSpPr>
            <p:nvPr/>
          </p:nvSpPr>
          <p:spPr bwMode="auto">
            <a:xfrm>
              <a:off x="2229" y="1335"/>
              <a:ext cx="498" cy="468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5625" name="Rectangle 57"/>
            <p:cNvSpPr>
              <a:spLocks noChangeArrowheads="1"/>
            </p:cNvSpPr>
            <p:nvPr/>
          </p:nvSpPr>
          <p:spPr bwMode="auto">
            <a:xfrm>
              <a:off x="1730" y="1335"/>
              <a:ext cx="499" cy="468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AU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5626" name="Rectangle 58"/>
            <p:cNvSpPr>
              <a:spLocks noChangeArrowheads="1"/>
            </p:cNvSpPr>
            <p:nvPr/>
          </p:nvSpPr>
          <p:spPr bwMode="auto">
            <a:xfrm>
              <a:off x="1232" y="1335"/>
              <a:ext cx="498" cy="468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5627" name="Rectangle 59"/>
            <p:cNvSpPr>
              <a:spLocks noChangeArrowheads="1"/>
            </p:cNvSpPr>
            <p:nvPr/>
          </p:nvSpPr>
          <p:spPr bwMode="auto">
            <a:xfrm>
              <a:off x="733" y="1335"/>
              <a:ext cx="499" cy="468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628" name="Rectangle 60"/>
            <p:cNvSpPr>
              <a:spLocks noChangeArrowheads="1"/>
            </p:cNvSpPr>
            <p:nvPr/>
          </p:nvSpPr>
          <p:spPr bwMode="auto">
            <a:xfrm>
              <a:off x="2727" y="817"/>
              <a:ext cx="499" cy="518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5629" name="Rectangle 61"/>
            <p:cNvSpPr>
              <a:spLocks noChangeArrowheads="1"/>
            </p:cNvSpPr>
            <p:nvPr/>
          </p:nvSpPr>
          <p:spPr bwMode="auto">
            <a:xfrm>
              <a:off x="2229" y="817"/>
              <a:ext cx="498" cy="518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25630" name="Rectangle 62"/>
            <p:cNvSpPr>
              <a:spLocks noChangeArrowheads="1"/>
            </p:cNvSpPr>
            <p:nvPr/>
          </p:nvSpPr>
          <p:spPr bwMode="auto">
            <a:xfrm>
              <a:off x="1730" y="817"/>
              <a:ext cx="499" cy="518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01</a:t>
              </a:r>
            </a:p>
          </p:txBody>
        </p:sp>
        <p:sp>
          <p:nvSpPr>
            <p:cNvPr id="25631" name="Rectangle 63"/>
            <p:cNvSpPr>
              <a:spLocks noChangeArrowheads="1"/>
            </p:cNvSpPr>
            <p:nvPr/>
          </p:nvSpPr>
          <p:spPr bwMode="auto">
            <a:xfrm>
              <a:off x="1232" y="817"/>
              <a:ext cx="498" cy="518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00</a:t>
              </a:r>
            </a:p>
          </p:txBody>
        </p:sp>
        <p:sp>
          <p:nvSpPr>
            <p:cNvPr id="25632" name="Rectangle 64"/>
            <p:cNvSpPr>
              <a:spLocks noChangeArrowheads="1"/>
            </p:cNvSpPr>
            <p:nvPr/>
          </p:nvSpPr>
          <p:spPr bwMode="auto">
            <a:xfrm>
              <a:off x="733" y="817"/>
              <a:ext cx="499" cy="518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    ab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  c</a:t>
              </a:r>
            </a:p>
          </p:txBody>
        </p:sp>
        <p:sp>
          <p:nvSpPr>
            <p:cNvPr id="25633" name="Line 65"/>
            <p:cNvSpPr>
              <a:spLocks noChangeShapeType="1"/>
            </p:cNvSpPr>
            <p:nvPr/>
          </p:nvSpPr>
          <p:spPr bwMode="auto">
            <a:xfrm>
              <a:off x="733" y="817"/>
              <a:ext cx="499" cy="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4" name="Line 66"/>
            <p:cNvSpPr>
              <a:spLocks noChangeShapeType="1"/>
            </p:cNvSpPr>
            <p:nvPr/>
          </p:nvSpPr>
          <p:spPr bwMode="auto">
            <a:xfrm>
              <a:off x="733" y="817"/>
              <a:ext cx="0" cy="518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5" name="Line 67"/>
            <p:cNvSpPr>
              <a:spLocks noChangeShapeType="1"/>
            </p:cNvSpPr>
            <p:nvPr/>
          </p:nvSpPr>
          <p:spPr bwMode="auto">
            <a:xfrm>
              <a:off x="1232" y="817"/>
              <a:ext cx="498" cy="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6" name="Line 68"/>
            <p:cNvSpPr>
              <a:spLocks noChangeShapeType="1"/>
            </p:cNvSpPr>
            <p:nvPr/>
          </p:nvSpPr>
          <p:spPr bwMode="auto">
            <a:xfrm>
              <a:off x="733" y="1335"/>
              <a:ext cx="0" cy="468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7" name="Line 69"/>
            <p:cNvSpPr>
              <a:spLocks noChangeShapeType="1"/>
            </p:cNvSpPr>
            <p:nvPr/>
          </p:nvSpPr>
          <p:spPr bwMode="auto">
            <a:xfrm>
              <a:off x="1730" y="817"/>
              <a:ext cx="499" cy="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8" name="Line 70"/>
            <p:cNvSpPr>
              <a:spLocks noChangeShapeType="1"/>
            </p:cNvSpPr>
            <p:nvPr/>
          </p:nvSpPr>
          <p:spPr bwMode="auto">
            <a:xfrm>
              <a:off x="2229" y="817"/>
              <a:ext cx="498" cy="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9" name="Line 71"/>
            <p:cNvSpPr>
              <a:spLocks noChangeShapeType="1"/>
            </p:cNvSpPr>
            <p:nvPr/>
          </p:nvSpPr>
          <p:spPr bwMode="auto">
            <a:xfrm>
              <a:off x="2727" y="817"/>
              <a:ext cx="499" cy="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0" name="Line 72"/>
            <p:cNvSpPr>
              <a:spLocks noChangeShapeType="1"/>
            </p:cNvSpPr>
            <p:nvPr/>
          </p:nvSpPr>
          <p:spPr bwMode="auto">
            <a:xfrm>
              <a:off x="3226" y="1335"/>
              <a:ext cx="0" cy="95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1" name="Line 73"/>
            <p:cNvSpPr>
              <a:spLocks noChangeShapeType="1"/>
            </p:cNvSpPr>
            <p:nvPr/>
          </p:nvSpPr>
          <p:spPr bwMode="auto">
            <a:xfrm>
              <a:off x="733" y="1803"/>
              <a:ext cx="0" cy="49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2" name="Line 74"/>
            <p:cNvSpPr>
              <a:spLocks noChangeShapeType="1"/>
            </p:cNvSpPr>
            <p:nvPr/>
          </p:nvSpPr>
          <p:spPr bwMode="auto">
            <a:xfrm>
              <a:off x="1232" y="2293"/>
              <a:ext cx="1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3" name="Line 75"/>
            <p:cNvSpPr>
              <a:spLocks noChangeShapeType="1"/>
            </p:cNvSpPr>
            <p:nvPr/>
          </p:nvSpPr>
          <p:spPr bwMode="auto">
            <a:xfrm>
              <a:off x="1232" y="1335"/>
              <a:ext cx="1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4" name="Line 76"/>
            <p:cNvSpPr>
              <a:spLocks noChangeShapeType="1"/>
            </p:cNvSpPr>
            <p:nvPr/>
          </p:nvSpPr>
          <p:spPr bwMode="auto">
            <a:xfrm>
              <a:off x="1232" y="1335"/>
              <a:ext cx="0" cy="95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5" name="Line 77"/>
            <p:cNvSpPr>
              <a:spLocks noChangeShapeType="1"/>
            </p:cNvSpPr>
            <p:nvPr/>
          </p:nvSpPr>
          <p:spPr bwMode="auto">
            <a:xfrm>
              <a:off x="1730" y="1335"/>
              <a:ext cx="0" cy="9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6" name="Line 78"/>
            <p:cNvSpPr>
              <a:spLocks noChangeShapeType="1"/>
            </p:cNvSpPr>
            <p:nvPr/>
          </p:nvSpPr>
          <p:spPr bwMode="auto">
            <a:xfrm>
              <a:off x="2229" y="1335"/>
              <a:ext cx="0" cy="9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7" name="Line 79"/>
            <p:cNvSpPr>
              <a:spLocks noChangeShapeType="1"/>
            </p:cNvSpPr>
            <p:nvPr/>
          </p:nvSpPr>
          <p:spPr bwMode="auto">
            <a:xfrm>
              <a:off x="2727" y="1335"/>
              <a:ext cx="0" cy="9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8" name="Line 80"/>
            <p:cNvSpPr>
              <a:spLocks noChangeShapeType="1"/>
            </p:cNvSpPr>
            <p:nvPr/>
          </p:nvSpPr>
          <p:spPr bwMode="auto">
            <a:xfrm>
              <a:off x="3226" y="817"/>
              <a:ext cx="0" cy="518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9" name="Line 81"/>
            <p:cNvSpPr>
              <a:spLocks noChangeShapeType="1"/>
            </p:cNvSpPr>
            <p:nvPr/>
          </p:nvSpPr>
          <p:spPr bwMode="auto">
            <a:xfrm>
              <a:off x="1232" y="1803"/>
              <a:ext cx="19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0" name="Line 82"/>
            <p:cNvSpPr>
              <a:spLocks noChangeShapeType="1"/>
            </p:cNvSpPr>
            <p:nvPr/>
          </p:nvSpPr>
          <p:spPr bwMode="auto">
            <a:xfrm>
              <a:off x="733" y="2293"/>
              <a:ext cx="499" cy="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1" name="Line 83"/>
            <p:cNvSpPr>
              <a:spLocks noChangeShapeType="1"/>
            </p:cNvSpPr>
            <p:nvPr/>
          </p:nvSpPr>
          <p:spPr bwMode="auto">
            <a:xfrm>
              <a:off x="879" y="961"/>
              <a:ext cx="344" cy="3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006" name="Freeform 86"/>
          <p:cNvSpPr>
            <a:spLocks/>
          </p:cNvSpPr>
          <p:nvPr/>
        </p:nvSpPr>
        <p:spPr bwMode="auto">
          <a:xfrm>
            <a:off x="5545303" y="3933055"/>
            <a:ext cx="827087" cy="2068512"/>
          </a:xfrm>
          <a:custGeom>
            <a:avLst/>
            <a:gdLst>
              <a:gd name="T0" fmla="*/ 2147483647 w 521"/>
              <a:gd name="T1" fmla="*/ 2147483647 h 1303"/>
              <a:gd name="T2" fmla="*/ 2147483647 w 521"/>
              <a:gd name="T3" fmla="*/ 2147483647 h 1303"/>
              <a:gd name="T4" fmla="*/ 0 w 521"/>
              <a:gd name="T5" fmla="*/ 0 h 1303"/>
              <a:gd name="T6" fmla="*/ 0 60000 65536"/>
              <a:gd name="T7" fmla="*/ 0 60000 65536"/>
              <a:gd name="T8" fmla="*/ 0 60000 65536"/>
              <a:gd name="T9" fmla="*/ 0 w 521"/>
              <a:gd name="T10" fmla="*/ 0 h 1303"/>
              <a:gd name="T11" fmla="*/ 521 w 521"/>
              <a:gd name="T12" fmla="*/ 1303 h 13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1" h="1303">
                <a:moveTo>
                  <a:pt x="76" y="1303"/>
                </a:moveTo>
                <a:cubicBezTo>
                  <a:pt x="298" y="1089"/>
                  <a:pt x="521" y="876"/>
                  <a:pt x="508" y="659"/>
                </a:cubicBezTo>
                <a:cubicBezTo>
                  <a:pt x="495" y="442"/>
                  <a:pt x="247" y="221"/>
                  <a:pt x="0" y="0"/>
                </a:cubicBezTo>
              </a:path>
            </a:pathLst>
          </a:cu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2007" name="Freeform 87"/>
          <p:cNvSpPr>
            <a:spLocks/>
          </p:cNvSpPr>
          <p:nvPr/>
        </p:nvSpPr>
        <p:spPr bwMode="auto">
          <a:xfrm>
            <a:off x="7967828" y="4020367"/>
            <a:ext cx="833437" cy="2068513"/>
          </a:xfrm>
          <a:custGeom>
            <a:avLst/>
            <a:gdLst>
              <a:gd name="T0" fmla="*/ 2147483647 w 525"/>
              <a:gd name="T1" fmla="*/ 0 h 1303"/>
              <a:gd name="T2" fmla="*/ 2147483647 w 525"/>
              <a:gd name="T3" fmla="*/ 2147483647 h 1303"/>
              <a:gd name="T4" fmla="*/ 2147483647 w 525"/>
              <a:gd name="T5" fmla="*/ 2147483647 h 1303"/>
              <a:gd name="T6" fmla="*/ 0 60000 65536"/>
              <a:gd name="T7" fmla="*/ 0 60000 65536"/>
              <a:gd name="T8" fmla="*/ 0 60000 65536"/>
              <a:gd name="T9" fmla="*/ 0 w 525"/>
              <a:gd name="T10" fmla="*/ 0 h 1303"/>
              <a:gd name="T11" fmla="*/ 525 w 525"/>
              <a:gd name="T12" fmla="*/ 1303 h 13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5" h="1303">
                <a:moveTo>
                  <a:pt x="463" y="0"/>
                </a:moveTo>
                <a:cubicBezTo>
                  <a:pt x="231" y="197"/>
                  <a:pt x="0" y="394"/>
                  <a:pt x="10" y="611"/>
                </a:cubicBezTo>
                <a:cubicBezTo>
                  <a:pt x="20" y="828"/>
                  <a:pt x="272" y="1065"/>
                  <a:pt x="525" y="1303"/>
                </a:cubicBezTo>
              </a:path>
            </a:pathLst>
          </a:cu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2009" name="Oval 89"/>
          <p:cNvSpPr>
            <a:spLocks noChangeArrowheads="1"/>
          </p:cNvSpPr>
          <p:nvPr/>
        </p:nvSpPr>
        <p:spPr bwMode="auto">
          <a:xfrm>
            <a:off x="5534190" y="4328342"/>
            <a:ext cx="1557338" cy="642938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0" name="Line 90"/>
          <p:cNvSpPr>
            <a:spLocks noChangeShapeType="1"/>
          </p:cNvSpPr>
          <p:nvPr/>
        </p:nvSpPr>
        <p:spPr bwMode="auto">
          <a:xfrm>
            <a:off x="3702813" y="2341571"/>
            <a:ext cx="165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2011" name="Line 91"/>
          <p:cNvSpPr>
            <a:spLocks noChangeShapeType="1"/>
          </p:cNvSpPr>
          <p:nvPr/>
        </p:nvSpPr>
        <p:spPr bwMode="auto">
          <a:xfrm>
            <a:off x="4104537" y="2352683"/>
            <a:ext cx="165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2012" name="Line 92"/>
          <p:cNvSpPr>
            <a:spLocks noChangeShapeType="1"/>
          </p:cNvSpPr>
          <p:nvPr/>
        </p:nvSpPr>
        <p:spPr bwMode="auto">
          <a:xfrm>
            <a:off x="4576527" y="2395546"/>
            <a:ext cx="165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2013" name="Line 93"/>
          <p:cNvSpPr>
            <a:spLocks noChangeShapeType="1"/>
          </p:cNvSpPr>
          <p:nvPr/>
        </p:nvSpPr>
        <p:spPr bwMode="auto">
          <a:xfrm>
            <a:off x="4794015" y="2374908"/>
            <a:ext cx="165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615" name="Date Placeholder 8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Introduction to Software Testing, Edition 2  (Ch 8)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5616" name="Slide Number Placeholder 8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F45BA2-EDED-4685-A92D-97F5FA5DE84F}" type="slidenum">
              <a:rPr lang="en-US" smtClean="0">
                <a:latin typeface="Arial" charset="0"/>
                <a:cs typeface="Arial" charset="0"/>
              </a:rPr>
              <a:pPr/>
              <a:t>16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5617" name="Footer Placeholder 8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© Ammann &amp; Offutt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9" grpId="0" animBg="1"/>
      <p:bldP spid="81960" grpId="0" animBg="1"/>
      <p:bldP spid="82006" grpId="0" animBg="1"/>
      <p:bldP spid="82007" grpId="0" animBg="1"/>
      <p:bldP spid="82009" grpId="0" animBg="1"/>
      <p:bldP spid="82010" grpId="0" animBg="1"/>
      <p:bldP spid="82011" grpId="0" animBg="1"/>
      <p:bldP spid="82012" grpId="0" animBg="1"/>
      <p:bldP spid="820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K-Map:</a:t>
            </a:r>
            <a:r>
              <a:rPr lang="en-US" sz="2800" dirty="0" smtClean="0"/>
              <a:t>  Prime and Redundant Implicants</a:t>
            </a:r>
            <a:endParaRPr lang="en-US" dirty="0" smtClean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Consider the predicate:  </a:t>
            </a:r>
            <a:r>
              <a:rPr lang="en-US" i="1" dirty="0" smtClean="0"/>
              <a:t>f = </a:t>
            </a:r>
            <a:r>
              <a:rPr lang="en-US" i="1" dirty="0" err="1" smtClean="0"/>
              <a:t>abc</a:t>
            </a:r>
            <a:r>
              <a:rPr lang="en-US" i="1" dirty="0" smtClean="0"/>
              <a:t> + </a:t>
            </a:r>
            <a:r>
              <a:rPr lang="en-US" i="1" dirty="0" err="1" smtClean="0"/>
              <a:t>abd</a:t>
            </a:r>
            <a:r>
              <a:rPr lang="en-US" i="1" dirty="0" smtClean="0"/>
              <a:t> + </a:t>
            </a:r>
            <a:r>
              <a:rPr lang="en-US" i="1" dirty="0" err="1" smtClean="0"/>
              <a:t>abcd</a:t>
            </a:r>
            <a:r>
              <a:rPr lang="en-US" i="1" dirty="0" smtClean="0"/>
              <a:t> + </a:t>
            </a:r>
            <a:r>
              <a:rPr lang="en-US" i="1" dirty="0" err="1" smtClean="0"/>
              <a:t>abcd</a:t>
            </a:r>
            <a:r>
              <a:rPr lang="en-US" i="1" dirty="0" smtClean="0"/>
              <a:t> + </a:t>
            </a:r>
            <a:r>
              <a:rPr lang="en-US" i="1" dirty="0" err="1" smtClean="0"/>
              <a:t>acd</a:t>
            </a:r>
            <a:endParaRPr lang="en-US" i="1" dirty="0" smtClean="0"/>
          </a:p>
          <a:p>
            <a:r>
              <a:rPr lang="en-US" dirty="0" smtClean="0"/>
              <a:t>Draw the </a:t>
            </a:r>
            <a:r>
              <a:rPr lang="en-US" dirty="0" err="1" smtClean="0"/>
              <a:t>Karnaugh</a:t>
            </a:r>
            <a:r>
              <a:rPr lang="en-US" dirty="0" smtClean="0"/>
              <a:t> Map</a:t>
            </a:r>
          </a:p>
          <a:p>
            <a:r>
              <a:rPr lang="en-US" dirty="0" smtClean="0"/>
              <a:t>Implicants that are not prime: </a:t>
            </a:r>
            <a:r>
              <a:rPr lang="en-US" i="1" dirty="0" err="1" smtClean="0"/>
              <a:t>abd</a:t>
            </a:r>
            <a:r>
              <a:rPr lang="en-US" i="1" dirty="0" smtClean="0"/>
              <a:t>,  </a:t>
            </a:r>
            <a:r>
              <a:rPr lang="en-US" i="1" dirty="0" err="1" smtClean="0"/>
              <a:t>abcd</a:t>
            </a:r>
            <a:r>
              <a:rPr lang="en-US" i="1" dirty="0" smtClean="0"/>
              <a:t>,  </a:t>
            </a:r>
            <a:r>
              <a:rPr lang="en-US" i="1" dirty="0" err="1" smtClean="0"/>
              <a:t>abcd</a:t>
            </a:r>
            <a:r>
              <a:rPr lang="en-US" i="1" dirty="0" smtClean="0"/>
              <a:t>,  </a:t>
            </a:r>
            <a:r>
              <a:rPr lang="en-US" i="1" dirty="0" err="1" smtClean="0"/>
              <a:t>acd</a:t>
            </a:r>
            <a:endParaRPr lang="en-US" i="1" dirty="0" smtClean="0"/>
          </a:p>
          <a:p>
            <a:r>
              <a:rPr lang="en-US" dirty="0" smtClean="0"/>
              <a:t>Redundant implicant: </a:t>
            </a:r>
            <a:r>
              <a:rPr lang="en-US" i="1" dirty="0" err="1" smtClean="0"/>
              <a:t>abd</a:t>
            </a:r>
            <a:endParaRPr lang="en-US" i="1" dirty="0" smtClean="0"/>
          </a:p>
          <a:p>
            <a:r>
              <a:rPr lang="en-US" dirty="0" smtClean="0"/>
              <a:t>Prime implicants</a:t>
            </a:r>
          </a:p>
          <a:p>
            <a:pPr lvl="1"/>
            <a:r>
              <a:rPr lang="en-US" dirty="0" smtClean="0"/>
              <a:t>Three:  </a:t>
            </a:r>
            <a:r>
              <a:rPr lang="en-US" i="1" dirty="0" smtClean="0"/>
              <a:t>ad, </a:t>
            </a:r>
            <a:r>
              <a:rPr lang="en-US" i="1" dirty="0" err="1" smtClean="0"/>
              <a:t>bcd</a:t>
            </a:r>
            <a:r>
              <a:rPr lang="en-US" i="1" dirty="0" smtClean="0"/>
              <a:t>, </a:t>
            </a:r>
            <a:r>
              <a:rPr lang="en-US" i="1" dirty="0" err="1" smtClean="0"/>
              <a:t>abc</a:t>
            </a:r>
            <a:endParaRPr lang="en-US" i="1" dirty="0" smtClean="0"/>
          </a:p>
          <a:p>
            <a:pPr lvl="1"/>
            <a:r>
              <a:rPr lang="en-US" dirty="0" smtClean="0"/>
              <a:t>The last is redundant</a:t>
            </a:r>
          </a:p>
          <a:p>
            <a:pPr lvl="1"/>
            <a:r>
              <a:rPr lang="en-US" dirty="0" smtClean="0"/>
              <a:t>Minimal DNF representation</a:t>
            </a:r>
          </a:p>
          <a:p>
            <a:pPr lvl="2"/>
            <a:r>
              <a:rPr lang="en-US" i="1" dirty="0" smtClean="0"/>
              <a:t>f = ad + </a:t>
            </a:r>
            <a:r>
              <a:rPr lang="en-US" i="1" dirty="0" err="1" smtClean="0"/>
              <a:t>bcd</a:t>
            </a:r>
            <a:endParaRPr lang="en-US" i="1" dirty="0" smtClean="0"/>
          </a:p>
        </p:txBody>
      </p:sp>
      <p:sp>
        <p:nvSpPr>
          <p:cNvPr id="26628" name="Line 79"/>
          <p:cNvSpPr>
            <a:spLocks noChangeShapeType="1"/>
          </p:cNvSpPr>
          <p:nvPr/>
        </p:nvSpPr>
        <p:spPr bwMode="auto">
          <a:xfrm>
            <a:off x="6282154" y="964532"/>
            <a:ext cx="165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629" name="Line 80"/>
          <p:cNvSpPr>
            <a:spLocks noChangeShapeType="1"/>
          </p:cNvSpPr>
          <p:nvPr/>
        </p:nvSpPr>
        <p:spPr bwMode="auto">
          <a:xfrm>
            <a:off x="7466878" y="916239"/>
            <a:ext cx="165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630" name="Line 81"/>
          <p:cNvSpPr>
            <a:spLocks noChangeShapeType="1"/>
          </p:cNvSpPr>
          <p:nvPr/>
        </p:nvSpPr>
        <p:spPr bwMode="auto">
          <a:xfrm>
            <a:off x="7879374" y="909638"/>
            <a:ext cx="165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631" name="Line 82"/>
          <p:cNvSpPr>
            <a:spLocks noChangeShapeType="1"/>
          </p:cNvSpPr>
          <p:nvPr/>
        </p:nvSpPr>
        <p:spPr bwMode="auto">
          <a:xfrm>
            <a:off x="8736878" y="903288"/>
            <a:ext cx="165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632" name="Line 110"/>
          <p:cNvSpPr>
            <a:spLocks noChangeShapeType="1"/>
          </p:cNvSpPr>
          <p:nvPr/>
        </p:nvSpPr>
        <p:spPr bwMode="auto">
          <a:xfrm>
            <a:off x="8569742" y="964532"/>
            <a:ext cx="165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3056" name="Line 112"/>
          <p:cNvSpPr>
            <a:spLocks noChangeShapeType="1"/>
          </p:cNvSpPr>
          <p:nvPr/>
        </p:nvSpPr>
        <p:spPr bwMode="auto">
          <a:xfrm>
            <a:off x="1731963" y="4756561"/>
            <a:ext cx="165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3057" name="Line 113"/>
          <p:cNvSpPr>
            <a:spLocks noChangeShapeType="1"/>
          </p:cNvSpPr>
          <p:nvPr/>
        </p:nvSpPr>
        <p:spPr bwMode="auto">
          <a:xfrm>
            <a:off x="1927561" y="3471312"/>
            <a:ext cx="165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635" name="Line 115"/>
          <p:cNvSpPr>
            <a:spLocks noChangeShapeType="1"/>
          </p:cNvSpPr>
          <p:nvPr/>
        </p:nvSpPr>
        <p:spPr bwMode="auto">
          <a:xfrm>
            <a:off x="5787522" y="928436"/>
            <a:ext cx="165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3067" name="Line 123"/>
          <p:cNvSpPr>
            <a:spLocks noChangeShapeType="1"/>
          </p:cNvSpPr>
          <p:nvPr/>
        </p:nvSpPr>
        <p:spPr bwMode="auto">
          <a:xfrm>
            <a:off x="4504084" y="1344613"/>
            <a:ext cx="4318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3068" name="Line 124"/>
          <p:cNvSpPr>
            <a:spLocks noChangeShapeType="1"/>
          </p:cNvSpPr>
          <p:nvPr/>
        </p:nvSpPr>
        <p:spPr bwMode="auto">
          <a:xfrm>
            <a:off x="5392754" y="1346200"/>
            <a:ext cx="4318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3069" name="Line 125"/>
          <p:cNvSpPr>
            <a:spLocks noChangeShapeType="1"/>
          </p:cNvSpPr>
          <p:nvPr/>
        </p:nvSpPr>
        <p:spPr bwMode="auto">
          <a:xfrm>
            <a:off x="8387628" y="1346200"/>
            <a:ext cx="4318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3070" name="Line 126"/>
          <p:cNvSpPr>
            <a:spLocks noChangeShapeType="1"/>
          </p:cNvSpPr>
          <p:nvPr/>
        </p:nvSpPr>
        <p:spPr bwMode="auto">
          <a:xfrm>
            <a:off x="6339745" y="1365250"/>
            <a:ext cx="573087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3071" name="Line 127"/>
          <p:cNvSpPr>
            <a:spLocks noChangeShapeType="1"/>
          </p:cNvSpPr>
          <p:nvPr/>
        </p:nvSpPr>
        <p:spPr bwMode="auto">
          <a:xfrm>
            <a:off x="7383070" y="1349375"/>
            <a:ext cx="573088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3073" name="Line 129"/>
          <p:cNvSpPr>
            <a:spLocks noChangeShapeType="1"/>
          </p:cNvSpPr>
          <p:nvPr/>
        </p:nvSpPr>
        <p:spPr bwMode="auto">
          <a:xfrm>
            <a:off x="4819941" y="2371892"/>
            <a:ext cx="4318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3074" name="Line 130"/>
          <p:cNvSpPr>
            <a:spLocks noChangeShapeType="1"/>
          </p:cNvSpPr>
          <p:nvPr/>
        </p:nvSpPr>
        <p:spPr bwMode="auto">
          <a:xfrm>
            <a:off x="7357559" y="2371892"/>
            <a:ext cx="4318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3075" name="Line 131"/>
          <p:cNvSpPr>
            <a:spLocks noChangeShapeType="1"/>
          </p:cNvSpPr>
          <p:nvPr/>
        </p:nvSpPr>
        <p:spPr bwMode="auto">
          <a:xfrm>
            <a:off x="3551238" y="2892586"/>
            <a:ext cx="431800" cy="0"/>
          </a:xfrm>
          <a:prstGeom prst="line">
            <a:avLst/>
          </a:prstGeom>
          <a:noFill/>
          <a:ln w="635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3076" name="Line 132"/>
          <p:cNvSpPr>
            <a:spLocks noChangeShapeType="1"/>
          </p:cNvSpPr>
          <p:nvPr/>
        </p:nvSpPr>
        <p:spPr bwMode="auto">
          <a:xfrm>
            <a:off x="6438398" y="2371892"/>
            <a:ext cx="573087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3077" name="Line 133"/>
          <p:cNvSpPr>
            <a:spLocks noChangeShapeType="1"/>
          </p:cNvSpPr>
          <p:nvPr/>
        </p:nvSpPr>
        <p:spPr bwMode="auto">
          <a:xfrm>
            <a:off x="5540123" y="2371892"/>
            <a:ext cx="573087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3078" name="Line 134"/>
          <p:cNvSpPr>
            <a:spLocks noChangeShapeType="1"/>
          </p:cNvSpPr>
          <p:nvPr/>
        </p:nvSpPr>
        <p:spPr bwMode="auto">
          <a:xfrm>
            <a:off x="5169191" y="1965743"/>
            <a:ext cx="165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3079" name="Line 135"/>
          <p:cNvSpPr>
            <a:spLocks noChangeShapeType="1"/>
          </p:cNvSpPr>
          <p:nvPr/>
        </p:nvSpPr>
        <p:spPr bwMode="auto">
          <a:xfrm>
            <a:off x="5528091" y="2015709"/>
            <a:ext cx="165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3080" name="Line 136"/>
          <p:cNvSpPr>
            <a:spLocks noChangeShapeType="1"/>
          </p:cNvSpPr>
          <p:nvPr/>
        </p:nvSpPr>
        <p:spPr bwMode="auto">
          <a:xfrm>
            <a:off x="6977511" y="1953711"/>
            <a:ext cx="165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3081" name="Line 137"/>
          <p:cNvSpPr>
            <a:spLocks noChangeShapeType="1"/>
          </p:cNvSpPr>
          <p:nvPr/>
        </p:nvSpPr>
        <p:spPr bwMode="auto">
          <a:xfrm>
            <a:off x="7504514" y="2013871"/>
            <a:ext cx="165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3082" name="Line 138"/>
          <p:cNvSpPr>
            <a:spLocks noChangeShapeType="1"/>
          </p:cNvSpPr>
          <p:nvPr/>
        </p:nvSpPr>
        <p:spPr bwMode="auto">
          <a:xfrm>
            <a:off x="6554351" y="1953711"/>
            <a:ext cx="165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3083" name="Line 139"/>
          <p:cNvSpPr>
            <a:spLocks noChangeShapeType="1"/>
          </p:cNvSpPr>
          <p:nvPr/>
        </p:nvSpPr>
        <p:spPr bwMode="auto">
          <a:xfrm>
            <a:off x="7714526" y="1965743"/>
            <a:ext cx="165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3090" name="Line 146"/>
          <p:cNvSpPr>
            <a:spLocks noChangeShapeType="1"/>
          </p:cNvSpPr>
          <p:nvPr/>
        </p:nvSpPr>
        <p:spPr bwMode="auto">
          <a:xfrm>
            <a:off x="3926808" y="2460625"/>
            <a:ext cx="165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2984" name="Oval 40"/>
          <p:cNvSpPr>
            <a:spLocks noChangeArrowheads="1"/>
          </p:cNvSpPr>
          <p:nvPr/>
        </p:nvSpPr>
        <p:spPr bwMode="auto">
          <a:xfrm>
            <a:off x="6997197" y="3440356"/>
            <a:ext cx="1557338" cy="642938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022" name="Oval 78"/>
          <p:cNvSpPr>
            <a:spLocks noChangeArrowheads="1"/>
          </p:cNvSpPr>
          <p:nvPr/>
        </p:nvSpPr>
        <p:spPr bwMode="auto">
          <a:xfrm>
            <a:off x="7813172" y="5545381"/>
            <a:ext cx="695325" cy="642938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53"/>
          <p:cNvGrpSpPr>
            <a:grpSpLocks/>
          </p:cNvGrpSpPr>
          <p:nvPr/>
        </p:nvGrpSpPr>
        <p:grpSpPr bwMode="auto">
          <a:xfrm>
            <a:off x="4611185" y="2652956"/>
            <a:ext cx="3983037" cy="3538538"/>
            <a:chOff x="2935" y="1800"/>
            <a:chExt cx="2509" cy="2229"/>
          </a:xfrm>
        </p:grpSpPr>
        <p:sp>
          <p:nvSpPr>
            <p:cNvPr id="26679" name="Rectangle 9"/>
            <p:cNvSpPr>
              <a:spLocks noChangeArrowheads="1"/>
            </p:cNvSpPr>
            <p:nvPr/>
          </p:nvSpPr>
          <p:spPr bwMode="auto">
            <a:xfrm>
              <a:off x="2946" y="2708"/>
              <a:ext cx="499" cy="44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01</a:t>
              </a:r>
            </a:p>
          </p:txBody>
        </p:sp>
        <p:sp>
          <p:nvSpPr>
            <p:cNvPr id="26680" name="Rectangle 14"/>
            <p:cNvSpPr>
              <a:spLocks noChangeArrowheads="1"/>
            </p:cNvSpPr>
            <p:nvPr/>
          </p:nvSpPr>
          <p:spPr bwMode="auto">
            <a:xfrm>
              <a:off x="2946" y="2284"/>
              <a:ext cx="499" cy="42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00</a:t>
              </a:r>
            </a:p>
          </p:txBody>
        </p:sp>
        <p:sp>
          <p:nvSpPr>
            <p:cNvPr id="26681" name="Rectangle 15"/>
            <p:cNvSpPr>
              <a:spLocks noChangeArrowheads="1"/>
            </p:cNvSpPr>
            <p:nvPr/>
          </p:nvSpPr>
          <p:spPr bwMode="auto">
            <a:xfrm>
              <a:off x="4940" y="1814"/>
              <a:ext cx="499" cy="47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6682" name="Rectangle 16"/>
            <p:cNvSpPr>
              <a:spLocks noChangeArrowheads="1"/>
            </p:cNvSpPr>
            <p:nvPr/>
          </p:nvSpPr>
          <p:spPr bwMode="auto">
            <a:xfrm>
              <a:off x="4450" y="1800"/>
              <a:ext cx="498" cy="47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26683" name="Rectangle 17"/>
            <p:cNvSpPr>
              <a:spLocks noChangeArrowheads="1"/>
            </p:cNvSpPr>
            <p:nvPr/>
          </p:nvSpPr>
          <p:spPr bwMode="auto">
            <a:xfrm>
              <a:off x="3943" y="1814"/>
              <a:ext cx="499" cy="47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01</a:t>
              </a:r>
            </a:p>
          </p:txBody>
        </p:sp>
        <p:sp>
          <p:nvSpPr>
            <p:cNvPr id="26684" name="Rectangle 18"/>
            <p:cNvSpPr>
              <a:spLocks noChangeArrowheads="1"/>
            </p:cNvSpPr>
            <p:nvPr/>
          </p:nvSpPr>
          <p:spPr bwMode="auto">
            <a:xfrm>
              <a:off x="3445" y="1814"/>
              <a:ext cx="498" cy="47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00</a:t>
              </a:r>
            </a:p>
          </p:txBody>
        </p:sp>
        <p:sp>
          <p:nvSpPr>
            <p:cNvPr id="26685" name="Rectangle 19"/>
            <p:cNvSpPr>
              <a:spLocks noChangeArrowheads="1"/>
            </p:cNvSpPr>
            <p:nvPr/>
          </p:nvSpPr>
          <p:spPr bwMode="auto">
            <a:xfrm>
              <a:off x="2946" y="1814"/>
              <a:ext cx="499" cy="47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    ab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  cd</a:t>
              </a:r>
            </a:p>
          </p:txBody>
        </p:sp>
        <p:sp>
          <p:nvSpPr>
            <p:cNvPr id="26686" name="Line 20"/>
            <p:cNvSpPr>
              <a:spLocks noChangeShapeType="1"/>
            </p:cNvSpPr>
            <p:nvPr/>
          </p:nvSpPr>
          <p:spPr bwMode="auto">
            <a:xfrm>
              <a:off x="2946" y="1814"/>
              <a:ext cx="499" cy="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87" name="Line 21"/>
            <p:cNvSpPr>
              <a:spLocks noChangeShapeType="1"/>
            </p:cNvSpPr>
            <p:nvPr/>
          </p:nvSpPr>
          <p:spPr bwMode="auto">
            <a:xfrm>
              <a:off x="2946" y="1814"/>
              <a:ext cx="0" cy="47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88" name="Line 22"/>
            <p:cNvSpPr>
              <a:spLocks noChangeShapeType="1"/>
            </p:cNvSpPr>
            <p:nvPr/>
          </p:nvSpPr>
          <p:spPr bwMode="auto">
            <a:xfrm>
              <a:off x="3445" y="1814"/>
              <a:ext cx="498" cy="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89" name="Line 23"/>
            <p:cNvSpPr>
              <a:spLocks noChangeShapeType="1"/>
            </p:cNvSpPr>
            <p:nvPr/>
          </p:nvSpPr>
          <p:spPr bwMode="auto">
            <a:xfrm>
              <a:off x="2946" y="2284"/>
              <a:ext cx="0" cy="424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0" name="Line 28"/>
            <p:cNvSpPr>
              <a:spLocks noChangeShapeType="1"/>
            </p:cNvSpPr>
            <p:nvPr/>
          </p:nvSpPr>
          <p:spPr bwMode="auto">
            <a:xfrm>
              <a:off x="2946" y="2708"/>
              <a:ext cx="0" cy="444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1" name="Line 35"/>
            <p:cNvSpPr>
              <a:spLocks noChangeShapeType="1"/>
            </p:cNvSpPr>
            <p:nvPr/>
          </p:nvSpPr>
          <p:spPr bwMode="auto">
            <a:xfrm>
              <a:off x="5439" y="1814"/>
              <a:ext cx="0" cy="47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2" name="Line 37"/>
            <p:cNvSpPr>
              <a:spLocks noChangeShapeType="1"/>
            </p:cNvSpPr>
            <p:nvPr/>
          </p:nvSpPr>
          <p:spPr bwMode="auto">
            <a:xfrm>
              <a:off x="2946" y="3152"/>
              <a:ext cx="499" cy="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3" name="Line 38"/>
            <p:cNvSpPr>
              <a:spLocks noChangeShapeType="1"/>
            </p:cNvSpPr>
            <p:nvPr/>
          </p:nvSpPr>
          <p:spPr bwMode="auto">
            <a:xfrm>
              <a:off x="3092" y="1945"/>
              <a:ext cx="344" cy="3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4" name="Rectangle 5"/>
            <p:cNvSpPr>
              <a:spLocks noChangeArrowheads="1"/>
            </p:cNvSpPr>
            <p:nvPr/>
          </p:nvSpPr>
          <p:spPr bwMode="auto">
            <a:xfrm>
              <a:off x="4940" y="2708"/>
              <a:ext cx="499" cy="44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695" name="Rectangle 6"/>
            <p:cNvSpPr>
              <a:spLocks noChangeArrowheads="1"/>
            </p:cNvSpPr>
            <p:nvPr/>
          </p:nvSpPr>
          <p:spPr bwMode="auto">
            <a:xfrm>
              <a:off x="4442" y="2708"/>
              <a:ext cx="498" cy="44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696" name="Rectangle 7"/>
            <p:cNvSpPr>
              <a:spLocks noChangeArrowheads="1"/>
            </p:cNvSpPr>
            <p:nvPr/>
          </p:nvSpPr>
          <p:spPr bwMode="auto">
            <a:xfrm>
              <a:off x="3943" y="2708"/>
              <a:ext cx="499" cy="44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6697" name="Rectangle 8"/>
            <p:cNvSpPr>
              <a:spLocks noChangeArrowheads="1"/>
            </p:cNvSpPr>
            <p:nvPr/>
          </p:nvSpPr>
          <p:spPr bwMode="auto">
            <a:xfrm>
              <a:off x="3445" y="2708"/>
              <a:ext cx="498" cy="44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698" name="Rectangle 10"/>
            <p:cNvSpPr>
              <a:spLocks noChangeArrowheads="1"/>
            </p:cNvSpPr>
            <p:nvPr/>
          </p:nvSpPr>
          <p:spPr bwMode="auto">
            <a:xfrm>
              <a:off x="4940" y="2284"/>
              <a:ext cx="499" cy="42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AU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6699" name="Rectangle 11"/>
            <p:cNvSpPr>
              <a:spLocks noChangeArrowheads="1"/>
            </p:cNvSpPr>
            <p:nvPr/>
          </p:nvSpPr>
          <p:spPr bwMode="auto">
            <a:xfrm>
              <a:off x="4442" y="2277"/>
              <a:ext cx="498" cy="42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AU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6700" name="Rectangle 12"/>
            <p:cNvSpPr>
              <a:spLocks noChangeArrowheads="1"/>
            </p:cNvSpPr>
            <p:nvPr/>
          </p:nvSpPr>
          <p:spPr bwMode="auto">
            <a:xfrm>
              <a:off x="3943" y="2284"/>
              <a:ext cx="499" cy="42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6701" name="Rectangle 13"/>
            <p:cNvSpPr>
              <a:spLocks noChangeArrowheads="1"/>
            </p:cNvSpPr>
            <p:nvPr/>
          </p:nvSpPr>
          <p:spPr bwMode="auto">
            <a:xfrm>
              <a:off x="3445" y="2284"/>
              <a:ext cx="498" cy="42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702" name="Line 27"/>
            <p:cNvSpPr>
              <a:spLocks noChangeShapeType="1"/>
            </p:cNvSpPr>
            <p:nvPr/>
          </p:nvSpPr>
          <p:spPr bwMode="auto">
            <a:xfrm>
              <a:off x="5439" y="2284"/>
              <a:ext cx="0" cy="8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3" name="Line 30"/>
            <p:cNvSpPr>
              <a:spLocks noChangeShapeType="1"/>
            </p:cNvSpPr>
            <p:nvPr/>
          </p:nvSpPr>
          <p:spPr bwMode="auto">
            <a:xfrm>
              <a:off x="3433" y="2270"/>
              <a:ext cx="1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4" name="Line 31"/>
            <p:cNvSpPr>
              <a:spLocks noChangeShapeType="1"/>
            </p:cNvSpPr>
            <p:nvPr/>
          </p:nvSpPr>
          <p:spPr bwMode="auto">
            <a:xfrm>
              <a:off x="3445" y="2284"/>
              <a:ext cx="0" cy="8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5" name="Line 32"/>
            <p:cNvSpPr>
              <a:spLocks noChangeShapeType="1"/>
            </p:cNvSpPr>
            <p:nvPr/>
          </p:nvSpPr>
          <p:spPr bwMode="auto">
            <a:xfrm>
              <a:off x="3943" y="2284"/>
              <a:ext cx="0" cy="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6" name="Line 33"/>
            <p:cNvSpPr>
              <a:spLocks noChangeShapeType="1"/>
            </p:cNvSpPr>
            <p:nvPr/>
          </p:nvSpPr>
          <p:spPr bwMode="auto">
            <a:xfrm>
              <a:off x="4442" y="2284"/>
              <a:ext cx="0" cy="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7" name="Line 34"/>
            <p:cNvSpPr>
              <a:spLocks noChangeShapeType="1"/>
            </p:cNvSpPr>
            <p:nvPr/>
          </p:nvSpPr>
          <p:spPr bwMode="auto">
            <a:xfrm>
              <a:off x="4940" y="2284"/>
              <a:ext cx="0" cy="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8" name="Line 36"/>
            <p:cNvSpPr>
              <a:spLocks noChangeShapeType="1"/>
            </p:cNvSpPr>
            <p:nvPr/>
          </p:nvSpPr>
          <p:spPr bwMode="auto">
            <a:xfrm>
              <a:off x="3445" y="2708"/>
              <a:ext cx="19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9" name="Line 29"/>
            <p:cNvSpPr>
              <a:spLocks noChangeShapeType="1"/>
            </p:cNvSpPr>
            <p:nvPr/>
          </p:nvSpPr>
          <p:spPr bwMode="auto">
            <a:xfrm>
              <a:off x="3450" y="3133"/>
              <a:ext cx="1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10" name="Line 24"/>
            <p:cNvSpPr>
              <a:spLocks noChangeShapeType="1"/>
            </p:cNvSpPr>
            <p:nvPr/>
          </p:nvSpPr>
          <p:spPr bwMode="auto">
            <a:xfrm>
              <a:off x="3676" y="3946"/>
              <a:ext cx="499" cy="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11" name="Line 25"/>
            <p:cNvSpPr>
              <a:spLocks noChangeShapeType="1"/>
            </p:cNvSpPr>
            <p:nvPr/>
          </p:nvSpPr>
          <p:spPr bwMode="auto">
            <a:xfrm>
              <a:off x="4175" y="3946"/>
              <a:ext cx="498" cy="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12" name="Line 26"/>
            <p:cNvSpPr>
              <a:spLocks noChangeShapeType="1"/>
            </p:cNvSpPr>
            <p:nvPr/>
          </p:nvSpPr>
          <p:spPr bwMode="auto">
            <a:xfrm>
              <a:off x="4673" y="3946"/>
              <a:ext cx="499" cy="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13" name="Rectangle 83"/>
            <p:cNvSpPr>
              <a:spLocks noChangeArrowheads="1"/>
            </p:cNvSpPr>
            <p:nvPr/>
          </p:nvSpPr>
          <p:spPr bwMode="auto">
            <a:xfrm>
              <a:off x="4940" y="3585"/>
              <a:ext cx="499" cy="44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6714" name="Rectangle 84"/>
            <p:cNvSpPr>
              <a:spLocks noChangeArrowheads="1"/>
            </p:cNvSpPr>
            <p:nvPr/>
          </p:nvSpPr>
          <p:spPr bwMode="auto">
            <a:xfrm>
              <a:off x="4442" y="3585"/>
              <a:ext cx="498" cy="44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6715" name="Rectangle 85"/>
            <p:cNvSpPr>
              <a:spLocks noChangeArrowheads="1"/>
            </p:cNvSpPr>
            <p:nvPr/>
          </p:nvSpPr>
          <p:spPr bwMode="auto">
            <a:xfrm>
              <a:off x="3943" y="3585"/>
              <a:ext cx="499" cy="44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6716" name="Rectangle 86"/>
            <p:cNvSpPr>
              <a:spLocks noChangeArrowheads="1"/>
            </p:cNvSpPr>
            <p:nvPr/>
          </p:nvSpPr>
          <p:spPr bwMode="auto">
            <a:xfrm>
              <a:off x="3445" y="3585"/>
              <a:ext cx="498" cy="44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717" name="Rectangle 87"/>
            <p:cNvSpPr>
              <a:spLocks noChangeArrowheads="1"/>
            </p:cNvSpPr>
            <p:nvPr/>
          </p:nvSpPr>
          <p:spPr bwMode="auto">
            <a:xfrm>
              <a:off x="4940" y="3161"/>
              <a:ext cx="499" cy="42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6718" name="Rectangle 88"/>
            <p:cNvSpPr>
              <a:spLocks noChangeArrowheads="1"/>
            </p:cNvSpPr>
            <p:nvPr/>
          </p:nvSpPr>
          <p:spPr bwMode="auto">
            <a:xfrm>
              <a:off x="4434" y="3161"/>
              <a:ext cx="498" cy="42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AU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6719" name="Rectangle 89"/>
            <p:cNvSpPr>
              <a:spLocks noChangeArrowheads="1"/>
            </p:cNvSpPr>
            <p:nvPr/>
          </p:nvSpPr>
          <p:spPr bwMode="auto">
            <a:xfrm>
              <a:off x="3941" y="3133"/>
              <a:ext cx="499" cy="42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AU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6720" name="Rectangle 90"/>
            <p:cNvSpPr>
              <a:spLocks noChangeArrowheads="1"/>
            </p:cNvSpPr>
            <p:nvPr/>
          </p:nvSpPr>
          <p:spPr bwMode="auto">
            <a:xfrm>
              <a:off x="3445" y="3161"/>
              <a:ext cx="498" cy="42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721" name="Line 91"/>
            <p:cNvSpPr>
              <a:spLocks noChangeShapeType="1"/>
            </p:cNvSpPr>
            <p:nvPr/>
          </p:nvSpPr>
          <p:spPr bwMode="auto">
            <a:xfrm>
              <a:off x="5439" y="3161"/>
              <a:ext cx="0" cy="8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22" name="Line 92"/>
            <p:cNvSpPr>
              <a:spLocks noChangeShapeType="1"/>
            </p:cNvSpPr>
            <p:nvPr/>
          </p:nvSpPr>
          <p:spPr bwMode="auto">
            <a:xfrm>
              <a:off x="3445" y="4029"/>
              <a:ext cx="1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23" name="Line 93"/>
            <p:cNvSpPr>
              <a:spLocks noChangeShapeType="1"/>
            </p:cNvSpPr>
            <p:nvPr/>
          </p:nvSpPr>
          <p:spPr bwMode="auto">
            <a:xfrm>
              <a:off x="3445" y="3133"/>
              <a:ext cx="1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24" name="Line 94"/>
            <p:cNvSpPr>
              <a:spLocks noChangeShapeType="1"/>
            </p:cNvSpPr>
            <p:nvPr/>
          </p:nvSpPr>
          <p:spPr bwMode="auto">
            <a:xfrm>
              <a:off x="3445" y="3161"/>
              <a:ext cx="0" cy="8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25" name="Line 95"/>
            <p:cNvSpPr>
              <a:spLocks noChangeShapeType="1"/>
            </p:cNvSpPr>
            <p:nvPr/>
          </p:nvSpPr>
          <p:spPr bwMode="auto">
            <a:xfrm>
              <a:off x="3943" y="3161"/>
              <a:ext cx="0" cy="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26" name="Line 96"/>
            <p:cNvSpPr>
              <a:spLocks noChangeShapeType="1"/>
            </p:cNvSpPr>
            <p:nvPr/>
          </p:nvSpPr>
          <p:spPr bwMode="auto">
            <a:xfrm>
              <a:off x="4442" y="3161"/>
              <a:ext cx="0" cy="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27" name="Line 97"/>
            <p:cNvSpPr>
              <a:spLocks noChangeShapeType="1"/>
            </p:cNvSpPr>
            <p:nvPr/>
          </p:nvSpPr>
          <p:spPr bwMode="auto">
            <a:xfrm>
              <a:off x="4940" y="3161"/>
              <a:ext cx="0" cy="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28" name="Line 98"/>
            <p:cNvSpPr>
              <a:spLocks noChangeShapeType="1"/>
            </p:cNvSpPr>
            <p:nvPr/>
          </p:nvSpPr>
          <p:spPr bwMode="auto">
            <a:xfrm>
              <a:off x="3445" y="3585"/>
              <a:ext cx="19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29" name="Rectangle 104"/>
            <p:cNvSpPr>
              <a:spLocks noChangeArrowheads="1"/>
            </p:cNvSpPr>
            <p:nvPr/>
          </p:nvSpPr>
          <p:spPr bwMode="auto">
            <a:xfrm>
              <a:off x="2953" y="3137"/>
              <a:ext cx="499" cy="44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26730" name="Rectangle 105"/>
            <p:cNvSpPr>
              <a:spLocks noChangeArrowheads="1"/>
            </p:cNvSpPr>
            <p:nvPr/>
          </p:nvSpPr>
          <p:spPr bwMode="auto">
            <a:xfrm>
              <a:off x="2935" y="3581"/>
              <a:ext cx="499" cy="44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10</a:t>
              </a:r>
            </a:p>
          </p:txBody>
        </p:sp>
      </p:grpSp>
      <p:sp>
        <p:nvSpPr>
          <p:cNvPr id="83053" name="Oval 109"/>
          <p:cNvSpPr>
            <a:spLocks noChangeArrowheads="1"/>
          </p:cNvSpPr>
          <p:nvPr/>
        </p:nvSpPr>
        <p:spPr bwMode="auto">
          <a:xfrm>
            <a:off x="6235197" y="4816719"/>
            <a:ext cx="695325" cy="64293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084" name="Oval 140"/>
          <p:cNvSpPr>
            <a:spLocks noChangeArrowheads="1"/>
          </p:cNvSpPr>
          <p:nvPr/>
        </p:nvSpPr>
        <p:spPr bwMode="auto">
          <a:xfrm>
            <a:off x="6208210" y="4818306"/>
            <a:ext cx="1557337" cy="642938"/>
          </a:xfrm>
          <a:prstGeom prst="ellipse">
            <a:avLst/>
          </a:prstGeom>
          <a:noFill/>
          <a:ln w="63500">
            <a:solidFill>
              <a:srgbClr val="008080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093" name="Oval 149"/>
          <p:cNvSpPr>
            <a:spLocks noChangeArrowheads="1"/>
          </p:cNvSpPr>
          <p:nvPr/>
        </p:nvSpPr>
        <p:spPr bwMode="auto">
          <a:xfrm>
            <a:off x="7001960" y="4821481"/>
            <a:ext cx="763587" cy="1384300"/>
          </a:xfrm>
          <a:prstGeom prst="ellipse">
            <a:avLst/>
          </a:prstGeom>
          <a:noFill/>
          <a:ln w="63500">
            <a:solidFill>
              <a:srgbClr val="008080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56"/>
          <p:cNvGrpSpPr>
            <a:grpSpLocks/>
          </p:cNvGrpSpPr>
          <p:nvPr/>
        </p:nvGrpSpPr>
        <p:grpSpPr bwMode="auto">
          <a:xfrm>
            <a:off x="7033710" y="2787894"/>
            <a:ext cx="790575" cy="3757612"/>
            <a:chOff x="4461" y="1885"/>
            <a:chExt cx="498" cy="2367"/>
          </a:xfrm>
        </p:grpSpPr>
        <p:sp>
          <p:nvSpPr>
            <p:cNvPr id="26677" name="Freeform 120"/>
            <p:cNvSpPr>
              <a:spLocks/>
            </p:cNvSpPr>
            <p:nvPr/>
          </p:nvSpPr>
          <p:spPr bwMode="auto">
            <a:xfrm>
              <a:off x="4461" y="3584"/>
              <a:ext cx="498" cy="668"/>
            </a:xfrm>
            <a:custGeom>
              <a:avLst/>
              <a:gdLst>
                <a:gd name="T0" fmla="*/ 0 w 498"/>
                <a:gd name="T1" fmla="*/ 668 h 668"/>
                <a:gd name="T2" fmla="*/ 111 w 498"/>
                <a:gd name="T3" fmla="*/ 92 h 668"/>
                <a:gd name="T4" fmla="*/ 349 w 498"/>
                <a:gd name="T5" fmla="*/ 114 h 668"/>
                <a:gd name="T6" fmla="*/ 498 w 498"/>
                <a:gd name="T7" fmla="*/ 652 h 6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8"/>
                <a:gd name="T13" fmla="*/ 0 h 668"/>
                <a:gd name="T14" fmla="*/ 498 w 498"/>
                <a:gd name="T15" fmla="*/ 668 h 6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8" h="668">
                  <a:moveTo>
                    <a:pt x="0" y="668"/>
                  </a:moveTo>
                  <a:cubicBezTo>
                    <a:pt x="26" y="426"/>
                    <a:pt x="53" y="184"/>
                    <a:pt x="111" y="92"/>
                  </a:cubicBezTo>
                  <a:cubicBezTo>
                    <a:pt x="169" y="0"/>
                    <a:pt x="285" y="21"/>
                    <a:pt x="349" y="114"/>
                  </a:cubicBezTo>
                  <a:cubicBezTo>
                    <a:pt x="413" y="207"/>
                    <a:pt x="473" y="562"/>
                    <a:pt x="498" y="652"/>
                  </a:cubicBez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78" name="Freeform 155"/>
            <p:cNvSpPr>
              <a:spLocks/>
            </p:cNvSpPr>
            <p:nvPr/>
          </p:nvSpPr>
          <p:spPr bwMode="auto">
            <a:xfrm>
              <a:off x="4467" y="1885"/>
              <a:ext cx="445" cy="861"/>
            </a:xfrm>
            <a:custGeom>
              <a:avLst/>
              <a:gdLst>
                <a:gd name="T0" fmla="*/ 0 w 445"/>
                <a:gd name="T1" fmla="*/ 0 h 861"/>
                <a:gd name="T2" fmla="*/ 94 w 445"/>
                <a:gd name="T3" fmla="*/ 727 h 861"/>
                <a:gd name="T4" fmla="*/ 330 w 445"/>
                <a:gd name="T5" fmla="*/ 743 h 861"/>
                <a:gd name="T6" fmla="*/ 445 w 445"/>
                <a:gd name="T7" fmla="*/ 21 h 8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5"/>
                <a:gd name="T13" fmla="*/ 0 h 861"/>
                <a:gd name="T14" fmla="*/ 445 w 445"/>
                <a:gd name="T15" fmla="*/ 861 h 8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5" h="861">
                  <a:moveTo>
                    <a:pt x="0" y="0"/>
                  </a:moveTo>
                  <a:cubicBezTo>
                    <a:pt x="19" y="301"/>
                    <a:pt x="39" y="603"/>
                    <a:pt x="94" y="727"/>
                  </a:cubicBezTo>
                  <a:cubicBezTo>
                    <a:pt x="149" y="851"/>
                    <a:pt x="272" y="861"/>
                    <a:pt x="330" y="743"/>
                  </a:cubicBezTo>
                  <a:cubicBezTo>
                    <a:pt x="388" y="625"/>
                    <a:pt x="426" y="141"/>
                    <a:pt x="445" y="21"/>
                  </a:cubicBez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58"/>
          <p:cNvGrpSpPr>
            <a:grpSpLocks/>
          </p:cNvGrpSpPr>
          <p:nvPr/>
        </p:nvGrpSpPr>
        <p:grpSpPr bwMode="auto">
          <a:xfrm>
            <a:off x="7054347" y="2664069"/>
            <a:ext cx="1557338" cy="4017962"/>
            <a:chOff x="4506" y="1812"/>
            <a:chExt cx="981" cy="2531"/>
          </a:xfrm>
        </p:grpSpPr>
        <p:sp>
          <p:nvSpPr>
            <p:cNvPr id="26675" name="Freeform 142"/>
            <p:cNvSpPr>
              <a:spLocks/>
            </p:cNvSpPr>
            <p:nvPr/>
          </p:nvSpPr>
          <p:spPr bwMode="auto">
            <a:xfrm>
              <a:off x="4506" y="3559"/>
              <a:ext cx="981" cy="784"/>
            </a:xfrm>
            <a:custGeom>
              <a:avLst/>
              <a:gdLst>
                <a:gd name="T0" fmla="*/ 0 w 981"/>
                <a:gd name="T1" fmla="*/ 784 h 784"/>
                <a:gd name="T2" fmla="*/ 213 w 981"/>
                <a:gd name="T3" fmla="*/ 112 h 784"/>
                <a:gd name="T4" fmla="*/ 707 w 981"/>
                <a:gd name="T5" fmla="*/ 112 h 784"/>
                <a:gd name="T6" fmla="*/ 981 w 981"/>
                <a:gd name="T7" fmla="*/ 722 h 7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81"/>
                <a:gd name="T13" fmla="*/ 0 h 784"/>
                <a:gd name="T14" fmla="*/ 981 w 981"/>
                <a:gd name="T15" fmla="*/ 784 h 7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81" h="784">
                  <a:moveTo>
                    <a:pt x="0" y="784"/>
                  </a:moveTo>
                  <a:cubicBezTo>
                    <a:pt x="47" y="504"/>
                    <a:pt x="95" y="224"/>
                    <a:pt x="213" y="112"/>
                  </a:cubicBezTo>
                  <a:cubicBezTo>
                    <a:pt x="331" y="0"/>
                    <a:pt x="579" y="10"/>
                    <a:pt x="707" y="112"/>
                  </a:cubicBezTo>
                  <a:cubicBezTo>
                    <a:pt x="835" y="214"/>
                    <a:pt x="935" y="620"/>
                    <a:pt x="981" y="722"/>
                  </a:cubicBezTo>
                </a:path>
              </a:pathLst>
            </a:custGeom>
            <a:noFill/>
            <a:ln w="63500">
              <a:solidFill>
                <a:srgbClr val="00808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76" name="Freeform 157"/>
            <p:cNvSpPr>
              <a:spLocks/>
            </p:cNvSpPr>
            <p:nvPr/>
          </p:nvSpPr>
          <p:spPr bwMode="auto">
            <a:xfrm>
              <a:off x="4519" y="1812"/>
              <a:ext cx="890" cy="955"/>
            </a:xfrm>
            <a:custGeom>
              <a:avLst/>
              <a:gdLst>
                <a:gd name="T0" fmla="*/ 0 w 890"/>
                <a:gd name="T1" fmla="*/ 0 h 955"/>
                <a:gd name="T2" fmla="*/ 173 w 890"/>
                <a:gd name="T3" fmla="*/ 822 h 955"/>
                <a:gd name="T4" fmla="*/ 754 w 890"/>
                <a:gd name="T5" fmla="*/ 801 h 955"/>
                <a:gd name="T6" fmla="*/ 890 w 890"/>
                <a:gd name="T7" fmla="*/ 11 h 9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0"/>
                <a:gd name="T13" fmla="*/ 0 h 955"/>
                <a:gd name="T14" fmla="*/ 890 w 890"/>
                <a:gd name="T15" fmla="*/ 955 h 9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0" h="955">
                  <a:moveTo>
                    <a:pt x="0" y="0"/>
                  </a:moveTo>
                  <a:cubicBezTo>
                    <a:pt x="24" y="344"/>
                    <a:pt x="48" y="689"/>
                    <a:pt x="173" y="822"/>
                  </a:cubicBezTo>
                  <a:cubicBezTo>
                    <a:pt x="298" y="955"/>
                    <a:pt x="635" y="936"/>
                    <a:pt x="754" y="801"/>
                  </a:cubicBezTo>
                  <a:cubicBezTo>
                    <a:pt x="873" y="666"/>
                    <a:pt x="867" y="143"/>
                    <a:pt x="890" y="11"/>
                  </a:cubicBezTo>
                </a:path>
              </a:pathLst>
            </a:custGeom>
            <a:noFill/>
            <a:ln w="63500">
              <a:solidFill>
                <a:srgbClr val="00808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103" name="Oval 159"/>
          <p:cNvSpPr>
            <a:spLocks noChangeArrowheads="1"/>
          </p:cNvSpPr>
          <p:nvPr/>
        </p:nvSpPr>
        <p:spPr bwMode="auto">
          <a:xfrm>
            <a:off x="7011485" y="4802431"/>
            <a:ext cx="763587" cy="13843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160"/>
          <p:cNvGrpSpPr>
            <a:grpSpLocks/>
          </p:cNvGrpSpPr>
          <p:nvPr/>
        </p:nvGrpSpPr>
        <p:grpSpPr bwMode="auto">
          <a:xfrm>
            <a:off x="7057522" y="2659306"/>
            <a:ext cx="1557338" cy="4017963"/>
            <a:chOff x="4506" y="1812"/>
            <a:chExt cx="981" cy="2531"/>
          </a:xfrm>
        </p:grpSpPr>
        <p:sp>
          <p:nvSpPr>
            <p:cNvPr id="26673" name="Freeform 161"/>
            <p:cNvSpPr>
              <a:spLocks/>
            </p:cNvSpPr>
            <p:nvPr/>
          </p:nvSpPr>
          <p:spPr bwMode="auto">
            <a:xfrm>
              <a:off x="4506" y="3559"/>
              <a:ext cx="981" cy="784"/>
            </a:xfrm>
            <a:custGeom>
              <a:avLst/>
              <a:gdLst>
                <a:gd name="T0" fmla="*/ 0 w 981"/>
                <a:gd name="T1" fmla="*/ 784 h 784"/>
                <a:gd name="T2" fmla="*/ 213 w 981"/>
                <a:gd name="T3" fmla="*/ 112 h 784"/>
                <a:gd name="T4" fmla="*/ 707 w 981"/>
                <a:gd name="T5" fmla="*/ 112 h 784"/>
                <a:gd name="T6" fmla="*/ 981 w 981"/>
                <a:gd name="T7" fmla="*/ 722 h 7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81"/>
                <a:gd name="T13" fmla="*/ 0 h 784"/>
                <a:gd name="T14" fmla="*/ 981 w 981"/>
                <a:gd name="T15" fmla="*/ 784 h 7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81" h="784">
                  <a:moveTo>
                    <a:pt x="0" y="784"/>
                  </a:moveTo>
                  <a:cubicBezTo>
                    <a:pt x="47" y="504"/>
                    <a:pt x="95" y="224"/>
                    <a:pt x="213" y="112"/>
                  </a:cubicBezTo>
                  <a:cubicBezTo>
                    <a:pt x="331" y="0"/>
                    <a:pt x="579" y="10"/>
                    <a:pt x="707" y="112"/>
                  </a:cubicBezTo>
                  <a:cubicBezTo>
                    <a:pt x="835" y="214"/>
                    <a:pt x="935" y="620"/>
                    <a:pt x="981" y="722"/>
                  </a:cubicBezTo>
                </a:path>
              </a:pathLst>
            </a:custGeom>
            <a:noFill/>
            <a:ln w="63500">
              <a:solidFill>
                <a:srgbClr val="00808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74" name="Freeform 162"/>
            <p:cNvSpPr>
              <a:spLocks/>
            </p:cNvSpPr>
            <p:nvPr/>
          </p:nvSpPr>
          <p:spPr bwMode="auto">
            <a:xfrm>
              <a:off x="4519" y="1812"/>
              <a:ext cx="890" cy="955"/>
            </a:xfrm>
            <a:custGeom>
              <a:avLst/>
              <a:gdLst>
                <a:gd name="T0" fmla="*/ 0 w 890"/>
                <a:gd name="T1" fmla="*/ 0 h 955"/>
                <a:gd name="T2" fmla="*/ 173 w 890"/>
                <a:gd name="T3" fmla="*/ 822 h 955"/>
                <a:gd name="T4" fmla="*/ 754 w 890"/>
                <a:gd name="T5" fmla="*/ 801 h 955"/>
                <a:gd name="T6" fmla="*/ 890 w 890"/>
                <a:gd name="T7" fmla="*/ 11 h 9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0"/>
                <a:gd name="T13" fmla="*/ 0 h 955"/>
                <a:gd name="T14" fmla="*/ 890 w 890"/>
                <a:gd name="T15" fmla="*/ 955 h 9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0" h="955">
                  <a:moveTo>
                    <a:pt x="0" y="0"/>
                  </a:moveTo>
                  <a:cubicBezTo>
                    <a:pt x="24" y="344"/>
                    <a:pt x="48" y="689"/>
                    <a:pt x="173" y="822"/>
                  </a:cubicBezTo>
                  <a:cubicBezTo>
                    <a:pt x="298" y="955"/>
                    <a:pt x="635" y="936"/>
                    <a:pt x="754" y="801"/>
                  </a:cubicBezTo>
                  <a:cubicBezTo>
                    <a:pt x="873" y="666"/>
                    <a:pt x="867" y="143"/>
                    <a:pt x="890" y="11"/>
                  </a:cubicBezTo>
                </a:path>
              </a:pathLst>
            </a:custGeom>
            <a:noFill/>
            <a:ln w="63500">
              <a:solidFill>
                <a:srgbClr val="00808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164"/>
          <p:cNvGrpSpPr>
            <a:grpSpLocks/>
          </p:cNvGrpSpPr>
          <p:nvPr/>
        </p:nvGrpSpPr>
        <p:grpSpPr bwMode="auto">
          <a:xfrm>
            <a:off x="7054347" y="3467344"/>
            <a:ext cx="1470025" cy="2706687"/>
            <a:chOff x="4474" y="2313"/>
            <a:chExt cx="926" cy="1705"/>
          </a:xfrm>
        </p:grpSpPr>
        <p:sp>
          <p:nvSpPr>
            <p:cNvPr id="26671" name="Oval 147"/>
            <p:cNvSpPr>
              <a:spLocks noChangeArrowheads="1"/>
            </p:cNvSpPr>
            <p:nvPr/>
          </p:nvSpPr>
          <p:spPr bwMode="auto">
            <a:xfrm>
              <a:off x="4474" y="2313"/>
              <a:ext cx="926" cy="367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2" name="Oval 163"/>
            <p:cNvSpPr>
              <a:spLocks noChangeArrowheads="1"/>
            </p:cNvSpPr>
            <p:nvPr/>
          </p:nvSpPr>
          <p:spPr bwMode="auto">
            <a:xfrm>
              <a:off x="4476" y="3153"/>
              <a:ext cx="412" cy="865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165"/>
          <p:cNvGrpSpPr>
            <a:grpSpLocks/>
          </p:cNvGrpSpPr>
          <p:nvPr/>
        </p:nvGrpSpPr>
        <p:grpSpPr bwMode="auto">
          <a:xfrm>
            <a:off x="7076572" y="2652956"/>
            <a:ext cx="1557338" cy="4017963"/>
            <a:chOff x="4506" y="1812"/>
            <a:chExt cx="981" cy="2531"/>
          </a:xfrm>
        </p:grpSpPr>
        <p:sp>
          <p:nvSpPr>
            <p:cNvPr id="26669" name="Freeform 166"/>
            <p:cNvSpPr>
              <a:spLocks/>
            </p:cNvSpPr>
            <p:nvPr/>
          </p:nvSpPr>
          <p:spPr bwMode="auto">
            <a:xfrm>
              <a:off x="4506" y="3559"/>
              <a:ext cx="981" cy="784"/>
            </a:xfrm>
            <a:custGeom>
              <a:avLst/>
              <a:gdLst>
                <a:gd name="T0" fmla="*/ 0 w 981"/>
                <a:gd name="T1" fmla="*/ 784 h 784"/>
                <a:gd name="T2" fmla="*/ 213 w 981"/>
                <a:gd name="T3" fmla="*/ 112 h 784"/>
                <a:gd name="T4" fmla="*/ 707 w 981"/>
                <a:gd name="T5" fmla="*/ 112 h 784"/>
                <a:gd name="T6" fmla="*/ 981 w 981"/>
                <a:gd name="T7" fmla="*/ 722 h 7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81"/>
                <a:gd name="T13" fmla="*/ 0 h 784"/>
                <a:gd name="T14" fmla="*/ 981 w 981"/>
                <a:gd name="T15" fmla="*/ 784 h 7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81" h="784">
                  <a:moveTo>
                    <a:pt x="0" y="784"/>
                  </a:moveTo>
                  <a:cubicBezTo>
                    <a:pt x="47" y="504"/>
                    <a:pt x="95" y="224"/>
                    <a:pt x="213" y="112"/>
                  </a:cubicBezTo>
                  <a:cubicBezTo>
                    <a:pt x="331" y="0"/>
                    <a:pt x="579" y="10"/>
                    <a:pt x="707" y="112"/>
                  </a:cubicBezTo>
                  <a:cubicBezTo>
                    <a:pt x="835" y="214"/>
                    <a:pt x="935" y="620"/>
                    <a:pt x="981" y="722"/>
                  </a:cubicBezTo>
                </a:path>
              </a:pathLst>
            </a:custGeom>
            <a:noFill/>
            <a:ln w="63500">
              <a:solidFill>
                <a:srgbClr val="00808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70" name="Freeform 167"/>
            <p:cNvSpPr>
              <a:spLocks/>
            </p:cNvSpPr>
            <p:nvPr/>
          </p:nvSpPr>
          <p:spPr bwMode="auto">
            <a:xfrm>
              <a:off x="4519" y="1812"/>
              <a:ext cx="890" cy="955"/>
            </a:xfrm>
            <a:custGeom>
              <a:avLst/>
              <a:gdLst>
                <a:gd name="T0" fmla="*/ 0 w 890"/>
                <a:gd name="T1" fmla="*/ 0 h 955"/>
                <a:gd name="T2" fmla="*/ 173 w 890"/>
                <a:gd name="T3" fmla="*/ 822 h 955"/>
                <a:gd name="T4" fmla="*/ 754 w 890"/>
                <a:gd name="T5" fmla="*/ 801 h 955"/>
                <a:gd name="T6" fmla="*/ 890 w 890"/>
                <a:gd name="T7" fmla="*/ 11 h 9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0"/>
                <a:gd name="T13" fmla="*/ 0 h 955"/>
                <a:gd name="T14" fmla="*/ 890 w 890"/>
                <a:gd name="T15" fmla="*/ 955 h 9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0" h="955">
                  <a:moveTo>
                    <a:pt x="0" y="0"/>
                  </a:moveTo>
                  <a:cubicBezTo>
                    <a:pt x="24" y="344"/>
                    <a:pt x="48" y="689"/>
                    <a:pt x="173" y="822"/>
                  </a:cubicBezTo>
                  <a:cubicBezTo>
                    <a:pt x="298" y="955"/>
                    <a:pt x="635" y="936"/>
                    <a:pt x="754" y="801"/>
                  </a:cubicBezTo>
                  <a:cubicBezTo>
                    <a:pt x="873" y="666"/>
                    <a:pt x="867" y="143"/>
                    <a:pt x="890" y="11"/>
                  </a:cubicBezTo>
                </a:path>
              </a:pathLst>
            </a:custGeom>
            <a:noFill/>
            <a:ln w="63500">
              <a:solidFill>
                <a:srgbClr val="00808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112" name="Oval 168"/>
          <p:cNvSpPr>
            <a:spLocks noChangeArrowheads="1"/>
          </p:cNvSpPr>
          <p:nvPr/>
        </p:nvSpPr>
        <p:spPr bwMode="auto">
          <a:xfrm>
            <a:off x="6270122" y="4811956"/>
            <a:ext cx="1557338" cy="642938"/>
          </a:xfrm>
          <a:prstGeom prst="ellipse">
            <a:avLst/>
          </a:prstGeom>
          <a:noFill/>
          <a:ln w="63500">
            <a:solidFill>
              <a:srgbClr val="008080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6" name="Date Placeholder 10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Introduction to Software Testing, Edition 2  (Ch 8)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6667" name="Slide Number Placeholder 10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77E232-D973-44D1-AE97-7F435CE29C7E}" type="slidenum">
              <a:rPr lang="en-US" smtClean="0">
                <a:latin typeface="Arial" charset="0"/>
                <a:cs typeface="Arial" charset="0"/>
              </a:rPr>
              <a:pPr/>
              <a:t>17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6668" name="Footer Placeholder 10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© Ammann &amp; Offutt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30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31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30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30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30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30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30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30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29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8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8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8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8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8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830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830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830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830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830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830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830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829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830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8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83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830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830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83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831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056" grpId="0" animBg="1"/>
      <p:bldP spid="83057" grpId="0" animBg="1"/>
      <p:bldP spid="83067" grpId="0" animBg="1"/>
      <p:bldP spid="83068" grpId="0" animBg="1"/>
      <p:bldP spid="83069" grpId="0" animBg="1"/>
      <p:bldP spid="83070" grpId="0" animBg="1"/>
      <p:bldP spid="83071" grpId="0" animBg="1"/>
      <p:bldP spid="83073" grpId="0" animBg="1"/>
      <p:bldP spid="83074" grpId="0" animBg="1"/>
      <p:bldP spid="83075" grpId="0" animBg="1"/>
      <p:bldP spid="83076" grpId="0" animBg="1"/>
      <p:bldP spid="83077" grpId="0" animBg="1"/>
      <p:bldP spid="83078" grpId="0" animBg="1"/>
      <p:bldP spid="83079" grpId="0" animBg="1"/>
      <p:bldP spid="83080" grpId="0" animBg="1"/>
      <p:bldP spid="83081" grpId="0" animBg="1"/>
      <p:bldP spid="83082" grpId="0" animBg="1"/>
      <p:bldP spid="83083" grpId="0" animBg="1"/>
      <p:bldP spid="83090" grpId="0" animBg="1"/>
      <p:bldP spid="82984" grpId="0" animBg="1"/>
      <p:bldP spid="82984" grpId="1" animBg="1"/>
      <p:bldP spid="83022" grpId="0" animBg="1"/>
      <p:bldP spid="83022" grpId="1" animBg="1"/>
      <p:bldP spid="83053" grpId="0" animBg="1"/>
      <p:bldP spid="83053" grpId="1" animBg="1"/>
      <p:bldP spid="83084" grpId="0" animBg="1"/>
      <p:bldP spid="83084" grpId="1" animBg="1"/>
      <p:bldP spid="83093" grpId="0" animBg="1"/>
      <p:bldP spid="83103" grpId="0" animBg="1"/>
      <p:bldP spid="831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K-Map:  Unique True Points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Consider the predicate:  </a:t>
            </a:r>
            <a:r>
              <a:rPr lang="en-US" i="1" dirty="0" smtClean="0"/>
              <a:t>f = ab + cd</a:t>
            </a:r>
          </a:p>
          <a:p>
            <a:r>
              <a:rPr lang="en-US" dirty="0" smtClean="0"/>
              <a:t>Three unique true points for </a:t>
            </a:r>
            <a:r>
              <a:rPr lang="en-US" i="1" dirty="0" smtClean="0"/>
              <a:t>ab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TTFF, TTFT, TTTF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TTTT is a true point, but not a unique true point</a:t>
            </a:r>
          </a:p>
          <a:p>
            <a:r>
              <a:rPr lang="en-US" dirty="0" smtClean="0"/>
              <a:t>Three unique true points for </a:t>
            </a:r>
            <a:r>
              <a:rPr lang="en-US" i="1" dirty="0" smtClean="0"/>
              <a:t>cd</a:t>
            </a:r>
          </a:p>
          <a:p>
            <a:pPr lvl="1"/>
            <a:r>
              <a:rPr lang="en-US" dirty="0" smtClean="0"/>
              <a:t>FFTT, FTTT, TFTT</a:t>
            </a:r>
          </a:p>
          <a:p>
            <a:r>
              <a:rPr lang="en-US" dirty="0" smtClean="0"/>
              <a:t>Unique true points for </a:t>
            </a:r>
            <a:r>
              <a:rPr lang="en-US" i="1" dirty="0" smtClean="0"/>
              <a:t>f</a:t>
            </a:r>
          </a:p>
          <a:p>
            <a:pPr lvl="1">
              <a:buFontTx/>
              <a:buNone/>
            </a:pPr>
            <a:r>
              <a:rPr lang="en-US" i="1" dirty="0" smtClean="0"/>
              <a:t>f = ac + </a:t>
            </a:r>
            <a:r>
              <a:rPr lang="en-US" i="1" dirty="0" err="1" smtClean="0"/>
              <a:t>bc</a:t>
            </a:r>
            <a:r>
              <a:rPr lang="en-US" i="1" dirty="0" smtClean="0"/>
              <a:t> + ad + </a:t>
            </a:r>
            <a:r>
              <a:rPr lang="en-US" i="1" dirty="0" err="1" smtClean="0"/>
              <a:t>bd</a:t>
            </a:r>
            <a:endParaRPr lang="en-US" i="1" dirty="0" smtClean="0"/>
          </a:p>
          <a:p>
            <a:pPr lvl="1"/>
            <a:r>
              <a:rPr lang="en-US" dirty="0" smtClean="0"/>
              <a:t>FTFT,TFFT, FTTF, TFTF</a:t>
            </a:r>
          </a:p>
        </p:txBody>
      </p:sp>
      <p:grpSp>
        <p:nvGrpSpPr>
          <p:cNvPr id="2" name="Group 150"/>
          <p:cNvGrpSpPr>
            <a:grpSpLocks/>
          </p:cNvGrpSpPr>
          <p:nvPr/>
        </p:nvGrpSpPr>
        <p:grpSpPr bwMode="auto">
          <a:xfrm>
            <a:off x="4557713" y="2857500"/>
            <a:ext cx="3971925" cy="3516313"/>
            <a:chOff x="2871" y="1800"/>
            <a:chExt cx="2502" cy="2215"/>
          </a:xfrm>
        </p:grpSpPr>
        <p:sp>
          <p:nvSpPr>
            <p:cNvPr id="27691" name="Rectangle 87"/>
            <p:cNvSpPr>
              <a:spLocks noChangeArrowheads="1"/>
            </p:cNvSpPr>
            <p:nvPr/>
          </p:nvSpPr>
          <p:spPr bwMode="auto">
            <a:xfrm>
              <a:off x="2875" y="2694"/>
              <a:ext cx="499" cy="44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01</a:t>
              </a:r>
            </a:p>
          </p:txBody>
        </p:sp>
        <p:sp>
          <p:nvSpPr>
            <p:cNvPr id="27692" name="Rectangle 88"/>
            <p:cNvSpPr>
              <a:spLocks noChangeArrowheads="1"/>
            </p:cNvSpPr>
            <p:nvPr/>
          </p:nvSpPr>
          <p:spPr bwMode="auto">
            <a:xfrm>
              <a:off x="2875" y="2270"/>
              <a:ext cx="499" cy="42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00</a:t>
              </a:r>
            </a:p>
          </p:txBody>
        </p:sp>
        <p:sp>
          <p:nvSpPr>
            <p:cNvPr id="27693" name="Rectangle 89"/>
            <p:cNvSpPr>
              <a:spLocks noChangeArrowheads="1"/>
            </p:cNvSpPr>
            <p:nvPr/>
          </p:nvSpPr>
          <p:spPr bwMode="auto">
            <a:xfrm>
              <a:off x="4869" y="1800"/>
              <a:ext cx="499" cy="47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7694" name="Rectangle 90"/>
            <p:cNvSpPr>
              <a:spLocks noChangeArrowheads="1"/>
            </p:cNvSpPr>
            <p:nvPr/>
          </p:nvSpPr>
          <p:spPr bwMode="auto">
            <a:xfrm>
              <a:off x="4371" y="1800"/>
              <a:ext cx="498" cy="47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27695" name="Rectangle 91"/>
            <p:cNvSpPr>
              <a:spLocks noChangeArrowheads="1"/>
            </p:cNvSpPr>
            <p:nvPr/>
          </p:nvSpPr>
          <p:spPr bwMode="auto">
            <a:xfrm>
              <a:off x="3872" y="1800"/>
              <a:ext cx="499" cy="47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01</a:t>
              </a:r>
            </a:p>
          </p:txBody>
        </p:sp>
        <p:sp>
          <p:nvSpPr>
            <p:cNvPr id="27696" name="Rectangle 92"/>
            <p:cNvSpPr>
              <a:spLocks noChangeArrowheads="1"/>
            </p:cNvSpPr>
            <p:nvPr/>
          </p:nvSpPr>
          <p:spPr bwMode="auto">
            <a:xfrm>
              <a:off x="3374" y="1800"/>
              <a:ext cx="498" cy="47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00</a:t>
              </a:r>
            </a:p>
          </p:txBody>
        </p:sp>
        <p:sp>
          <p:nvSpPr>
            <p:cNvPr id="27697" name="Rectangle 93"/>
            <p:cNvSpPr>
              <a:spLocks noChangeArrowheads="1"/>
            </p:cNvSpPr>
            <p:nvPr/>
          </p:nvSpPr>
          <p:spPr bwMode="auto">
            <a:xfrm>
              <a:off x="2955" y="1880"/>
              <a:ext cx="499" cy="47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 dirty="0">
                  <a:solidFill>
                    <a:schemeClr val="tx1"/>
                  </a:solidFill>
                </a:rPr>
                <a:t>    ab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 dirty="0">
                  <a:solidFill>
                    <a:schemeClr val="tx1"/>
                  </a:solidFill>
                </a:rPr>
                <a:t>  cd</a:t>
              </a:r>
            </a:p>
          </p:txBody>
        </p:sp>
        <p:sp>
          <p:nvSpPr>
            <p:cNvPr id="27698" name="Line 94"/>
            <p:cNvSpPr>
              <a:spLocks noChangeShapeType="1"/>
            </p:cNvSpPr>
            <p:nvPr/>
          </p:nvSpPr>
          <p:spPr bwMode="auto">
            <a:xfrm>
              <a:off x="2875" y="1800"/>
              <a:ext cx="499" cy="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9" name="Line 95"/>
            <p:cNvSpPr>
              <a:spLocks noChangeShapeType="1"/>
            </p:cNvSpPr>
            <p:nvPr/>
          </p:nvSpPr>
          <p:spPr bwMode="auto">
            <a:xfrm>
              <a:off x="2875" y="1800"/>
              <a:ext cx="0" cy="47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00" name="Line 96"/>
            <p:cNvSpPr>
              <a:spLocks noChangeShapeType="1"/>
            </p:cNvSpPr>
            <p:nvPr/>
          </p:nvSpPr>
          <p:spPr bwMode="auto">
            <a:xfrm>
              <a:off x="3374" y="1800"/>
              <a:ext cx="498" cy="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01" name="Line 97"/>
            <p:cNvSpPr>
              <a:spLocks noChangeShapeType="1"/>
            </p:cNvSpPr>
            <p:nvPr/>
          </p:nvSpPr>
          <p:spPr bwMode="auto">
            <a:xfrm>
              <a:off x="2875" y="2270"/>
              <a:ext cx="0" cy="424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02" name="Line 98"/>
            <p:cNvSpPr>
              <a:spLocks noChangeShapeType="1"/>
            </p:cNvSpPr>
            <p:nvPr/>
          </p:nvSpPr>
          <p:spPr bwMode="auto">
            <a:xfrm>
              <a:off x="2875" y="2694"/>
              <a:ext cx="0" cy="444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03" name="Line 99"/>
            <p:cNvSpPr>
              <a:spLocks noChangeShapeType="1"/>
            </p:cNvSpPr>
            <p:nvPr/>
          </p:nvSpPr>
          <p:spPr bwMode="auto">
            <a:xfrm>
              <a:off x="5368" y="1800"/>
              <a:ext cx="0" cy="47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04" name="Line 100"/>
            <p:cNvSpPr>
              <a:spLocks noChangeShapeType="1"/>
            </p:cNvSpPr>
            <p:nvPr/>
          </p:nvSpPr>
          <p:spPr bwMode="auto">
            <a:xfrm>
              <a:off x="2875" y="3138"/>
              <a:ext cx="499" cy="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05" name="Line 101"/>
            <p:cNvSpPr>
              <a:spLocks noChangeShapeType="1"/>
            </p:cNvSpPr>
            <p:nvPr/>
          </p:nvSpPr>
          <p:spPr bwMode="auto">
            <a:xfrm>
              <a:off x="3021" y="1931"/>
              <a:ext cx="344" cy="3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06" name="Rectangle 102"/>
            <p:cNvSpPr>
              <a:spLocks noChangeArrowheads="1"/>
            </p:cNvSpPr>
            <p:nvPr/>
          </p:nvSpPr>
          <p:spPr bwMode="auto">
            <a:xfrm>
              <a:off x="4869" y="2694"/>
              <a:ext cx="499" cy="44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707" name="Rectangle 103"/>
            <p:cNvSpPr>
              <a:spLocks noChangeArrowheads="1"/>
            </p:cNvSpPr>
            <p:nvPr/>
          </p:nvSpPr>
          <p:spPr bwMode="auto">
            <a:xfrm>
              <a:off x="4371" y="2694"/>
              <a:ext cx="498" cy="44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7708" name="Rectangle 104"/>
            <p:cNvSpPr>
              <a:spLocks noChangeArrowheads="1"/>
            </p:cNvSpPr>
            <p:nvPr/>
          </p:nvSpPr>
          <p:spPr bwMode="auto">
            <a:xfrm>
              <a:off x="3872" y="2694"/>
              <a:ext cx="499" cy="44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7709" name="Rectangle 105"/>
            <p:cNvSpPr>
              <a:spLocks noChangeArrowheads="1"/>
            </p:cNvSpPr>
            <p:nvPr/>
          </p:nvSpPr>
          <p:spPr bwMode="auto">
            <a:xfrm>
              <a:off x="3374" y="2694"/>
              <a:ext cx="498" cy="44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710" name="Rectangle 106"/>
            <p:cNvSpPr>
              <a:spLocks noChangeArrowheads="1"/>
            </p:cNvSpPr>
            <p:nvPr/>
          </p:nvSpPr>
          <p:spPr bwMode="auto">
            <a:xfrm>
              <a:off x="4869" y="2270"/>
              <a:ext cx="499" cy="42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7711" name="Rectangle 108"/>
            <p:cNvSpPr>
              <a:spLocks noChangeArrowheads="1"/>
            </p:cNvSpPr>
            <p:nvPr/>
          </p:nvSpPr>
          <p:spPr bwMode="auto">
            <a:xfrm>
              <a:off x="3872" y="2270"/>
              <a:ext cx="499" cy="42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7712" name="Rectangle 109"/>
            <p:cNvSpPr>
              <a:spLocks noChangeArrowheads="1"/>
            </p:cNvSpPr>
            <p:nvPr/>
          </p:nvSpPr>
          <p:spPr bwMode="auto">
            <a:xfrm>
              <a:off x="3374" y="2270"/>
              <a:ext cx="498" cy="42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713" name="Line 110"/>
            <p:cNvSpPr>
              <a:spLocks noChangeShapeType="1"/>
            </p:cNvSpPr>
            <p:nvPr/>
          </p:nvSpPr>
          <p:spPr bwMode="auto">
            <a:xfrm>
              <a:off x="5368" y="2270"/>
              <a:ext cx="0" cy="8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14" name="Line 111"/>
            <p:cNvSpPr>
              <a:spLocks noChangeShapeType="1"/>
            </p:cNvSpPr>
            <p:nvPr/>
          </p:nvSpPr>
          <p:spPr bwMode="auto">
            <a:xfrm>
              <a:off x="3374" y="2270"/>
              <a:ext cx="1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15" name="Line 112"/>
            <p:cNvSpPr>
              <a:spLocks noChangeShapeType="1"/>
            </p:cNvSpPr>
            <p:nvPr/>
          </p:nvSpPr>
          <p:spPr bwMode="auto">
            <a:xfrm>
              <a:off x="3374" y="2270"/>
              <a:ext cx="0" cy="8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16" name="Line 113"/>
            <p:cNvSpPr>
              <a:spLocks noChangeShapeType="1"/>
            </p:cNvSpPr>
            <p:nvPr/>
          </p:nvSpPr>
          <p:spPr bwMode="auto">
            <a:xfrm>
              <a:off x="3872" y="2270"/>
              <a:ext cx="0" cy="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17" name="Line 114"/>
            <p:cNvSpPr>
              <a:spLocks noChangeShapeType="1"/>
            </p:cNvSpPr>
            <p:nvPr/>
          </p:nvSpPr>
          <p:spPr bwMode="auto">
            <a:xfrm>
              <a:off x="4371" y="2270"/>
              <a:ext cx="0" cy="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18" name="Line 115"/>
            <p:cNvSpPr>
              <a:spLocks noChangeShapeType="1"/>
            </p:cNvSpPr>
            <p:nvPr/>
          </p:nvSpPr>
          <p:spPr bwMode="auto">
            <a:xfrm>
              <a:off x="4869" y="2270"/>
              <a:ext cx="0" cy="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19" name="Line 116"/>
            <p:cNvSpPr>
              <a:spLocks noChangeShapeType="1"/>
            </p:cNvSpPr>
            <p:nvPr/>
          </p:nvSpPr>
          <p:spPr bwMode="auto">
            <a:xfrm>
              <a:off x="3374" y="2694"/>
              <a:ext cx="19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20" name="Line 117"/>
            <p:cNvSpPr>
              <a:spLocks noChangeShapeType="1"/>
            </p:cNvSpPr>
            <p:nvPr/>
          </p:nvSpPr>
          <p:spPr bwMode="auto">
            <a:xfrm>
              <a:off x="3379" y="3154"/>
              <a:ext cx="1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21" name="Line 118"/>
            <p:cNvSpPr>
              <a:spLocks noChangeShapeType="1"/>
            </p:cNvSpPr>
            <p:nvPr/>
          </p:nvSpPr>
          <p:spPr bwMode="auto">
            <a:xfrm>
              <a:off x="3605" y="3932"/>
              <a:ext cx="499" cy="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22" name="Line 119"/>
            <p:cNvSpPr>
              <a:spLocks noChangeShapeType="1"/>
            </p:cNvSpPr>
            <p:nvPr/>
          </p:nvSpPr>
          <p:spPr bwMode="auto">
            <a:xfrm>
              <a:off x="4104" y="3932"/>
              <a:ext cx="498" cy="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23" name="Line 120"/>
            <p:cNvSpPr>
              <a:spLocks noChangeShapeType="1"/>
            </p:cNvSpPr>
            <p:nvPr/>
          </p:nvSpPr>
          <p:spPr bwMode="auto">
            <a:xfrm>
              <a:off x="4602" y="3932"/>
              <a:ext cx="499" cy="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24" name="Rectangle 121"/>
            <p:cNvSpPr>
              <a:spLocks noChangeArrowheads="1"/>
            </p:cNvSpPr>
            <p:nvPr/>
          </p:nvSpPr>
          <p:spPr bwMode="auto">
            <a:xfrm>
              <a:off x="4869" y="3571"/>
              <a:ext cx="499" cy="44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725" name="Rectangle 122"/>
            <p:cNvSpPr>
              <a:spLocks noChangeArrowheads="1"/>
            </p:cNvSpPr>
            <p:nvPr/>
          </p:nvSpPr>
          <p:spPr bwMode="auto">
            <a:xfrm>
              <a:off x="4371" y="3571"/>
              <a:ext cx="498" cy="44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7726" name="Rectangle 123"/>
            <p:cNvSpPr>
              <a:spLocks noChangeArrowheads="1"/>
            </p:cNvSpPr>
            <p:nvPr/>
          </p:nvSpPr>
          <p:spPr bwMode="auto">
            <a:xfrm>
              <a:off x="3872" y="3571"/>
              <a:ext cx="499" cy="44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7727" name="Rectangle 124"/>
            <p:cNvSpPr>
              <a:spLocks noChangeArrowheads="1"/>
            </p:cNvSpPr>
            <p:nvPr/>
          </p:nvSpPr>
          <p:spPr bwMode="auto">
            <a:xfrm>
              <a:off x="3374" y="3571"/>
              <a:ext cx="498" cy="44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728" name="Rectangle 125"/>
            <p:cNvSpPr>
              <a:spLocks noChangeArrowheads="1"/>
            </p:cNvSpPr>
            <p:nvPr/>
          </p:nvSpPr>
          <p:spPr bwMode="auto">
            <a:xfrm>
              <a:off x="4869" y="3147"/>
              <a:ext cx="499" cy="42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AU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7729" name="Rectangle 128"/>
            <p:cNvSpPr>
              <a:spLocks noChangeArrowheads="1"/>
            </p:cNvSpPr>
            <p:nvPr/>
          </p:nvSpPr>
          <p:spPr bwMode="auto">
            <a:xfrm>
              <a:off x="3374" y="3147"/>
              <a:ext cx="498" cy="42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7730" name="Line 129"/>
            <p:cNvSpPr>
              <a:spLocks noChangeShapeType="1"/>
            </p:cNvSpPr>
            <p:nvPr/>
          </p:nvSpPr>
          <p:spPr bwMode="auto">
            <a:xfrm>
              <a:off x="5368" y="3147"/>
              <a:ext cx="0" cy="8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1" name="Line 130"/>
            <p:cNvSpPr>
              <a:spLocks noChangeShapeType="1"/>
            </p:cNvSpPr>
            <p:nvPr/>
          </p:nvSpPr>
          <p:spPr bwMode="auto">
            <a:xfrm>
              <a:off x="3374" y="4015"/>
              <a:ext cx="1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2" name="Line 131"/>
            <p:cNvSpPr>
              <a:spLocks noChangeShapeType="1"/>
            </p:cNvSpPr>
            <p:nvPr/>
          </p:nvSpPr>
          <p:spPr bwMode="auto">
            <a:xfrm>
              <a:off x="3374" y="3147"/>
              <a:ext cx="1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3" name="Line 132"/>
            <p:cNvSpPr>
              <a:spLocks noChangeShapeType="1"/>
            </p:cNvSpPr>
            <p:nvPr/>
          </p:nvSpPr>
          <p:spPr bwMode="auto">
            <a:xfrm>
              <a:off x="3374" y="3147"/>
              <a:ext cx="0" cy="8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4" name="Line 133"/>
            <p:cNvSpPr>
              <a:spLocks noChangeShapeType="1"/>
            </p:cNvSpPr>
            <p:nvPr/>
          </p:nvSpPr>
          <p:spPr bwMode="auto">
            <a:xfrm>
              <a:off x="3872" y="3147"/>
              <a:ext cx="0" cy="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5" name="Line 134"/>
            <p:cNvSpPr>
              <a:spLocks noChangeShapeType="1"/>
            </p:cNvSpPr>
            <p:nvPr/>
          </p:nvSpPr>
          <p:spPr bwMode="auto">
            <a:xfrm>
              <a:off x="4371" y="3147"/>
              <a:ext cx="0" cy="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6" name="Line 135"/>
            <p:cNvSpPr>
              <a:spLocks noChangeShapeType="1"/>
            </p:cNvSpPr>
            <p:nvPr/>
          </p:nvSpPr>
          <p:spPr bwMode="auto">
            <a:xfrm>
              <a:off x="4869" y="3147"/>
              <a:ext cx="0" cy="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7" name="Line 136"/>
            <p:cNvSpPr>
              <a:spLocks noChangeShapeType="1"/>
            </p:cNvSpPr>
            <p:nvPr/>
          </p:nvSpPr>
          <p:spPr bwMode="auto">
            <a:xfrm>
              <a:off x="3374" y="3571"/>
              <a:ext cx="19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8" name="Rectangle 137"/>
            <p:cNvSpPr>
              <a:spLocks noChangeArrowheads="1"/>
            </p:cNvSpPr>
            <p:nvPr/>
          </p:nvSpPr>
          <p:spPr bwMode="auto">
            <a:xfrm>
              <a:off x="2882" y="3123"/>
              <a:ext cx="499" cy="44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27739" name="Rectangle 138"/>
            <p:cNvSpPr>
              <a:spLocks noChangeArrowheads="1"/>
            </p:cNvSpPr>
            <p:nvPr/>
          </p:nvSpPr>
          <p:spPr bwMode="auto">
            <a:xfrm>
              <a:off x="2871" y="3543"/>
              <a:ext cx="499" cy="44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7740" name="Rectangle 147"/>
            <p:cNvSpPr>
              <a:spLocks noChangeArrowheads="1"/>
            </p:cNvSpPr>
            <p:nvPr/>
          </p:nvSpPr>
          <p:spPr bwMode="auto">
            <a:xfrm>
              <a:off x="4366" y="2255"/>
              <a:ext cx="499" cy="44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AU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7741" name="Rectangle 148"/>
            <p:cNvSpPr>
              <a:spLocks noChangeArrowheads="1"/>
            </p:cNvSpPr>
            <p:nvPr/>
          </p:nvSpPr>
          <p:spPr bwMode="auto">
            <a:xfrm>
              <a:off x="4372" y="3126"/>
              <a:ext cx="499" cy="44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AU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7742" name="Rectangle 149"/>
            <p:cNvSpPr>
              <a:spLocks noChangeArrowheads="1"/>
            </p:cNvSpPr>
            <p:nvPr/>
          </p:nvSpPr>
          <p:spPr bwMode="auto">
            <a:xfrm>
              <a:off x="3879" y="3140"/>
              <a:ext cx="499" cy="44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AU">
                  <a:solidFill>
                    <a:schemeClr val="tx1"/>
                  </a:solidFill>
                </a:rPr>
                <a:t>t</a:t>
              </a:r>
            </a:p>
          </p:txBody>
        </p:sp>
      </p:grpSp>
      <p:sp>
        <p:nvSpPr>
          <p:cNvPr id="84154" name="Oval 186"/>
          <p:cNvSpPr>
            <a:spLocks noChangeArrowheads="1"/>
          </p:cNvSpPr>
          <p:nvPr/>
        </p:nvSpPr>
        <p:spPr bwMode="auto">
          <a:xfrm>
            <a:off x="6999288" y="3384550"/>
            <a:ext cx="630237" cy="3211513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155" name="Oval 187"/>
          <p:cNvSpPr>
            <a:spLocks noChangeArrowheads="1"/>
          </p:cNvSpPr>
          <p:nvPr/>
        </p:nvSpPr>
        <p:spPr bwMode="auto">
          <a:xfrm>
            <a:off x="5346700" y="4972050"/>
            <a:ext cx="3328988" cy="6985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156" name="Oval 188"/>
          <p:cNvSpPr>
            <a:spLocks noChangeArrowheads="1"/>
          </p:cNvSpPr>
          <p:nvPr/>
        </p:nvSpPr>
        <p:spPr bwMode="auto">
          <a:xfrm>
            <a:off x="7053263" y="3635375"/>
            <a:ext cx="544512" cy="598488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158" name="Oval 190"/>
          <p:cNvSpPr>
            <a:spLocks noChangeArrowheads="1"/>
          </p:cNvSpPr>
          <p:nvPr/>
        </p:nvSpPr>
        <p:spPr bwMode="auto">
          <a:xfrm>
            <a:off x="7053263" y="4310063"/>
            <a:ext cx="544512" cy="5984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159" name="Oval 191"/>
          <p:cNvSpPr>
            <a:spLocks noChangeArrowheads="1"/>
          </p:cNvSpPr>
          <p:nvPr/>
        </p:nvSpPr>
        <p:spPr bwMode="auto">
          <a:xfrm>
            <a:off x="7085013" y="5703888"/>
            <a:ext cx="544512" cy="5984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160" name="Oval 192"/>
          <p:cNvSpPr>
            <a:spLocks noChangeArrowheads="1"/>
          </p:cNvSpPr>
          <p:nvPr/>
        </p:nvSpPr>
        <p:spPr bwMode="auto">
          <a:xfrm>
            <a:off x="7042150" y="5018088"/>
            <a:ext cx="544513" cy="598487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161" name="Oval 193"/>
          <p:cNvSpPr>
            <a:spLocks noChangeArrowheads="1"/>
          </p:cNvSpPr>
          <p:nvPr/>
        </p:nvSpPr>
        <p:spPr bwMode="auto">
          <a:xfrm>
            <a:off x="7859713" y="5016500"/>
            <a:ext cx="544512" cy="598488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162" name="Oval 194"/>
          <p:cNvSpPr>
            <a:spLocks noChangeArrowheads="1"/>
          </p:cNvSpPr>
          <p:nvPr/>
        </p:nvSpPr>
        <p:spPr bwMode="auto">
          <a:xfrm>
            <a:off x="6269038" y="5040313"/>
            <a:ext cx="544512" cy="5984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163" name="Oval 195"/>
          <p:cNvSpPr>
            <a:spLocks noChangeArrowheads="1"/>
          </p:cNvSpPr>
          <p:nvPr/>
        </p:nvSpPr>
        <p:spPr bwMode="auto">
          <a:xfrm>
            <a:off x="5453063" y="5029200"/>
            <a:ext cx="544512" cy="598488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164" name="Oval 196"/>
          <p:cNvSpPr>
            <a:spLocks noChangeArrowheads="1"/>
          </p:cNvSpPr>
          <p:nvPr/>
        </p:nvSpPr>
        <p:spPr bwMode="auto">
          <a:xfrm>
            <a:off x="5464175" y="5040313"/>
            <a:ext cx="544513" cy="5984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165" name="Oval 197"/>
          <p:cNvSpPr>
            <a:spLocks noChangeArrowheads="1"/>
          </p:cNvSpPr>
          <p:nvPr/>
        </p:nvSpPr>
        <p:spPr bwMode="auto">
          <a:xfrm>
            <a:off x="7075488" y="4311650"/>
            <a:ext cx="544512" cy="598488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166" name="Line 198"/>
          <p:cNvSpPr>
            <a:spLocks noChangeShapeType="1"/>
          </p:cNvSpPr>
          <p:nvPr/>
        </p:nvSpPr>
        <p:spPr bwMode="auto">
          <a:xfrm>
            <a:off x="3773070" y="3640472"/>
            <a:ext cx="165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4167" name="Line 199"/>
          <p:cNvSpPr>
            <a:spLocks noChangeShapeType="1"/>
          </p:cNvSpPr>
          <p:nvPr/>
        </p:nvSpPr>
        <p:spPr bwMode="auto">
          <a:xfrm>
            <a:off x="577599" y="4143543"/>
            <a:ext cx="165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4168" name="Line 200"/>
          <p:cNvSpPr>
            <a:spLocks noChangeShapeType="1"/>
          </p:cNvSpPr>
          <p:nvPr/>
        </p:nvSpPr>
        <p:spPr bwMode="auto">
          <a:xfrm>
            <a:off x="1011238" y="4188245"/>
            <a:ext cx="82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4169" name="Line 201"/>
          <p:cNvSpPr>
            <a:spLocks noChangeShapeType="1"/>
          </p:cNvSpPr>
          <p:nvPr/>
        </p:nvSpPr>
        <p:spPr bwMode="auto">
          <a:xfrm>
            <a:off x="1188786" y="4189832"/>
            <a:ext cx="82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4170" name="Line 202"/>
          <p:cNvSpPr>
            <a:spLocks noChangeShapeType="1"/>
          </p:cNvSpPr>
          <p:nvPr/>
        </p:nvSpPr>
        <p:spPr bwMode="auto">
          <a:xfrm>
            <a:off x="1599870" y="4146718"/>
            <a:ext cx="82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4171" name="Line 203"/>
          <p:cNvSpPr>
            <a:spLocks noChangeShapeType="1"/>
          </p:cNvSpPr>
          <p:nvPr/>
        </p:nvSpPr>
        <p:spPr bwMode="auto">
          <a:xfrm>
            <a:off x="1778503" y="4174124"/>
            <a:ext cx="82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4172" name="Line 204"/>
          <p:cNvSpPr>
            <a:spLocks noChangeShapeType="1"/>
          </p:cNvSpPr>
          <p:nvPr/>
        </p:nvSpPr>
        <p:spPr bwMode="auto">
          <a:xfrm>
            <a:off x="2226925" y="4183231"/>
            <a:ext cx="82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4173" name="Line 205"/>
          <p:cNvSpPr>
            <a:spLocks noChangeShapeType="1"/>
          </p:cNvSpPr>
          <p:nvPr/>
        </p:nvSpPr>
        <p:spPr bwMode="auto">
          <a:xfrm>
            <a:off x="2393699" y="4134018"/>
            <a:ext cx="82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4174" name="Line 206"/>
          <p:cNvSpPr>
            <a:spLocks noChangeShapeType="1"/>
          </p:cNvSpPr>
          <p:nvPr/>
        </p:nvSpPr>
        <p:spPr bwMode="auto">
          <a:xfrm>
            <a:off x="2835107" y="4157749"/>
            <a:ext cx="82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4175" name="Line 207"/>
          <p:cNvSpPr>
            <a:spLocks noChangeShapeType="1"/>
          </p:cNvSpPr>
          <p:nvPr/>
        </p:nvSpPr>
        <p:spPr bwMode="auto">
          <a:xfrm>
            <a:off x="3045827" y="4174124"/>
            <a:ext cx="82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4178" name="Oval 210"/>
          <p:cNvSpPr>
            <a:spLocks noChangeArrowheads="1"/>
          </p:cNvSpPr>
          <p:nvPr/>
        </p:nvSpPr>
        <p:spPr bwMode="auto">
          <a:xfrm>
            <a:off x="6288088" y="4348163"/>
            <a:ext cx="544512" cy="598487"/>
          </a:xfrm>
          <a:prstGeom prst="ellipse">
            <a:avLst/>
          </a:prstGeom>
          <a:noFill/>
          <a:ln w="38100">
            <a:solidFill>
              <a:srgbClr val="FFFF9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179" name="Oval 211"/>
          <p:cNvSpPr>
            <a:spLocks noChangeArrowheads="1"/>
          </p:cNvSpPr>
          <p:nvPr/>
        </p:nvSpPr>
        <p:spPr bwMode="auto">
          <a:xfrm>
            <a:off x="7851775" y="4348163"/>
            <a:ext cx="544513" cy="598487"/>
          </a:xfrm>
          <a:prstGeom prst="ellipse">
            <a:avLst/>
          </a:prstGeom>
          <a:noFill/>
          <a:ln w="38100">
            <a:solidFill>
              <a:srgbClr val="FFFF9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180" name="Oval 212"/>
          <p:cNvSpPr>
            <a:spLocks noChangeArrowheads="1"/>
          </p:cNvSpPr>
          <p:nvPr/>
        </p:nvSpPr>
        <p:spPr bwMode="auto">
          <a:xfrm>
            <a:off x="7867650" y="5727700"/>
            <a:ext cx="544513" cy="598488"/>
          </a:xfrm>
          <a:prstGeom prst="ellipse">
            <a:avLst/>
          </a:prstGeom>
          <a:noFill/>
          <a:ln w="38100">
            <a:solidFill>
              <a:srgbClr val="FFFF9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181" name="Oval 213"/>
          <p:cNvSpPr>
            <a:spLocks noChangeArrowheads="1"/>
          </p:cNvSpPr>
          <p:nvPr/>
        </p:nvSpPr>
        <p:spPr bwMode="auto">
          <a:xfrm>
            <a:off x="6321425" y="5727700"/>
            <a:ext cx="544513" cy="598488"/>
          </a:xfrm>
          <a:prstGeom prst="ellipse">
            <a:avLst/>
          </a:prstGeom>
          <a:noFill/>
          <a:ln w="38100">
            <a:solidFill>
              <a:srgbClr val="FFFF9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183" name="Oval 215"/>
          <p:cNvSpPr>
            <a:spLocks noChangeArrowheads="1"/>
          </p:cNvSpPr>
          <p:nvPr/>
        </p:nvSpPr>
        <p:spPr bwMode="auto">
          <a:xfrm>
            <a:off x="5418138" y="3616325"/>
            <a:ext cx="1455737" cy="137953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185" name="Freeform 217"/>
          <p:cNvSpPr>
            <a:spLocks/>
          </p:cNvSpPr>
          <p:nvPr/>
        </p:nvSpPr>
        <p:spPr bwMode="auto">
          <a:xfrm>
            <a:off x="5303838" y="5661025"/>
            <a:ext cx="1617662" cy="1104900"/>
          </a:xfrm>
          <a:custGeom>
            <a:avLst/>
            <a:gdLst>
              <a:gd name="T0" fmla="*/ 2147483647 w 1019"/>
              <a:gd name="T1" fmla="*/ 2147483647 h 696"/>
              <a:gd name="T2" fmla="*/ 2147483647 w 1019"/>
              <a:gd name="T3" fmla="*/ 2147483647 h 696"/>
              <a:gd name="T4" fmla="*/ 2147483647 w 1019"/>
              <a:gd name="T5" fmla="*/ 2147483647 h 696"/>
              <a:gd name="T6" fmla="*/ 2147483647 w 1019"/>
              <a:gd name="T7" fmla="*/ 2147483647 h 696"/>
              <a:gd name="T8" fmla="*/ 0 60000 65536"/>
              <a:gd name="T9" fmla="*/ 0 60000 65536"/>
              <a:gd name="T10" fmla="*/ 0 60000 65536"/>
              <a:gd name="T11" fmla="*/ 0 60000 65536"/>
              <a:gd name="T12" fmla="*/ 0 w 1019"/>
              <a:gd name="T13" fmla="*/ 0 h 696"/>
              <a:gd name="T14" fmla="*/ 1019 w 1019"/>
              <a:gd name="T15" fmla="*/ 696 h 6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19" h="696">
                <a:moveTo>
                  <a:pt x="63" y="696"/>
                </a:moveTo>
                <a:cubicBezTo>
                  <a:pt x="75" y="597"/>
                  <a:pt x="0" y="198"/>
                  <a:pt x="136" y="99"/>
                </a:cubicBezTo>
                <a:cubicBezTo>
                  <a:pt x="272" y="0"/>
                  <a:pt x="741" y="1"/>
                  <a:pt x="880" y="99"/>
                </a:cubicBezTo>
                <a:cubicBezTo>
                  <a:pt x="1019" y="197"/>
                  <a:pt x="951" y="564"/>
                  <a:pt x="969" y="686"/>
                </a:cubicBezTo>
              </a:path>
            </a:pathLst>
          </a:custGeom>
          <a:noFill/>
          <a:ln w="38100">
            <a:solidFill>
              <a:srgbClr val="808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4186" name="Freeform 218"/>
          <p:cNvSpPr>
            <a:spLocks/>
          </p:cNvSpPr>
          <p:nvPr/>
        </p:nvSpPr>
        <p:spPr bwMode="auto">
          <a:xfrm>
            <a:off x="5397500" y="3117850"/>
            <a:ext cx="1538288" cy="1196975"/>
          </a:xfrm>
          <a:custGeom>
            <a:avLst/>
            <a:gdLst>
              <a:gd name="T0" fmla="*/ 2147483647 w 969"/>
              <a:gd name="T1" fmla="*/ 0 h 754"/>
              <a:gd name="T2" fmla="*/ 2147483647 w 969"/>
              <a:gd name="T3" fmla="*/ 2147483647 h 754"/>
              <a:gd name="T4" fmla="*/ 2147483647 w 969"/>
              <a:gd name="T5" fmla="*/ 2147483647 h 754"/>
              <a:gd name="T6" fmla="*/ 2147483647 w 969"/>
              <a:gd name="T7" fmla="*/ 2147483647 h 754"/>
              <a:gd name="T8" fmla="*/ 0 60000 65536"/>
              <a:gd name="T9" fmla="*/ 0 60000 65536"/>
              <a:gd name="T10" fmla="*/ 0 60000 65536"/>
              <a:gd name="T11" fmla="*/ 0 60000 65536"/>
              <a:gd name="T12" fmla="*/ 0 w 969"/>
              <a:gd name="T13" fmla="*/ 0 h 754"/>
              <a:gd name="T14" fmla="*/ 969 w 969"/>
              <a:gd name="T15" fmla="*/ 754 h 7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9" h="754">
                <a:moveTo>
                  <a:pt x="27" y="0"/>
                </a:moveTo>
                <a:cubicBezTo>
                  <a:pt x="45" y="106"/>
                  <a:pt x="0" y="530"/>
                  <a:pt x="135" y="638"/>
                </a:cubicBezTo>
                <a:cubicBezTo>
                  <a:pt x="270" y="746"/>
                  <a:pt x="703" y="754"/>
                  <a:pt x="836" y="649"/>
                </a:cubicBezTo>
                <a:cubicBezTo>
                  <a:pt x="969" y="544"/>
                  <a:pt x="913" y="143"/>
                  <a:pt x="933" y="10"/>
                </a:cubicBezTo>
              </a:path>
            </a:pathLst>
          </a:custGeom>
          <a:noFill/>
          <a:ln w="38100">
            <a:solidFill>
              <a:srgbClr val="808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4187" name="Freeform 219"/>
          <p:cNvSpPr>
            <a:spLocks/>
          </p:cNvSpPr>
          <p:nvPr/>
        </p:nvSpPr>
        <p:spPr bwMode="auto">
          <a:xfrm>
            <a:off x="4970463" y="3554413"/>
            <a:ext cx="1206500" cy="1528762"/>
          </a:xfrm>
          <a:custGeom>
            <a:avLst/>
            <a:gdLst>
              <a:gd name="T0" fmla="*/ 2147483647 w 760"/>
              <a:gd name="T1" fmla="*/ 2147483647 h 963"/>
              <a:gd name="T2" fmla="*/ 2147483647 w 760"/>
              <a:gd name="T3" fmla="*/ 2147483647 h 963"/>
              <a:gd name="T4" fmla="*/ 2147483647 w 760"/>
              <a:gd name="T5" fmla="*/ 2147483647 h 963"/>
              <a:gd name="T6" fmla="*/ 0 w 760"/>
              <a:gd name="T7" fmla="*/ 2147483647 h 963"/>
              <a:gd name="T8" fmla="*/ 0 60000 65536"/>
              <a:gd name="T9" fmla="*/ 0 60000 65536"/>
              <a:gd name="T10" fmla="*/ 0 60000 65536"/>
              <a:gd name="T11" fmla="*/ 0 60000 65536"/>
              <a:gd name="T12" fmla="*/ 0 w 760"/>
              <a:gd name="T13" fmla="*/ 0 h 963"/>
              <a:gd name="T14" fmla="*/ 760 w 760"/>
              <a:gd name="T15" fmla="*/ 963 h 9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0" h="963">
                <a:moveTo>
                  <a:pt x="2" y="898"/>
                </a:moveTo>
                <a:cubicBezTo>
                  <a:pt x="111" y="888"/>
                  <a:pt x="550" y="963"/>
                  <a:pt x="655" y="835"/>
                </a:cubicBezTo>
                <a:cubicBezTo>
                  <a:pt x="760" y="707"/>
                  <a:pt x="743" y="256"/>
                  <a:pt x="634" y="128"/>
                </a:cubicBezTo>
                <a:cubicBezTo>
                  <a:pt x="525" y="0"/>
                  <a:pt x="132" y="78"/>
                  <a:pt x="0" y="65"/>
                </a:cubicBezTo>
              </a:path>
            </a:pathLst>
          </a:custGeom>
          <a:noFill/>
          <a:ln w="38100">
            <a:solidFill>
              <a:srgbClr val="00808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4188" name="Freeform 220"/>
          <p:cNvSpPr>
            <a:spLocks/>
          </p:cNvSpPr>
          <p:nvPr/>
        </p:nvSpPr>
        <p:spPr bwMode="auto">
          <a:xfrm>
            <a:off x="7675563" y="3590925"/>
            <a:ext cx="1330325" cy="1455738"/>
          </a:xfrm>
          <a:custGeom>
            <a:avLst/>
            <a:gdLst>
              <a:gd name="T0" fmla="*/ 2147483647 w 838"/>
              <a:gd name="T1" fmla="*/ 2147483647 h 917"/>
              <a:gd name="T2" fmla="*/ 2147483647 w 838"/>
              <a:gd name="T3" fmla="*/ 2147483647 h 917"/>
              <a:gd name="T4" fmla="*/ 2147483647 w 838"/>
              <a:gd name="T5" fmla="*/ 2147483647 h 917"/>
              <a:gd name="T6" fmla="*/ 2147483647 w 838"/>
              <a:gd name="T7" fmla="*/ 2147483647 h 917"/>
              <a:gd name="T8" fmla="*/ 2147483647 w 838"/>
              <a:gd name="T9" fmla="*/ 2147483647 h 9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38"/>
              <a:gd name="T16" fmla="*/ 0 h 917"/>
              <a:gd name="T17" fmla="*/ 838 w 838"/>
              <a:gd name="T18" fmla="*/ 917 h 9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38" h="917">
                <a:moveTo>
                  <a:pt x="746" y="887"/>
                </a:moveTo>
                <a:cubicBezTo>
                  <a:pt x="744" y="882"/>
                  <a:pt x="838" y="869"/>
                  <a:pt x="736" y="854"/>
                </a:cubicBezTo>
                <a:cubicBezTo>
                  <a:pt x="634" y="839"/>
                  <a:pt x="240" y="917"/>
                  <a:pt x="134" y="796"/>
                </a:cubicBezTo>
                <a:cubicBezTo>
                  <a:pt x="28" y="675"/>
                  <a:pt x="0" y="252"/>
                  <a:pt x="98" y="126"/>
                </a:cubicBezTo>
                <a:cubicBezTo>
                  <a:pt x="196" y="0"/>
                  <a:pt x="591" y="56"/>
                  <a:pt x="721" y="37"/>
                </a:cubicBezTo>
              </a:path>
            </a:pathLst>
          </a:custGeom>
          <a:noFill/>
          <a:ln w="38100">
            <a:solidFill>
              <a:srgbClr val="00808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4190" name="Freeform 222"/>
          <p:cNvSpPr>
            <a:spLocks/>
          </p:cNvSpPr>
          <p:nvPr/>
        </p:nvSpPr>
        <p:spPr bwMode="auto">
          <a:xfrm>
            <a:off x="7718425" y="5632450"/>
            <a:ext cx="993775" cy="1058863"/>
          </a:xfrm>
          <a:custGeom>
            <a:avLst/>
            <a:gdLst>
              <a:gd name="T0" fmla="*/ 2147483647 w 626"/>
              <a:gd name="T1" fmla="*/ 2147483647 h 667"/>
              <a:gd name="T2" fmla="*/ 2147483647 w 626"/>
              <a:gd name="T3" fmla="*/ 2147483647 h 667"/>
              <a:gd name="T4" fmla="*/ 2147483647 w 626"/>
              <a:gd name="T5" fmla="*/ 2147483647 h 667"/>
              <a:gd name="T6" fmla="*/ 0 60000 65536"/>
              <a:gd name="T7" fmla="*/ 0 60000 65536"/>
              <a:gd name="T8" fmla="*/ 0 60000 65536"/>
              <a:gd name="T9" fmla="*/ 0 w 626"/>
              <a:gd name="T10" fmla="*/ 0 h 667"/>
              <a:gd name="T11" fmla="*/ 626 w 626"/>
              <a:gd name="T12" fmla="*/ 667 h 6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6" h="667">
                <a:moveTo>
                  <a:pt x="71" y="667"/>
                </a:moveTo>
                <a:cubicBezTo>
                  <a:pt x="74" y="573"/>
                  <a:pt x="0" y="204"/>
                  <a:pt x="92" y="102"/>
                </a:cubicBezTo>
                <a:cubicBezTo>
                  <a:pt x="184" y="0"/>
                  <a:pt x="515" y="65"/>
                  <a:pt x="626" y="55"/>
                </a:cubicBezTo>
              </a:path>
            </a:pathLst>
          </a:custGeom>
          <a:noFill/>
          <a:ln w="38100">
            <a:solidFill>
              <a:srgbClr val="00FF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4191" name="Freeform 223"/>
          <p:cNvSpPr>
            <a:spLocks/>
          </p:cNvSpPr>
          <p:nvPr/>
        </p:nvSpPr>
        <p:spPr bwMode="auto">
          <a:xfrm>
            <a:off x="5029200" y="3267075"/>
            <a:ext cx="1143000" cy="1039813"/>
          </a:xfrm>
          <a:custGeom>
            <a:avLst/>
            <a:gdLst>
              <a:gd name="T0" fmla="*/ 0 w 720"/>
              <a:gd name="T1" fmla="*/ 2147483647 h 655"/>
              <a:gd name="T2" fmla="*/ 2147483647 w 720"/>
              <a:gd name="T3" fmla="*/ 2147483647 h 655"/>
              <a:gd name="T4" fmla="*/ 2147483647 w 720"/>
              <a:gd name="T5" fmla="*/ 0 h 655"/>
              <a:gd name="T6" fmla="*/ 0 60000 65536"/>
              <a:gd name="T7" fmla="*/ 0 60000 65536"/>
              <a:gd name="T8" fmla="*/ 0 60000 65536"/>
              <a:gd name="T9" fmla="*/ 0 w 720"/>
              <a:gd name="T10" fmla="*/ 0 h 655"/>
              <a:gd name="T11" fmla="*/ 720 w 720"/>
              <a:gd name="T12" fmla="*/ 655 h 6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655">
                <a:moveTo>
                  <a:pt x="0" y="602"/>
                </a:moveTo>
                <a:cubicBezTo>
                  <a:pt x="101" y="594"/>
                  <a:pt x="494" y="655"/>
                  <a:pt x="607" y="555"/>
                </a:cubicBezTo>
                <a:cubicBezTo>
                  <a:pt x="720" y="455"/>
                  <a:pt x="661" y="116"/>
                  <a:pt x="675" y="0"/>
                </a:cubicBezTo>
              </a:path>
            </a:pathLst>
          </a:custGeom>
          <a:noFill/>
          <a:ln w="38100">
            <a:solidFill>
              <a:srgbClr val="00FF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4192" name="Freeform 224"/>
          <p:cNvSpPr>
            <a:spLocks/>
          </p:cNvSpPr>
          <p:nvPr/>
        </p:nvSpPr>
        <p:spPr bwMode="auto">
          <a:xfrm>
            <a:off x="5045075" y="5630863"/>
            <a:ext cx="1096963" cy="1093787"/>
          </a:xfrm>
          <a:custGeom>
            <a:avLst/>
            <a:gdLst>
              <a:gd name="T0" fmla="*/ 0 w 691"/>
              <a:gd name="T1" fmla="*/ 2147483647 h 689"/>
              <a:gd name="T2" fmla="*/ 2147483647 w 691"/>
              <a:gd name="T3" fmla="*/ 2147483647 h 689"/>
              <a:gd name="T4" fmla="*/ 2147483647 w 691"/>
              <a:gd name="T5" fmla="*/ 2147483647 h 689"/>
              <a:gd name="T6" fmla="*/ 0 60000 65536"/>
              <a:gd name="T7" fmla="*/ 0 60000 65536"/>
              <a:gd name="T8" fmla="*/ 0 60000 65536"/>
              <a:gd name="T9" fmla="*/ 0 w 691"/>
              <a:gd name="T10" fmla="*/ 0 h 689"/>
              <a:gd name="T11" fmla="*/ 691 w 691"/>
              <a:gd name="T12" fmla="*/ 689 h 6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1" h="689">
                <a:moveTo>
                  <a:pt x="0" y="82"/>
                </a:moveTo>
                <a:cubicBezTo>
                  <a:pt x="96" y="84"/>
                  <a:pt x="467" y="0"/>
                  <a:pt x="579" y="101"/>
                </a:cubicBezTo>
                <a:cubicBezTo>
                  <a:pt x="691" y="202"/>
                  <a:pt x="652" y="567"/>
                  <a:pt x="671" y="689"/>
                </a:cubicBezTo>
              </a:path>
            </a:pathLst>
          </a:custGeom>
          <a:noFill/>
          <a:ln w="38100">
            <a:solidFill>
              <a:srgbClr val="00FF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4193" name="Freeform 225"/>
          <p:cNvSpPr>
            <a:spLocks/>
          </p:cNvSpPr>
          <p:nvPr/>
        </p:nvSpPr>
        <p:spPr bwMode="auto">
          <a:xfrm>
            <a:off x="7747000" y="3184525"/>
            <a:ext cx="1130300" cy="1138238"/>
          </a:xfrm>
          <a:custGeom>
            <a:avLst/>
            <a:gdLst>
              <a:gd name="T0" fmla="*/ 2147483647 w 712"/>
              <a:gd name="T1" fmla="*/ 2147483647 h 717"/>
              <a:gd name="T2" fmla="*/ 2147483647 w 712"/>
              <a:gd name="T3" fmla="*/ 2147483647 h 717"/>
              <a:gd name="T4" fmla="*/ 2147483647 w 712"/>
              <a:gd name="T5" fmla="*/ 0 h 717"/>
              <a:gd name="T6" fmla="*/ 0 60000 65536"/>
              <a:gd name="T7" fmla="*/ 0 60000 65536"/>
              <a:gd name="T8" fmla="*/ 0 60000 65536"/>
              <a:gd name="T9" fmla="*/ 0 w 712"/>
              <a:gd name="T10" fmla="*/ 0 h 717"/>
              <a:gd name="T11" fmla="*/ 712 w 712"/>
              <a:gd name="T12" fmla="*/ 717 h 7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2" h="717">
                <a:moveTo>
                  <a:pt x="712" y="659"/>
                </a:moveTo>
                <a:cubicBezTo>
                  <a:pt x="612" y="650"/>
                  <a:pt x="220" y="717"/>
                  <a:pt x="110" y="607"/>
                </a:cubicBezTo>
                <a:cubicBezTo>
                  <a:pt x="0" y="497"/>
                  <a:pt x="65" y="126"/>
                  <a:pt x="53" y="0"/>
                </a:cubicBezTo>
              </a:path>
            </a:pathLst>
          </a:custGeom>
          <a:noFill/>
          <a:ln w="38100">
            <a:solidFill>
              <a:srgbClr val="00FF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688" name="Date Placeholder 9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Introduction to Software Testing, Edition 2  (Ch 8)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7689" name="Slide Number Placeholder 9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A9E202-8324-4D0D-B4CE-A87CDBA80E87}" type="slidenum">
              <a:rPr lang="en-US" smtClean="0">
                <a:latin typeface="Arial" charset="0"/>
                <a:cs typeface="Arial" charset="0"/>
              </a:rPr>
              <a:pPr/>
              <a:t>18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7690" name="Footer Placeholder 9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© Ammann &amp; Offutt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1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41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41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4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41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41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41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41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41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8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841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841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841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841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841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841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841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841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841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84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84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84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84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8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84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84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84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84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84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8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8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84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8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8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154" grpId="0" animBg="1"/>
      <p:bldP spid="84155" grpId="0" animBg="1"/>
      <p:bldP spid="84156" grpId="0" animBg="1"/>
      <p:bldP spid="84158" grpId="0" animBg="1"/>
      <p:bldP spid="84159" grpId="0" animBg="1"/>
      <p:bldP spid="84160" grpId="0" animBg="1"/>
      <p:bldP spid="84161" grpId="0" animBg="1"/>
      <p:bldP spid="84162" grpId="0" animBg="1"/>
      <p:bldP spid="84163" grpId="0" animBg="1"/>
      <p:bldP spid="84164" grpId="0" animBg="1"/>
      <p:bldP spid="84164" grpId="1" animBg="1"/>
      <p:bldP spid="84165" grpId="0" animBg="1"/>
      <p:bldP spid="84165" grpId="1" animBg="1"/>
      <p:bldP spid="84166" grpId="0" animBg="1"/>
      <p:bldP spid="84167" grpId="0" animBg="1"/>
      <p:bldP spid="84168" grpId="0" animBg="1"/>
      <p:bldP spid="84169" grpId="0" animBg="1"/>
      <p:bldP spid="84170" grpId="0" animBg="1"/>
      <p:bldP spid="84171" grpId="0" animBg="1"/>
      <p:bldP spid="84172" grpId="0" animBg="1"/>
      <p:bldP spid="84173" grpId="0" animBg="1"/>
      <p:bldP spid="84174" grpId="0" animBg="1"/>
      <p:bldP spid="84175" grpId="0" animBg="1"/>
      <p:bldP spid="84178" grpId="0" animBg="1"/>
      <p:bldP spid="84179" grpId="0" animBg="1"/>
      <p:bldP spid="84180" grpId="0" animBg="1"/>
      <p:bldP spid="84181" grpId="0" animBg="1"/>
      <p:bldP spid="84183" grpId="0" animBg="1"/>
      <p:bldP spid="84185" grpId="0" animBg="1"/>
      <p:bldP spid="84186" grpId="0" animBg="1"/>
      <p:bldP spid="84187" grpId="0" animBg="1"/>
      <p:bldP spid="84188" grpId="0" animBg="1"/>
      <p:bldP spid="84190" grpId="0" animBg="1"/>
      <p:bldP spid="84191" grpId="0" animBg="1"/>
      <p:bldP spid="84192" grpId="0" animBg="1"/>
      <p:bldP spid="8419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7800" y="914400"/>
            <a:ext cx="8966200" cy="5291138"/>
          </a:xfrm>
        </p:spPr>
        <p:txBody>
          <a:bodyPr/>
          <a:lstStyle/>
          <a:p>
            <a:r>
              <a:rPr lang="en-US" dirty="0" smtClean="0"/>
              <a:t>For each implicant find unique true points (UTPs) so that</a:t>
            </a:r>
          </a:p>
          <a:p>
            <a:pPr lvl="1"/>
            <a:r>
              <a:rPr lang="en-US" dirty="0" smtClean="0"/>
              <a:t>Literals not in implicant take on values T and F</a:t>
            </a:r>
          </a:p>
          <a:p>
            <a:r>
              <a:rPr lang="en-US" dirty="0" smtClean="0"/>
              <a:t>Consider the DNF predicate: </a:t>
            </a:r>
          </a:p>
          <a:p>
            <a:pPr lvl="1"/>
            <a:r>
              <a:rPr lang="en-US" dirty="0" smtClean="0"/>
              <a:t> </a:t>
            </a:r>
            <a:r>
              <a:rPr lang="en-US" i="1" dirty="0" smtClean="0"/>
              <a:t>f = </a:t>
            </a:r>
            <a:r>
              <a:rPr lang="en-US" i="1" dirty="0" err="1" smtClean="0"/>
              <a:t>ab</a:t>
            </a:r>
            <a:r>
              <a:rPr lang="en-US" i="1" dirty="0" smtClean="0"/>
              <a:t> + </a:t>
            </a:r>
            <a:r>
              <a:rPr lang="en-US" i="1" dirty="0" err="1" smtClean="0"/>
              <a:t>cd</a:t>
            </a:r>
            <a:endParaRPr lang="en-US" i="1" dirty="0" smtClean="0"/>
          </a:p>
          <a:p>
            <a:r>
              <a:rPr lang="en-US" dirty="0" smtClean="0"/>
              <a:t>For implicant </a:t>
            </a:r>
            <a:r>
              <a:rPr lang="en-US" i="1" dirty="0" smtClean="0"/>
              <a:t>ab</a:t>
            </a:r>
          </a:p>
          <a:p>
            <a:pPr lvl="1"/>
            <a:r>
              <a:rPr lang="en-US" dirty="0" smtClean="0"/>
              <a:t>Choose TTFT, TTTF</a:t>
            </a:r>
          </a:p>
          <a:p>
            <a:r>
              <a:rPr lang="en-US" dirty="0" smtClean="0"/>
              <a:t>For implicant cd</a:t>
            </a:r>
          </a:p>
          <a:p>
            <a:pPr lvl="1"/>
            <a:r>
              <a:rPr lang="en-US" dirty="0" smtClean="0"/>
              <a:t>Choose FTTT, TFTT</a:t>
            </a:r>
          </a:p>
          <a:p>
            <a:r>
              <a:rPr lang="en-US" dirty="0" smtClean="0"/>
              <a:t>MUTP test set</a:t>
            </a:r>
          </a:p>
          <a:p>
            <a:pPr lvl="1"/>
            <a:r>
              <a:rPr lang="en-US" dirty="0" smtClean="0"/>
              <a:t>{TTFT, TTTF, FTTT, TFTT}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3200" dirty="0" smtClean="0"/>
              <a:t>MUTP: Multiple Unique True Points</a:t>
            </a:r>
          </a:p>
        </p:txBody>
      </p:sp>
      <p:grpSp>
        <p:nvGrpSpPr>
          <p:cNvPr id="2" name="Group 68"/>
          <p:cNvGrpSpPr/>
          <p:nvPr/>
        </p:nvGrpSpPr>
        <p:grpSpPr>
          <a:xfrm>
            <a:off x="4724400" y="1905000"/>
            <a:ext cx="4013200" cy="3562350"/>
            <a:chOff x="4724400" y="1905000"/>
            <a:chExt cx="4013200" cy="3562350"/>
          </a:xfrm>
        </p:grpSpPr>
        <p:sp>
          <p:nvSpPr>
            <p:cNvPr id="29710" name="Rectangle 5"/>
            <p:cNvSpPr>
              <a:spLocks noChangeArrowheads="1"/>
            </p:cNvSpPr>
            <p:nvPr/>
          </p:nvSpPr>
          <p:spPr bwMode="auto">
            <a:xfrm>
              <a:off x="4772025" y="3370263"/>
              <a:ext cx="792163" cy="70485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01</a:t>
              </a:r>
            </a:p>
          </p:txBody>
        </p:sp>
        <p:sp>
          <p:nvSpPr>
            <p:cNvPr id="29711" name="Rectangle 6"/>
            <p:cNvSpPr>
              <a:spLocks noChangeArrowheads="1"/>
            </p:cNvSpPr>
            <p:nvPr/>
          </p:nvSpPr>
          <p:spPr bwMode="auto">
            <a:xfrm>
              <a:off x="4772025" y="2697163"/>
              <a:ext cx="792163" cy="67310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00</a:t>
              </a:r>
            </a:p>
          </p:txBody>
        </p:sp>
        <p:sp>
          <p:nvSpPr>
            <p:cNvPr id="29712" name="Rectangle 7"/>
            <p:cNvSpPr>
              <a:spLocks noChangeArrowheads="1"/>
            </p:cNvSpPr>
            <p:nvPr/>
          </p:nvSpPr>
          <p:spPr bwMode="auto">
            <a:xfrm>
              <a:off x="7937500" y="1951038"/>
              <a:ext cx="792163" cy="746125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9713" name="Rectangle 8"/>
            <p:cNvSpPr>
              <a:spLocks noChangeArrowheads="1"/>
            </p:cNvSpPr>
            <p:nvPr/>
          </p:nvSpPr>
          <p:spPr bwMode="auto">
            <a:xfrm>
              <a:off x="7146925" y="1951038"/>
              <a:ext cx="790575" cy="746125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29714" name="Rectangle 9"/>
            <p:cNvSpPr>
              <a:spLocks noChangeArrowheads="1"/>
            </p:cNvSpPr>
            <p:nvPr/>
          </p:nvSpPr>
          <p:spPr bwMode="auto">
            <a:xfrm>
              <a:off x="6354763" y="1951038"/>
              <a:ext cx="792163" cy="746125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01</a:t>
              </a:r>
            </a:p>
          </p:txBody>
        </p:sp>
        <p:sp>
          <p:nvSpPr>
            <p:cNvPr id="29715" name="Rectangle 10"/>
            <p:cNvSpPr>
              <a:spLocks noChangeArrowheads="1"/>
            </p:cNvSpPr>
            <p:nvPr/>
          </p:nvSpPr>
          <p:spPr bwMode="auto">
            <a:xfrm>
              <a:off x="5564188" y="1951038"/>
              <a:ext cx="790575" cy="746125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00</a:t>
              </a:r>
            </a:p>
          </p:txBody>
        </p:sp>
        <p:sp>
          <p:nvSpPr>
            <p:cNvPr id="29716" name="Rectangle 11"/>
            <p:cNvSpPr>
              <a:spLocks noChangeArrowheads="1"/>
            </p:cNvSpPr>
            <p:nvPr/>
          </p:nvSpPr>
          <p:spPr bwMode="auto">
            <a:xfrm>
              <a:off x="4724400" y="1905000"/>
              <a:ext cx="792163" cy="746125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    ab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  cd</a:t>
              </a:r>
            </a:p>
          </p:txBody>
        </p:sp>
        <p:sp>
          <p:nvSpPr>
            <p:cNvPr id="29717" name="Line 12"/>
            <p:cNvSpPr>
              <a:spLocks noChangeShapeType="1"/>
            </p:cNvSpPr>
            <p:nvPr/>
          </p:nvSpPr>
          <p:spPr bwMode="auto">
            <a:xfrm>
              <a:off x="4772025" y="1951038"/>
              <a:ext cx="792163" cy="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8" name="Line 13"/>
            <p:cNvSpPr>
              <a:spLocks noChangeShapeType="1"/>
            </p:cNvSpPr>
            <p:nvPr/>
          </p:nvSpPr>
          <p:spPr bwMode="auto">
            <a:xfrm>
              <a:off x="4772025" y="1951038"/>
              <a:ext cx="0" cy="746125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9" name="Line 14"/>
            <p:cNvSpPr>
              <a:spLocks noChangeShapeType="1"/>
            </p:cNvSpPr>
            <p:nvPr/>
          </p:nvSpPr>
          <p:spPr bwMode="auto">
            <a:xfrm>
              <a:off x="5564188" y="1951038"/>
              <a:ext cx="790575" cy="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0" name="Line 15"/>
            <p:cNvSpPr>
              <a:spLocks noChangeShapeType="1"/>
            </p:cNvSpPr>
            <p:nvPr/>
          </p:nvSpPr>
          <p:spPr bwMode="auto">
            <a:xfrm>
              <a:off x="4772025" y="2697163"/>
              <a:ext cx="0" cy="67310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1" name="Line 16"/>
            <p:cNvSpPr>
              <a:spLocks noChangeShapeType="1"/>
            </p:cNvSpPr>
            <p:nvPr/>
          </p:nvSpPr>
          <p:spPr bwMode="auto">
            <a:xfrm>
              <a:off x="4772025" y="3370263"/>
              <a:ext cx="0" cy="70485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2" name="Line 17"/>
            <p:cNvSpPr>
              <a:spLocks noChangeShapeType="1"/>
            </p:cNvSpPr>
            <p:nvPr/>
          </p:nvSpPr>
          <p:spPr bwMode="auto">
            <a:xfrm>
              <a:off x="8729663" y="1951038"/>
              <a:ext cx="0" cy="746125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3" name="Line 18"/>
            <p:cNvSpPr>
              <a:spLocks noChangeShapeType="1"/>
            </p:cNvSpPr>
            <p:nvPr/>
          </p:nvSpPr>
          <p:spPr bwMode="auto">
            <a:xfrm>
              <a:off x="4772025" y="4075113"/>
              <a:ext cx="792163" cy="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4" name="Line 19"/>
            <p:cNvSpPr>
              <a:spLocks noChangeShapeType="1"/>
            </p:cNvSpPr>
            <p:nvPr/>
          </p:nvSpPr>
          <p:spPr bwMode="auto">
            <a:xfrm>
              <a:off x="5003800" y="2159000"/>
              <a:ext cx="546100" cy="523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5" name="Rectangle 20"/>
            <p:cNvSpPr>
              <a:spLocks noChangeArrowheads="1"/>
            </p:cNvSpPr>
            <p:nvPr/>
          </p:nvSpPr>
          <p:spPr bwMode="auto">
            <a:xfrm>
              <a:off x="7937500" y="3370263"/>
              <a:ext cx="792163" cy="70485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726" name="Rectangle 21"/>
            <p:cNvSpPr>
              <a:spLocks noChangeArrowheads="1"/>
            </p:cNvSpPr>
            <p:nvPr/>
          </p:nvSpPr>
          <p:spPr bwMode="auto">
            <a:xfrm>
              <a:off x="7146925" y="3370263"/>
              <a:ext cx="790575" cy="70485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9727" name="Rectangle 22"/>
            <p:cNvSpPr>
              <a:spLocks noChangeArrowheads="1"/>
            </p:cNvSpPr>
            <p:nvPr/>
          </p:nvSpPr>
          <p:spPr bwMode="auto">
            <a:xfrm>
              <a:off x="6354763" y="3370263"/>
              <a:ext cx="792163" cy="70485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9728" name="Rectangle 23"/>
            <p:cNvSpPr>
              <a:spLocks noChangeArrowheads="1"/>
            </p:cNvSpPr>
            <p:nvPr/>
          </p:nvSpPr>
          <p:spPr bwMode="auto">
            <a:xfrm>
              <a:off x="5564188" y="3370263"/>
              <a:ext cx="790575" cy="70485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729" name="Rectangle 24"/>
            <p:cNvSpPr>
              <a:spLocks noChangeArrowheads="1"/>
            </p:cNvSpPr>
            <p:nvPr/>
          </p:nvSpPr>
          <p:spPr bwMode="auto">
            <a:xfrm>
              <a:off x="7937500" y="2697163"/>
              <a:ext cx="792163" cy="67310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9730" name="Rectangle 25"/>
            <p:cNvSpPr>
              <a:spLocks noChangeArrowheads="1"/>
            </p:cNvSpPr>
            <p:nvPr/>
          </p:nvSpPr>
          <p:spPr bwMode="auto">
            <a:xfrm>
              <a:off x="6354763" y="2697163"/>
              <a:ext cx="792163" cy="67310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9731" name="Rectangle 26"/>
            <p:cNvSpPr>
              <a:spLocks noChangeArrowheads="1"/>
            </p:cNvSpPr>
            <p:nvPr/>
          </p:nvSpPr>
          <p:spPr bwMode="auto">
            <a:xfrm>
              <a:off x="5564188" y="2697163"/>
              <a:ext cx="790575" cy="67310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732" name="Line 27"/>
            <p:cNvSpPr>
              <a:spLocks noChangeShapeType="1"/>
            </p:cNvSpPr>
            <p:nvPr/>
          </p:nvSpPr>
          <p:spPr bwMode="auto">
            <a:xfrm>
              <a:off x="8729663" y="2697163"/>
              <a:ext cx="0" cy="137795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3" name="Line 28"/>
            <p:cNvSpPr>
              <a:spLocks noChangeShapeType="1"/>
            </p:cNvSpPr>
            <p:nvPr/>
          </p:nvSpPr>
          <p:spPr bwMode="auto">
            <a:xfrm>
              <a:off x="5564188" y="2697163"/>
              <a:ext cx="316547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4" name="Line 29"/>
            <p:cNvSpPr>
              <a:spLocks noChangeShapeType="1"/>
            </p:cNvSpPr>
            <p:nvPr/>
          </p:nvSpPr>
          <p:spPr bwMode="auto">
            <a:xfrm>
              <a:off x="5564188" y="2697163"/>
              <a:ext cx="0" cy="137795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5" name="Line 30"/>
            <p:cNvSpPr>
              <a:spLocks noChangeShapeType="1"/>
            </p:cNvSpPr>
            <p:nvPr/>
          </p:nvSpPr>
          <p:spPr bwMode="auto">
            <a:xfrm>
              <a:off x="6354763" y="2697163"/>
              <a:ext cx="0" cy="1377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6" name="Line 31"/>
            <p:cNvSpPr>
              <a:spLocks noChangeShapeType="1"/>
            </p:cNvSpPr>
            <p:nvPr/>
          </p:nvSpPr>
          <p:spPr bwMode="auto">
            <a:xfrm>
              <a:off x="7146925" y="2697163"/>
              <a:ext cx="0" cy="1377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7" name="Line 32"/>
            <p:cNvSpPr>
              <a:spLocks noChangeShapeType="1"/>
            </p:cNvSpPr>
            <p:nvPr/>
          </p:nvSpPr>
          <p:spPr bwMode="auto">
            <a:xfrm>
              <a:off x="7937500" y="2697163"/>
              <a:ext cx="0" cy="1377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8" name="Line 33"/>
            <p:cNvSpPr>
              <a:spLocks noChangeShapeType="1"/>
            </p:cNvSpPr>
            <p:nvPr/>
          </p:nvSpPr>
          <p:spPr bwMode="auto">
            <a:xfrm>
              <a:off x="5564188" y="3370263"/>
              <a:ext cx="31654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9" name="Line 34"/>
            <p:cNvSpPr>
              <a:spLocks noChangeShapeType="1"/>
            </p:cNvSpPr>
            <p:nvPr/>
          </p:nvSpPr>
          <p:spPr bwMode="auto">
            <a:xfrm>
              <a:off x="5572125" y="4100513"/>
              <a:ext cx="316547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40" name="Line 35"/>
            <p:cNvSpPr>
              <a:spLocks noChangeShapeType="1"/>
            </p:cNvSpPr>
            <p:nvPr/>
          </p:nvSpPr>
          <p:spPr bwMode="auto">
            <a:xfrm>
              <a:off x="5930900" y="5335588"/>
              <a:ext cx="792163" cy="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41" name="Line 36"/>
            <p:cNvSpPr>
              <a:spLocks noChangeShapeType="1"/>
            </p:cNvSpPr>
            <p:nvPr/>
          </p:nvSpPr>
          <p:spPr bwMode="auto">
            <a:xfrm>
              <a:off x="6723063" y="5335588"/>
              <a:ext cx="790575" cy="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42" name="Line 37"/>
            <p:cNvSpPr>
              <a:spLocks noChangeShapeType="1"/>
            </p:cNvSpPr>
            <p:nvPr/>
          </p:nvSpPr>
          <p:spPr bwMode="auto">
            <a:xfrm>
              <a:off x="7513638" y="5335588"/>
              <a:ext cx="792163" cy="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43" name="Rectangle 38"/>
            <p:cNvSpPr>
              <a:spLocks noChangeArrowheads="1"/>
            </p:cNvSpPr>
            <p:nvPr/>
          </p:nvSpPr>
          <p:spPr bwMode="auto">
            <a:xfrm>
              <a:off x="7937500" y="4762500"/>
              <a:ext cx="792163" cy="70485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744" name="Rectangle 39"/>
            <p:cNvSpPr>
              <a:spLocks noChangeArrowheads="1"/>
            </p:cNvSpPr>
            <p:nvPr/>
          </p:nvSpPr>
          <p:spPr bwMode="auto">
            <a:xfrm>
              <a:off x="7146925" y="4762500"/>
              <a:ext cx="790575" cy="70485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9745" name="Rectangle 40"/>
            <p:cNvSpPr>
              <a:spLocks noChangeArrowheads="1"/>
            </p:cNvSpPr>
            <p:nvPr/>
          </p:nvSpPr>
          <p:spPr bwMode="auto">
            <a:xfrm>
              <a:off x="6354763" y="4762500"/>
              <a:ext cx="792163" cy="70485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9746" name="Rectangle 41"/>
            <p:cNvSpPr>
              <a:spLocks noChangeArrowheads="1"/>
            </p:cNvSpPr>
            <p:nvPr/>
          </p:nvSpPr>
          <p:spPr bwMode="auto">
            <a:xfrm>
              <a:off x="5564188" y="4762500"/>
              <a:ext cx="790575" cy="70485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747" name="Rectangle 42"/>
            <p:cNvSpPr>
              <a:spLocks noChangeArrowheads="1"/>
            </p:cNvSpPr>
            <p:nvPr/>
          </p:nvSpPr>
          <p:spPr bwMode="auto">
            <a:xfrm>
              <a:off x="7937500" y="4089400"/>
              <a:ext cx="792163" cy="67310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AU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9748" name="Rectangle 43"/>
            <p:cNvSpPr>
              <a:spLocks noChangeArrowheads="1"/>
            </p:cNvSpPr>
            <p:nvPr/>
          </p:nvSpPr>
          <p:spPr bwMode="auto">
            <a:xfrm>
              <a:off x="5564188" y="4089400"/>
              <a:ext cx="790575" cy="67310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9749" name="Line 44"/>
            <p:cNvSpPr>
              <a:spLocks noChangeShapeType="1"/>
            </p:cNvSpPr>
            <p:nvPr/>
          </p:nvSpPr>
          <p:spPr bwMode="auto">
            <a:xfrm>
              <a:off x="8729663" y="4089400"/>
              <a:ext cx="0" cy="137795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0" name="Line 45"/>
            <p:cNvSpPr>
              <a:spLocks noChangeShapeType="1"/>
            </p:cNvSpPr>
            <p:nvPr/>
          </p:nvSpPr>
          <p:spPr bwMode="auto">
            <a:xfrm>
              <a:off x="5564188" y="5467350"/>
              <a:ext cx="316547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1" name="Line 46"/>
            <p:cNvSpPr>
              <a:spLocks noChangeShapeType="1"/>
            </p:cNvSpPr>
            <p:nvPr/>
          </p:nvSpPr>
          <p:spPr bwMode="auto">
            <a:xfrm>
              <a:off x="5564188" y="4089400"/>
              <a:ext cx="316547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2" name="Line 47"/>
            <p:cNvSpPr>
              <a:spLocks noChangeShapeType="1"/>
            </p:cNvSpPr>
            <p:nvPr/>
          </p:nvSpPr>
          <p:spPr bwMode="auto">
            <a:xfrm>
              <a:off x="5564188" y="4089400"/>
              <a:ext cx="0" cy="137795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3" name="Line 48"/>
            <p:cNvSpPr>
              <a:spLocks noChangeShapeType="1"/>
            </p:cNvSpPr>
            <p:nvPr/>
          </p:nvSpPr>
          <p:spPr bwMode="auto">
            <a:xfrm>
              <a:off x="6354763" y="4089400"/>
              <a:ext cx="0" cy="1377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4" name="Line 49"/>
            <p:cNvSpPr>
              <a:spLocks noChangeShapeType="1"/>
            </p:cNvSpPr>
            <p:nvPr/>
          </p:nvSpPr>
          <p:spPr bwMode="auto">
            <a:xfrm>
              <a:off x="7146925" y="4089400"/>
              <a:ext cx="0" cy="1377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5" name="Line 50"/>
            <p:cNvSpPr>
              <a:spLocks noChangeShapeType="1"/>
            </p:cNvSpPr>
            <p:nvPr/>
          </p:nvSpPr>
          <p:spPr bwMode="auto">
            <a:xfrm>
              <a:off x="7937500" y="4089400"/>
              <a:ext cx="0" cy="1377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6" name="Line 51"/>
            <p:cNvSpPr>
              <a:spLocks noChangeShapeType="1"/>
            </p:cNvSpPr>
            <p:nvPr/>
          </p:nvSpPr>
          <p:spPr bwMode="auto">
            <a:xfrm>
              <a:off x="5564188" y="4762500"/>
              <a:ext cx="31654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7" name="Rectangle 52"/>
            <p:cNvSpPr>
              <a:spLocks noChangeArrowheads="1"/>
            </p:cNvSpPr>
            <p:nvPr/>
          </p:nvSpPr>
          <p:spPr bwMode="auto">
            <a:xfrm>
              <a:off x="4783138" y="4051300"/>
              <a:ext cx="792163" cy="70485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29758" name="Rectangle 53"/>
            <p:cNvSpPr>
              <a:spLocks noChangeArrowheads="1"/>
            </p:cNvSpPr>
            <p:nvPr/>
          </p:nvSpPr>
          <p:spPr bwMode="auto">
            <a:xfrm>
              <a:off x="4765675" y="4718050"/>
              <a:ext cx="792163" cy="70485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9759" name="Rectangle 54"/>
            <p:cNvSpPr>
              <a:spLocks noChangeArrowheads="1"/>
            </p:cNvSpPr>
            <p:nvPr/>
          </p:nvSpPr>
          <p:spPr bwMode="auto">
            <a:xfrm>
              <a:off x="7138988" y="2673350"/>
              <a:ext cx="792163" cy="70485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AU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9760" name="Rectangle 55"/>
            <p:cNvSpPr>
              <a:spLocks noChangeArrowheads="1"/>
            </p:cNvSpPr>
            <p:nvPr/>
          </p:nvSpPr>
          <p:spPr bwMode="auto">
            <a:xfrm>
              <a:off x="7148513" y="4056063"/>
              <a:ext cx="792163" cy="70485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AU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9761" name="Rectangle 56"/>
            <p:cNvSpPr>
              <a:spLocks noChangeArrowheads="1"/>
            </p:cNvSpPr>
            <p:nvPr/>
          </p:nvSpPr>
          <p:spPr bwMode="auto">
            <a:xfrm>
              <a:off x="6365875" y="4078288"/>
              <a:ext cx="792163" cy="70485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AU">
                  <a:solidFill>
                    <a:schemeClr val="tx1"/>
                  </a:solidFill>
                </a:rPr>
                <a:t>t</a:t>
              </a:r>
            </a:p>
          </p:txBody>
        </p:sp>
      </p:grpSp>
      <p:sp>
        <p:nvSpPr>
          <p:cNvPr id="85060" name="Oval 68"/>
          <p:cNvSpPr>
            <a:spLocks noChangeArrowheads="1"/>
          </p:cNvSpPr>
          <p:nvPr/>
        </p:nvSpPr>
        <p:spPr bwMode="auto">
          <a:xfrm>
            <a:off x="8077200" y="4114800"/>
            <a:ext cx="544513" cy="5984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Oval 186"/>
          <p:cNvSpPr>
            <a:spLocks noChangeArrowheads="1"/>
          </p:cNvSpPr>
          <p:nvPr/>
        </p:nvSpPr>
        <p:spPr bwMode="auto">
          <a:xfrm>
            <a:off x="7239000" y="2438400"/>
            <a:ext cx="630237" cy="321151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Oval 186"/>
          <p:cNvSpPr>
            <a:spLocks noChangeArrowheads="1"/>
          </p:cNvSpPr>
          <p:nvPr/>
        </p:nvSpPr>
        <p:spPr bwMode="auto">
          <a:xfrm>
            <a:off x="5562600" y="4038600"/>
            <a:ext cx="33528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Oval 60"/>
          <p:cNvSpPr>
            <a:spLocks noChangeArrowheads="1"/>
          </p:cNvSpPr>
          <p:nvPr/>
        </p:nvSpPr>
        <p:spPr bwMode="auto">
          <a:xfrm>
            <a:off x="7315200" y="3429000"/>
            <a:ext cx="544513" cy="598488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Oval 60"/>
          <p:cNvSpPr>
            <a:spLocks noChangeArrowheads="1"/>
          </p:cNvSpPr>
          <p:nvPr/>
        </p:nvSpPr>
        <p:spPr bwMode="auto">
          <a:xfrm>
            <a:off x="7315200" y="4800600"/>
            <a:ext cx="544513" cy="598488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Oval 60"/>
          <p:cNvSpPr>
            <a:spLocks noChangeArrowheads="1"/>
          </p:cNvSpPr>
          <p:nvPr/>
        </p:nvSpPr>
        <p:spPr bwMode="auto">
          <a:xfrm>
            <a:off x="6477000" y="4114800"/>
            <a:ext cx="544513" cy="598488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403644-4D52-41F6-89B9-DF8667E14DB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60" grpId="0" animBg="1"/>
      <p:bldP spid="66" grpId="0" animBg="1"/>
      <p:bldP spid="66" grpId="1" animBg="1"/>
      <p:bldP spid="67" grpId="0" animBg="1"/>
      <p:bldP spid="67" grpId="1" animBg="1"/>
      <p:bldP spid="70" grpId="0" animBg="1"/>
      <p:bldP spid="70" grpId="1" animBg="1"/>
      <p:bldP spid="70" grpId="2" animBg="1"/>
      <p:bldP spid="71" grpId="0" animBg="1"/>
      <p:bldP spid="71" grpId="1" animBg="1"/>
      <p:bldP spid="71" grpId="2" animBg="1"/>
      <p:bldP spid="72" grpId="0" animBg="1"/>
      <p:bldP spid="7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6253" y="96838"/>
            <a:ext cx="8927431" cy="915987"/>
          </a:xfrm>
        </p:spPr>
        <p:txBody>
          <a:bodyPr/>
          <a:lstStyle/>
          <a:p>
            <a:r>
              <a:rPr lang="en-US" dirty="0" smtClean="0"/>
              <a:t>Disjunctive Normal Form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8113" y="818147"/>
            <a:ext cx="8867775" cy="558265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Common Representation for Boolean Functions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Slightly Different Notation for Operators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Slightly Different Terminology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Basics: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A </a:t>
            </a:r>
            <a:r>
              <a:rPr lang="en-US" i="1" dirty="0" smtClean="0">
                <a:solidFill>
                  <a:schemeClr val="tx2"/>
                </a:solidFill>
              </a:rPr>
              <a:t>literal </a:t>
            </a:r>
            <a:r>
              <a:rPr lang="en-US" dirty="0" smtClean="0"/>
              <a:t>is a clause or the negation (overstrike) of a clause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Examples:  </a:t>
            </a:r>
            <a:r>
              <a:rPr lang="en-US" i="1" dirty="0" smtClean="0"/>
              <a:t>a, a</a:t>
            </a:r>
            <a:endParaRPr lang="en-US" i="1" u="sng" dirty="0" smtClean="0"/>
          </a:p>
          <a:p>
            <a:pPr lvl="1">
              <a:lnSpc>
                <a:spcPct val="80000"/>
              </a:lnSpc>
            </a:pPr>
            <a:r>
              <a:rPr lang="en-US" dirty="0" smtClean="0"/>
              <a:t>A </a:t>
            </a:r>
            <a:r>
              <a:rPr lang="en-US" i="1" dirty="0" smtClean="0">
                <a:solidFill>
                  <a:schemeClr val="tx2"/>
                </a:solidFill>
              </a:rPr>
              <a:t>term</a:t>
            </a:r>
            <a:r>
              <a:rPr lang="en-US" dirty="0" smtClean="0"/>
              <a:t> is a set of literals connected by logical “and”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“and” is denoted by adjacency instead of </a:t>
            </a:r>
            <a:r>
              <a:rPr lang="en-US" sz="2400" b="1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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Examples: </a:t>
            </a:r>
            <a:r>
              <a:rPr lang="en-US" i="1" dirty="0" smtClean="0"/>
              <a:t>ab, ab, ab</a:t>
            </a:r>
            <a:r>
              <a:rPr lang="en-US" dirty="0" smtClean="0"/>
              <a:t>  for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sz="2400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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sz="2400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 </a:t>
            </a:r>
            <a:r>
              <a:rPr lang="en-US" sz="2400" dirty="0" smtClean="0">
                <a:solidFill>
                  <a:schemeClr val="tx2"/>
                </a:solidFill>
                <a:cs typeface="Times New Roman" pitchFamily="18" charset="0"/>
              </a:rPr>
              <a:t>¬</a:t>
            </a:r>
            <a:r>
              <a:rPr lang="en-US" sz="2400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 smtClean="0"/>
              <a:t>b</a:t>
            </a:r>
            <a:r>
              <a:rPr lang="en-US" dirty="0" smtClean="0"/>
              <a:t>, ¬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sz="2400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 </a:t>
            </a:r>
            <a:r>
              <a:rPr lang="en-US" sz="2400" dirty="0" smtClean="0">
                <a:solidFill>
                  <a:schemeClr val="tx2"/>
                </a:solidFill>
                <a:cs typeface="Times New Roman" pitchFamily="18" charset="0"/>
              </a:rPr>
              <a:t>¬</a:t>
            </a:r>
            <a:r>
              <a:rPr lang="en-US" sz="2400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 smtClean="0"/>
              <a:t>b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A </a:t>
            </a:r>
            <a:r>
              <a:rPr lang="en-US" i="1" dirty="0" smtClean="0">
                <a:solidFill>
                  <a:schemeClr val="tx2"/>
                </a:solidFill>
              </a:rPr>
              <a:t>(disjunctive normal form) predicate </a:t>
            </a:r>
            <a:r>
              <a:rPr lang="en-US" dirty="0" smtClean="0"/>
              <a:t>is a set of terms connected by “or”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“or” is denoted by </a:t>
            </a:r>
            <a:r>
              <a:rPr lang="en-US" sz="2400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+ </a:t>
            </a:r>
            <a:r>
              <a:rPr lang="en-US" dirty="0" smtClean="0"/>
              <a:t>instead of </a:t>
            </a:r>
            <a:r>
              <a:rPr lang="en-US" sz="2400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</a:t>
            </a:r>
            <a:endParaRPr lang="en-US" dirty="0" smtClean="0"/>
          </a:p>
          <a:p>
            <a:pPr lvl="2">
              <a:lnSpc>
                <a:spcPct val="80000"/>
              </a:lnSpc>
            </a:pPr>
            <a:r>
              <a:rPr lang="en-US" dirty="0" smtClean="0"/>
              <a:t>Examples: </a:t>
            </a:r>
            <a:r>
              <a:rPr lang="en-US" i="1" dirty="0" err="1" smtClean="0"/>
              <a:t>abc</a:t>
            </a:r>
            <a:r>
              <a:rPr lang="en-US" i="1" dirty="0" smtClean="0"/>
              <a:t> + ab + ac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Terms are also called “implicants”</a:t>
            </a:r>
          </a:p>
          <a:p>
            <a:pPr marL="1600200" lvl="3" indent="-228600">
              <a:lnSpc>
                <a:spcPct val="80000"/>
              </a:lnSpc>
            </a:pPr>
            <a:r>
              <a:rPr lang="en-US" dirty="0" smtClean="0"/>
              <a:t>If a term is true, that </a:t>
            </a:r>
            <a:r>
              <a:rPr lang="en-US" dirty="0" smtClean="0">
                <a:solidFill>
                  <a:schemeClr val="tx2"/>
                </a:solidFill>
              </a:rPr>
              <a:t>implies</a:t>
            </a:r>
            <a:r>
              <a:rPr lang="en-US" dirty="0" smtClean="0"/>
              <a:t> the predicate is true</a:t>
            </a:r>
          </a:p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>
            <a:off x="2766848" y="2976146"/>
            <a:ext cx="165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>
            <a:off x="2942335" y="4139784"/>
            <a:ext cx="165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>
            <a:off x="3138063" y="4187912"/>
            <a:ext cx="165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>
            <a:off x="3288876" y="4122824"/>
            <a:ext cx="165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999" name="Line 15"/>
          <p:cNvSpPr>
            <a:spLocks noChangeShapeType="1"/>
          </p:cNvSpPr>
          <p:nvPr/>
        </p:nvSpPr>
        <p:spPr bwMode="auto">
          <a:xfrm>
            <a:off x="3720432" y="5616575"/>
            <a:ext cx="165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2000" name="Line 16"/>
          <p:cNvSpPr>
            <a:spLocks noChangeShapeType="1"/>
          </p:cNvSpPr>
          <p:nvPr/>
        </p:nvSpPr>
        <p:spPr bwMode="auto">
          <a:xfrm>
            <a:off x="3064286" y="5616575"/>
            <a:ext cx="165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322" name="Date Placeholder 18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Introduction to Software Testing, Edition 2  (Ch 8)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323" name="Slide Number Placeholder 1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499A64-74A9-4F5C-BEC5-F0E442B55CFA}" type="slidenum">
              <a:rPr lang="en-US" smtClean="0">
                <a:latin typeface="Arial" charset="0"/>
                <a:cs typeface="Arial" charset="0"/>
              </a:rPr>
              <a:pPr/>
              <a:t>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3324" name="Footer Placeholder 2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© Ammann &amp; Offutt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9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19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19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9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19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19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19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19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19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5" grpId="0" animBg="1"/>
      <p:bldP spid="41996" grpId="0" animBg="1"/>
      <p:bldP spid="41997" grpId="0" animBg="1"/>
      <p:bldP spid="41998" grpId="0" animBg="1"/>
      <p:bldP spid="41999" grpId="0" animBg="1"/>
      <p:bldP spid="4200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086" y="103188"/>
            <a:ext cx="9087584" cy="1328570"/>
          </a:xfrm>
        </p:spPr>
        <p:txBody>
          <a:bodyPr/>
          <a:lstStyle/>
          <a:p>
            <a:r>
              <a:rPr lang="en-US" sz="3200" dirty="0" smtClean="0"/>
              <a:t>CUTPNFP: Corresponding Unique True Point Near False Point Pairs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350" y="1130968"/>
            <a:ext cx="9118599" cy="542421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Consider the DNF predicate:  </a:t>
            </a:r>
            <a:r>
              <a:rPr lang="en-US" i="1" dirty="0" smtClean="0"/>
              <a:t>f = </a:t>
            </a:r>
            <a:r>
              <a:rPr lang="en-US" i="1" dirty="0" err="1" smtClean="0"/>
              <a:t>ab</a:t>
            </a:r>
            <a:r>
              <a:rPr lang="en-US" i="1" dirty="0" smtClean="0"/>
              <a:t> + </a:t>
            </a:r>
            <a:r>
              <a:rPr lang="en-US" i="1" dirty="0" err="1" smtClean="0"/>
              <a:t>cd</a:t>
            </a:r>
            <a:endParaRPr lang="en-US" i="1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For implicant </a:t>
            </a:r>
            <a:r>
              <a:rPr lang="en-US" i="1" dirty="0" smtClean="0"/>
              <a:t>ab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For </a:t>
            </a:r>
            <a:r>
              <a:rPr lang="en-US" i="1" dirty="0" smtClean="0"/>
              <a:t>a</a:t>
            </a:r>
            <a:r>
              <a:rPr lang="en-US" dirty="0" smtClean="0"/>
              <a:t>, choose UTP, NFP pair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TTFF, FTFF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For </a:t>
            </a:r>
            <a:r>
              <a:rPr lang="en-US" i="1" dirty="0" smtClean="0"/>
              <a:t>b</a:t>
            </a:r>
            <a:r>
              <a:rPr lang="en-US" dirty="0" smtClean="0"/>
              <a:t>, choose UTP, NFP pair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TTFT, TFFT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For implicant cd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For </a:t>
            </a:r>
            <a:r>
              <a:rPr lang="en-US" i="1" dirty="0" smtClean="0"/>
              <a:t>c</a:t>
            </a:r>
            <a:r>
              <a:rPr lang="en-US" dirty="0" smtClean="0"/>
              <a:t>, choose UTP, NFP pair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FFTT, FFFT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For </a:t>
            </a:r>
            <a:r>
              <a:rPr lang="en-US" i="1" dirty="0" smtClean="0"/>
              <a:t>d</a:t>
            </a:r>
            <a:r>
              <a:rPr lang="en-US" dirty="0" smtClean="0"/>
              <a:t>, choose UTP, NFP pair</a:t>
            </a:r>
            <a:endParaRPr lang="en-US" i="1" dirty="0" smtClean="0"/>
          </a:p>
          <a:p>
            <a:pPr lvl="2">
              <a:lnSpc>
                <a:spcPct val="80000"/>
              </a:lnSpc>
            </a:pPr>
            <a:r>
              <a:rPr lang="en-US" dirty="0" smtClean="0"/>
              <a:t>FFTT, FFTF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Possible CUTPNFP test set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{TTFF, TTFT, FFTT              //UTPs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 smtClean="0"/>
              <a:t>     FTFF, TFFT, FFFT, FFTF} //NFPs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65675" y="1951038"/>
            <a:ext cx="3971925" cy="3516312"/>
            <a:chOff x="2871" y="1800"/>
            <a:chExt cx="2502" cy="2215"/>
          </a:xfrm>
        </p:grpSpPr>
        <p:sp>
          <p:nvSpPr>
            <p:cNvPr id="29710" name="Rectangle 5"/>
            <p:cNvSpPr>
              <a:spLocks noChangeArrowheads="1"/>
            </p:cNvSpPr>
            <p:nvPr/>
          </p:nvSpPr>
          <p:spPr bwMode="auto">
            <a:xfrm>
              <a:off x="2875" y="2694"/>
              <a:ext cx="499" cy="44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01</a:t>
              </a:r>
            </a:p>
          </p:txBody>
        </p:sp>
        <p:sp>
          <p:nvSpPr>
            <p:cNvPr id="29711" name="Rectangle 6"/>
            <p:cNvSpPr>
              <a:spLocks noChangeArrowheads="1"/>
            </p:cNvSpPr>
            <p:nvPr/>
          </p:nvSpPr>
          <p:spPr bwMode="auto">
            <a:xfrm>
              <a:off x="2875" y="2270"/>
              <a:ext cx="499" cy="42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00</a:t>
              </a:r>
            </a:p>
          </p:txBody>
        </p:sp>
        <p:sp>
          <p:nvSpPr>
            <p:cNvPr id="29712" name="Rectangle 7"/>
            <p:cNvSpPr>
              <a:spLocks noChangeArrowheads="1"/>
            </p:cNvSpPr>
            <p:nvPr/>
          </p:nvSpPr>
          <p:spPr bwMode="auto">
            <a:xfrm>
              <a:off x="4869" y="1800"/>
              <a:ext cx="499" cy="47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9713" name="Rectangle 8"/>
            <p:cNvSpPr>
              <a:spLocks noChangeArrowheads="1"/>
            </p:cNvSpPr>
            <p:nvPr/>
          </p:nvSpPr>
          <p:spPr bwMode="auto">
            <a:xfrm>
              <a:off x="4371" y="1800"/>
              <a:ext cx="498" cy="47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29714" name="Rectangle 9"/>
            <p:cNvSpPr>
              <a:spLocks noChangeArrowheads="1"/>
            </p:cNvSpPr>
            <p:nvPr/>
          </p:nvSpPr>
          <p:spPr bwMode="auto">
            <a:xfrm>
              <a:off x="3872" y="1800"/>
              <a:ext cx="499" cy="47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01</a:t>
              </a:r>
            </a:p>
          </p:txBody>
        </p:sp>
        <p:sp>
          <p:nvSpPr>
            <p:cNvPr id="29715" name="Rectangle 10"/>
            <p:cNvSpPr>
              <a:spLocks noChangeArrowheads="1"/>
            </p:cNvSpPr>
            <p:nvPr/>
          </p:nvSpPr>
          <p:spPr bwMode="auto">
            <a:xfrm>
              <a:off x="3374" y="1800"/>
              <a:ext cx="498" cy="47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00</a:t>
              </a:r>
            </a:p>
          </p:txBody>
        </p:sp>
        <p:sp>
          <p:nvSpPr>
            <p:cNvPr id="29716" name="Rectangle 11"/>
            <p:cNvSpPr>
              <a:spLocks noChangeArrowheads="1"/>
            </p:cNvSpPr>
            <p:nvPr/>
          </p:nvSpPr>
          <p:spPr bwMode="auto">
            <a:xfrm>
              <a:off x="2875" y="1800"/>
              <a:ext cx="499" cy="47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    ab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  cd</a:t>
              </a:r>
            </a:p>
          </p:txBody>
        </p:sp>
        <p:sp>
          <p:nvSpPr>
            <p:cNvPr id="29717" name="Line 12"/>
            <p:cNvSpPr>
              <a:spLocks noChangeShapeType="1"/>
            </p:cNvSpPr>
            <p:nvPr/>
          </p:nvSpPr>
          <p:spPr bwMode="auto">
            <a:xfrm>
              <a:off x="2875" y="1800"/>
              <a:ext cx="499" cy="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8" name="Line 13"/>
            <p:cNvSpPr>
              <a:spLocks noChangeShapeType="1"/>
            </p:cNvSpPr>
            <p:nvPr/>
          </p:nvSpPr>
          <p:spPr bwMode="auto">
            <a:xfrm>
              <a:off x="2875" y="1800"/>
              <a:ext cx="0" cy="47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9" name="Line 14"/>
            <p:cNvSpPr>
              <a:spLocks noChangeShapeType="1"/>
            </p:cNvSpPr>
            <p:nvPr/>
          </p:nvSpPr>
          <p:spPr bwMode="auto">
            <a:xfrm>
              <a:off x="3374" y="1800"/>
              <a:ext cx="498" cy="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0" name="Line 15"/>
            <p:cNvSpPr>
              <a:spLocks noChangeShapeType="1"/>
            </p:cNvSpPr>
            <p:nvPr/>
          </p:nvSpPr>
          <p:spPr bwMode="auto">
            <a:xfrm>
              <a:off x="2875" y="2270"/>
              <a:ext cx="0" cy="424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1" name="Line 16"/>
            <p:cNvSpPr>
              <a:spLocks noChangeShapeType="1"/>
            </p:cNvSpPr>
            <p:nvPr/>
          </p:nvSpPr>
          <p:spPr bwMode="auto">
            <a:xfrm>
              <a:off x="2875" y="2694"/>
              <a:ext cx="0" cy="444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2" name="Line 17"/>
            <p:cNvSpPr>
              <a:spLocks noChangeShapeType="1"/>
            </p:cNvSpPr>
            <p:nvPr/>
          </p:nvSpPr>
          <p:spPr bwMode="auto">
            <a:xfrm>
              <a:off x="5368" y="1800"/>
              <a:ext cx="0" cy="47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3" name="Line 18"/>
            <p:cNvSpPr>
              <a:spLocks noChangeShapeType="1"/>
            </p:cNvSpPr>
            <p:nvPr/>
          </p:nvSpPr>
          <p:spPr bwMode="auto">
            <a:xfrm>
              <a:off x="2875" y="3138"/>
              <a:ext cx="499" cy="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4" name="Line 19"/>
            <p:cNvSpPr>
              <a:spLocks noChangeShapeType="1"/>
            </p:cNvSpPr>
            <p:nvPr/>
          </p:nvSpPr>
          <p:spPr bwMode="auto">
            <a:xfrm>
              <a:off x="3021" y="1931"/>
              <a:ext cx="344" cy="3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5" name="Rectangle 20"/>
            <p:cNvSpPr>
              <a:spLocks noChangeArrowheads="1"/>
            </p:cNvSpPr>
            <p:nvPr/>
          </p:nvSpPr>
          <p:spPr bwMode="auto">
            <a:xfrm>
              <a:off x="4869" y="2694"/>
              <a:ext cx="499" cy="44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726" name="Rectangle 21"/>
            <p:cNvSpPr>
              <a:spLocks noChangeArrowheads="1"/>
            </p:cNvSpPr>
            <p:nvPr/>
          </p:nvSpPr>
          <p:spPr bwMode="auto">
            <a:xfrm>
              <a:off x="4371" y="2694"/>
              <a:ext cx="498" cy="44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9727" name="Rectangle 22"/>
            <p:cNvSpPr>
              <a:spLocks noChangeArrowheads="1"/>
            </p:cNvSpPr>
            <p:nvPr/>
          </p:nvSpPr>
          <p:spPr bwMode="auto">
            <a:xfrm>
              <a:off x="3872" y="2694"/>
              <a:ext cx="499" cy="44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9728" name="Rectangle 23"/>
            <p:cNvSpPr>
              <a:spLocks noChangeArrowheads="1"/>
            </p:cNvSpPr>
            <p:nvPr/>
          </p:nvSpPr>
          <p:spPr bwMode="auto">
            <a:xfrm>
              <a:off x="3374" y="2694"/>
              <a:ext cx="498" cy="44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729" name="Rectangle 24"/>
            <p:cNvSpPr>
              <a:spLocks noChangeArrowheads="1"/>
            </p:cNvSpPr>
            <p:nvPr/>
          </p:nvSpPr>
          <p:spPr bwMode="auto">
            <a:xfrm>
              <a:off x="4869" y="2270"/>
              <a:ext cx="499" cy="42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9730" name="Rectangle 25"/>
            <p:cNvSpPr>
              <a:spLocks noChangeArrowheads="1"/>
            </p:cNvSpPr>
            <p:nvPr/>
          </p:nvSpPr>
          <p:spPr bwMode="auto">
            <a:xfrm>
              <a:off x="3872" y="2270"/>
              <a:ext cx="499" cy="42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9731" name="Rectangle 26"/>
            <p:cNvSpPr>
              <a:spLocks noChangeArrowheads="1"/>
            </p:cNvSpPr>
            <p:nvPr/>
          </p:nvSpPr>
          <p:spPr bwMode="auto">
            <a:xfrm>
              <a:off x="3374" y="2270"/>
              <a:ext cx="498" cy="42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732" name="Line 27"/>
            <p:cNvSpPr>
              <a:spLocks noChangeShapeType="1"/>
            </p:cNvSpPr>
            <p:nvPr/>
          </p:nvSpPr>
          <p:spPr bwMode="auto">
            <a:xfrm>
              <a:off x="5368" y="2270"/>
              <a:ext cx="0" cy="8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3" name="Line 28"/>
            <p:cNvSpPr>
              <a:spLocks noChangeShapeType="1"/>
            </p:cNvSpPr>
            <p:nvPr/>
          </p:nvSpPr>
          <p:spPr bwMode="auto">
            <a:xfrm>
              <a:off x="3374" y="2270"/>
              <a:ext cx="1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4" name="Line 29"/>
            <p:cNvSpPr>
              <a:spLocks noChangeShapeType="1"/>
            </p:cNvSpPr>
            <p:nvPr/>
          </p:nvSpPr>
          <p:spPr bwMode="auto">
            <a:xfrm>
              <a:off x="3374" y="2270"/>
              <a:ext cx="0" cy="8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5" name="Line 30"/>
            <p:cNvSpPr>
              <a:spLocks noChangeShapeType="1"/>
            </p:cNvSpPr>
            <p:nvPr/>
          </p:nvSpPr>
          <p:spPr bwMode="auto">
            <a:xfrm>
              <a:off x="3872" y="2270"/>
              <a:ext cx="0" cy="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6" name="Line 31"/>
            <p:cNvSpPr>
              <a:spLocks noChangeShapeType="1"/>
            </p:cNvSpPr>
            <p:nvPr/>
          </p:nvSpPr>
          <p:spPr bwMode="auto">
            <a:xfrm>
              <a:off x="4371" y="2270"/>
              <a:ext cx="0" cy="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7" name="Line 32"/>
            <p:cNvSpPr>
              <a:spLocks noChangeShapeType="1"/>
            </p:cNvSpPr>
            <p:nvPr/>
          </p:nvSpPr>
          <p:spPr bwMode="auto">
            <a:xfrm>
              <a:off x="4869" y="2270"/>
              <a:ext cx="0" cy="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8" name="Line 33"/>
            <p:cNvSpPr>
              <a:spLocks noChangeShapeType="1"/>
            </p:cNvSpPr>
            <p:nvPr/>
          </p:nvSpPr>
          <p:spPr bwMode="auto">
            <a:xfrm>
              <a:off x="3374" y="2694"/>
              <a:ext cx="19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9" name="Line 34"/>
            <p:cNvSpPr>
              <a:spLocks noChangeShapeType="1"/>
            </p:cNvSpPr>
            <p:nvPr/>
          </p:nvSpPr>
          <p:spPr bwMode="auto">
            <a:xfrm>
              <a:off x="3379" y="3154"/>
              <a:ext cx="1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40" name="Line 35"/>
            <p:cNvSpPr>
              <a:spLocks noChangeShapeType="1"/>
            </p:cNvSpPr>
            <p:nvPr/>
          </p:nvSpPr>
          <p:spPr bwMode="auto">
            <a:xfrm>
              <a:off x="3605" y="3932"/>
              <a:ext cx="499" cy="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41" name="Line 36"/>
            <p:cNvSpPr>
              <a:spLocks noChangeShapeType="1"/>
            </p:cNvSpPr>
            <p:nvPr/>
          </p:nvSpPr>
          <p:spPr bwMode="auto">
            <a:xfrm>
              <a:off x="4104" y="3932"/>
              <a:ext cx="498" cy="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42" name="Line 37"/>
            <p:cNvSpPr>
              <a:spLocks noChangeShapeType="1"/>
            </p:cNvSpPr>
            <p:nvPr/>
          </p:nvSpPr>
          <p:spPr bwMode="auto">
            <a:xfrm>
              <a:off x="4602" y="3932"/>
              <a:ext cx="499" cy="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43" name="Rectangle 38"/>
            <p:cNvSpPr>
              <a:spLocks noChangeArrowheads="1"/>
            </p:cNvSpPr>
            <p:nvPr/>
          </p:nvSpPr>
          <p:spPr bwMode="auto">
            <a:xfrm>
              <a:off x="4869" y="3571"/>
              <a:ext cx="499" cy="44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744" name="Rectangle 39"/>
            <p:cNvSpPr>
              <a:spLocks noChangeArrowheads="1"/>
            </p:cNvSpPr>
            <p:nvPr/>
          </p:nvSpPr>
          <p:spPr bwMode="auto">
            <a:xfrm>
              <a:off x="4371" y="3571"/>
              <a:ext cx="498" cy="44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9745" name="Rectangle 40"/>
            <p:cNvSpPr>
              <a:spLocks noChangeArrowheads="1"/>
            </p:cNvSpPr>
            <p:nvPr/>
          </p:nvSpPr>
          <p:spPr bwMode="auto">
            <a:xfrm>
              <a:off x="3872" y="3571"/>
              <a:ext cx="499" cy="44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9746" name="Rectangle 41"/>
            <p:cNvSpPr>
              <a:spLocks noChangeArrowheads="1"/>
            </p:cNvSpPr>
            <p:nvPr/>
          </p:nvSpPr>
          <p:spPr bwMode="auto">
            <a:xfrm>
              <a:off x="3374" y="3571"/>
              <a:ext cx="498" cy="44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747" name="Rectangle 42"/>
            <p:cNvSpPr>
              <a:spLocks noChangeArrowheads="1"/>
            </p:cNvSpPr>
            <p:nvPr/>
          </p:nvSpPr>
          <p:spPr bwMode="auto">
            <a:xfrm>
              <a:off x="4869" y="3147"/>
              <a:ext cx="499" cy="42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AU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9748" name="Rectangle 43"/>
            <p:cNvSpPr>
              <a:spLocks noChangeArrowheads="1"/>
            </p:cNvSpPr>
            <p:nvPr/>
          </p:nvSpPr>
          <p:spPr bwMode="auto">
            <a:xfrm>
              <a:off x="3374" y="3147"/>
              <a:ext cx="498" cy="42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9749" name="Line 44"/>
            <p:cNvSpPr>
              <a:spLocks noChangeShapeType="1"/>
            </p:cNvSpPr>
            <p:nvPr/>
          </p:nvSpPr>
          <p:spPr bwMode="auto">
            <a:xfrm>
              <a:off x="5368" y="3147"/>
              <a:ext cx="0" cy="8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0" name="Line 45"/>
            <p:cNvSpPr>
              <a:spLocks noChangeShapeType="1"/>
            </p:cNvSpPr>
            <p:nvPr/>
          </p:nvSpPr>
          <p:spPr bwMode="auto">
            <a:xfrm>
              <a:off x="3374" y="4015"/>
              <a:ext cx="1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1" name="Line 46"/>
            <p:cNvSpPr>
              <a:spLocks noChangeShapeType="1"/>
            </p:cNvSpPr>
            <p:nvPr/>
          </p:nvSpPr>
          <p:spPr bwMode="auto">
            <a:xfrm>
              <a:off x="3374" y="3147"/>
              <a:ext cx="1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2" name="Line 47"/>
            <p:cNvSpPr>
              <a:spLocks noChangeShapeType="1"/>
            </p:cNvSpPr>
            <p:nvPr/>
          </p:nvSpPr>
          <p:spPr bwMode="auto">
            <a:xfrm>
              <a:off x="3374" y="3147"/>
              <a:ext cx="0" cy="8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3" name="Line 48"/>
            <p:cNvSpPr>
              <a:spLocks noChangeShapeType="1"/>
            </p:cNvSpPr>
            <p:nvPr/>
          </p:nvSpPr>
          <p:spPr bwMode="auto">
            <a:xfrm>
              <a:off x="3872" y="3147"/>
              <a:ext cx="0" cy="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4" name="Line 49"/>
            <p:cNvSpPr>
              <a:spLocks noChangeShapeType="1"/>
            </p:cNvSpPr>
            <p:nvPr/>
          </p:nvSpPr>
          <p:spPr bwMode="auto">
            <a:xfrm>
              <a:off x="4371" y="3147"/>
              <a:ext cx="0" cy="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5" name="Line 50"/>
            <p:cNvSpPr>
              <a:spLocks noChangeShapeType="1"/>
            </p:cNvSpPr>
            <p:nvPr/>
          </p:nvSpPr>
          <p:spPr bwMode="auto">
            <a:xfrm>
              <a:off x="4869" y="3147"/>
              <a:ext cx="0" cy="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6" name="Line 51"/>
            <p:cNvSpPr>
              <a:spLocks noChangeShapeType="1"/>
            </p:cNvSpPr>
            <p:nvPr/>
          </p:nvSpPr>
          <p:spPr bwMode="auto">
            <a:xfrm>
              <a:off x="3374" y="3571"/>
              <a:ext cx="19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7" name="Rectangle 52"/>
            <p:cNvSpPr>
              <a:spLocks noChangeArrowheads="1"/>
            </p:cNvSpPr>
            <p:nvPr/>
          </p:nvSpPr>
          <p:spPr bwMode="auto">
            <a:xfrm>
              <a:off x="2882" y="3123"/>
              <a:ext cx="499" cy="44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29758" name="Rectangle 53"/>
            <p:cNvSpPr>
              <a:spLocks noChangeArrowheads="1"/>
            </p:cNvSpPr>
            <p:nvPr/>
          </p:nvSpPr>
          <p:spPr bwMode="auto">
            <a:xfrm>
              <a:off x="2871" y="3543"/>
              <a:ext cx="499" cy="44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9759" name="Rectangle 54"/>
            <p:cNvSpPr>
              <a:spLocks noChangeArrowheads="1"/>
            </p:cNvSpPr>
            <p:nvPr/>
          </p:nvSpPr>
          <p:spPr bwMode="auto">
            <a:xfrm>
              <a:off x="4366" y="2255"/>
              <a:ext cx="499" cy="44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AU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9760" name="Rectangle 55"/>
            <p:cNvSpPr>
              <a:spLocks noChangeArrowheads="1"/>
            </p:cNvSpPr>
            <p:nvPr/>
          </p:nvSpPr>
          <p:spPr bwMode="auto">
            <a:xfrm>
              <a:off x="4372" y="3126"/>
              <a:ext cx="499" cy="44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AU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9761" name="Rectangle 56"/>
            <p:cNvSpPr>
              <a:spLocks noChangeArrowheads="1"/>
            </p:cNvSpPr>
            <p:nvPr/>
          </p:nvSpPr>
          <p:spPr bwMode="auto">
            <a:xfrm>
              <a:off x="3879" y="3140"/>
              <a:ext cx="499" cy="44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AU">
                  <a:solidFill>
                    <a:schemeClr val="tx1"/>
                  </a:solidFill>
                </a:rPr>
                <a:t>t</a:t>
              </a:r>
            </a:p>
          </p:txBody>
        </p:sp>
      </p:grpSp>
      <p:sp>
        <p:nvSpPr>
          <p:cNvPr id="85051" name="Oval 59"/>
          <p:cNvSpPr>
            <a:spLocks noChangeArrowheads="1"/>
          </p:cNvSpPr>
          <p:nvPr/>
        </p:nvSpPr>
        <p:spPr bwMode="auto">
          <a:xfrm>
            <a:off x="7300913" y="3429000"/>
            <a:ext cx="544512" cy="598488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52" name="Oval 60"/>
          <p:cNvSpPr>
            <a:spLocks noChangeArrowheads="1"/>
          </p:cNvSpPr>
          <p:nvPr/>
        </p:nvSpPr>
        <p:spPr bwMode="auto">
          <a:xfrm>
            <a:off x="7261225" y="2724150"/>
            <a:ext cx="544513" cy="598488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53" name="Oval 61"/>
          <p:cNvSpPr>
            <a:spLocks noChangeArrowheads="1"/>
          </p:cNvSpPr>
          <p:nvPr/>
        </p:nvSpPr>
        <p:spPr bwMode="auto">
          <a:xfrm>
            <a:off x="5680075" y="4149725"/>
            <a:ext cx="544513" cy="598488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55" name="Oval 63"/>
          <p:cNvSpPr>
            <a:spLocks noChangeArrowheads="1"/>
          </p:cNvSpPr>
          <p:nvPr/>
        </p:nvSpPr>
        <p:spPr bwMode="auto">
          <a:xfrm>
            <a:off x="8059738" y="3444875"/>
            <a:ext cx="544512" cy="5984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56" name="Oval 64"/>
          <p:cNvSpPr>
            <a:spLocks noChangeArrowheads="1"/>
          </p:cNvSpPr>
          <p:nvPr/>
        </p:nvSpPr>
        <p:spPr bwMode="auto">
          <a:xfrm>
            <a:off x="5678488" y="3419475"/>
            <a:ext cx="544512" cy="5984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57" name="Oval 65"/>
          <p:cNvSpPr>
            <a:spLocks noChangeArrowheads="1"/>
          </p:cNvSpPr>
          <p:nvPr/>
        </p:nvSpPr>
        <p:spPr bwMode="auto">
          <a:xfrm>
            <a:off x="5743575" y="4778375"/>
            <a:ext cx="544513" cy="5984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59" name="Oval 67"/>
          <p:cNvSpPr>
            <a:spLocks noChangeArrowheads="1"/>
          </p:cNvSpPr>
          <p:nvPr/>
        </p:nvSpPr>
        <p:spPr bwMode="auto">
          <a:xfrm>
            <a:off x="6469063" y="2722563"/>
            <a:ext cx="544512" cy="598487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60" name="Oval 68"/>
          <p:cNvSpPr>
            <a:spLocks noChangeArrowheads="1"/>
          </p:cNvSpPr>
          <p:nvPr/>
        </p:nvSpPr>
        <p:spPr bwMode="auto">
          <a:xfrm>
            <a:off x="5699125" y="4119563"/>
            <a:ext cx="544513" cy="5984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61" name="Oval 69"/>
          <p:cNvSpPr>
            <a:spLocks noChangeArrowheads="1"/>
          </p:cNvSpPr>
          <p:nvPr/>
        </p:nvSpPr>
        <p:spPr bwMode="auto">
          <a:xfrm>
            <a:off x="5721350" y="4806950"/>
            <a:ext cx="544513" cy="5984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Oval 186"/>
          <p:cNvSpPr>
            <a:spLocks noChangeArrowheads="1"/>
          </p:cNvSpPr>
          <p:nvPr/>
        </p:nvSpPr>
        <p:spPr bwMode="auto">
          <a:xfrm>
            <a:off x="7239000" y="2514600"/>
            <a:ext cx="630237" cy="321151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Oval 186"/>
          <p:cNvSpPr>
            <a:spLocks noChangeArrowheads="1"/>
          </p:cNvSpPr>
          <p:nvPr/>
        </p:nvSpPr>
        <p:spPr bwMode="auto">
          <a:xfrm>
            <a:off x="6858000" y="2819400"/>
            <a:ext cx="630237" cy="3200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403644-4D52-41F6-89B9-DF8667E14DB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51" grpId="0" animBg="1"/>
      <p:bldP spid="85051" grpId="1" animBg="1"/>
      <p:bldP spid="85052" grpId="0" animBg="1"/>
      <p:bldP spid="85052" grpId="1" animBg="1"/>
      <p:bldP spid="85053" grpId="0" animBg="1"/>
      <p:bldP spid="85055" grpId="0" animBg="1"/>
      <p:bldP spid="85055" grpId="1" animBg="1"/>
      <p:bldP spid="85056" grpId="0" animBg="1"/>
      <p:bldP spid="85056" grpId="1" animBg="1"/>
      <p:bldP spid="85057" grpId="0" animBg="1"/>
      <p:bldP spid="85059" grpId="0" animBg="1"/>
      <p:bldP spid="85059" grpId="1" animBg="1"/>
      <p:bldP spid="85060" grpId="0" animBg="1"/>
      <p:bldP spid="85060" grpId="1" animBg="1"/>
      <p:bldP spid="85061" grpId="0" animBg="1"/>
      <p:bldP spid="66" grpId="0" animBg="1"/>
      <p:bldP spid="66" grpId="1" animBg="1"/>
      <p:bldP spid="67" grpId="0" animBg="1"/>
      <p:bldP spid="67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7800" y="745958"/>
            <a:ext cx="8966200" cy="545958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Find NFP tests for each literal such that all literals not in the term attain F and T 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Consider the DNF predicate: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 </a:t>
            </a:r>
            <a:r>
              <a:rPr lang="en-US" i="1" dirty="0" smtClean="0"/>
              <a:t>f = </a:t>
            </a:r>
            <a:r>
              <a:rPr lang="en-US" i="1" dirty="0" err="1" smtClean="0"/>
              <a:t>ab</a:t>
            </a:r>
            <a:r>
              <a:rPr lang="en-US" i="1" dirty="0" smtClean="0"/>
              <a:t> + </a:t>
            </a:r>
            <a:r>
              <a:rPr lang="en-US" i="1" dirty="0" err="1" smtClean="0"/>
              <a:t>cd</a:t>
            </a:r>
            <a:endParaRPr lang="en-US" i="1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For implicant </a:t>
            </a:r>
            <a:r>
              <a:rPr lang="en-US" i="1" dirty="0" smtClean="0"/>
              <a:t>ab</a:t>
            </a: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en-US" dirty="0" smtClean="0"/>
              <a:t>Choose FTFT, FTTF for a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Choose TFFT, TFTF for b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For implicant cd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Choose FTFT, TFFT for c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Choose FTTF, TFTF for d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MNFP test set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{TFTF, TFFT, FTTF, TFTF}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Example is small, but generally MNFP is large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086" y="103188"/>
            <a:ext cx="9087584" cy="823244"/>
          </a:xfrm>
        </p:spPr>
        <p:txBody>
          <a:bodyPr/>
          <a:lstStyle/>
          <a:p>
            <a:r>
              <a:rPr lang="en-US" sz="3200" dirty="0" smtClean="0"/>
              <a:t>MNFP : Multiple Near False Points</a:t>
            </a:r>
          </a:p>
        </p:txBody>
      </p:sp>
      <p:grpSp>
        <p:nvGrpSpPr>
          <p:cNvPr id="2" name="Group 68"/>
          <p:cNvGrpSpPr/>
          <p:nvPr/>
        </p:nvGrpSpPr>
        <p:grpSpPr>
          <a:xfrm>
            <a:off x="4724400" y="1905000"/>
            <a:ext cx="4013200" cy="3562350"/>
            <a:chOff x="4724400" y="1905000"/>
            <a:chExt cx="4013200" cy="3562350"/>
          </a:xfrm>
        </p:grpSpPr>
        <p:sp>
          <p:nvSpPr>
            <p:cNvPr id="29710" name="Rectangle 5"/>
            <p:cNvSpPr>
              <a:spLocks noChangeArrowheads="1"/>
            </p:cNvSpPr>
            <p:nvPr/>
          </p:nvSpPr>
          <p:spPr bwMode="auto">
            <a:xfrm>
              <a:off x="4772025" y="3370263"/>
              <a:ext cx="792163" cy="70485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01</a:t>
              </a:r>
            </a:p>
          </p:txBody>
        </p:sp>
        <p:sp>
          <p:nvSpPr>
            <p:cNvPr id="29711" name="Rectangle 6"/>
            <p:cNvSpPr>
              <a:spLocks noChangeArrowheads="1"/>
            </p:cNvSpPr>
            <p:nvPr/>
          </p:nvSpPr>
          <p:spPr bwMode="auto">
            <a:xfrm>
              <a:off x="4772025" y="2697163"/>
              <a:ext cx="792163" cy="67310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00</a:t>
              </a:r>
            </a:p>
          </p:txBody>
        </p:sp>
        <p:sp>
          <p:nvSpPr>
            <p:cNvPr id="29712" name="Rectangle 7"/>
            <p:cNvSpPr>
              <a:spLocks noChangeArrowheads="1"/>
            </p:cNvSpPr>
            <p:nvPr/>
          </p:nvSpPr>
          <p:spPr bwMode="auto">
            <a:xfrm>
              <a:off x="7937500" y="1951038"/>
              <a:ext cx="792163" cy="746125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9713" name="Rectangle 8"/>
            <p:cNvSpPr>
              <a:spLocks noChangeArrowheads="1"/>
            </p:cNvSpPr>
            <p:nvPr/>
          </p:nvSpPr>
          <p:spPr bwMode="auto">
            <a:xfrm>
              <a:off x="7146925" y="1951038"/>
              <a:ext cx="790575" cy="746125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29714" name="Rectangle 9"/>
            <p:cNvSpPr>
              <a:spLocks noChangeArrowheads="1"/>
            </p:cNvSpPr>
            <p:nvPr/>
          </p:nvSpPr>
          <p:spPr bwMode="auto">
            <a:xfrm>
              <a:off x="6354763" y="1951038"/>
              <a:ext cx="792163" cy="746125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01</a:t>
              </a:r>
            </a:p>
          </p:txBody>
        </p:sp>
        <p:sp>
          <p:nvSpPr>
            <p:cNvPr id="29715" name="Rectangle 10"/>
            <p:cNvSpPr>
              <a:spLocks noChangeArrowheads="1"/>
            </p:cNvSpPr>
            <p:nvPr/>
          </p:nvSpPr>
          <p:spPr bwMode="auto">
            <a:xfrm>
              <a:off x="5564188" y="1951038"/>
              <a:ext cx="790575" cy="746125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00</a:t>
              </a:r>
            </a:p>
          </p:txBody>
        </p:sp>
        <p:sp>
          <p:nvSpPr>
            <p:cNvPr id="29716" name="Rectangle 11"/>
            <p:cNvSpPr>
              <a:spLocks noChangeArrowheads="1"/>
            </p:cNvSpPr>
            <p:nvPr/>
          </p:nvSpPr>
          <p:spPr bwMode="auto">
            <a:xfrm>
              <a:off x="4724400" y="1905000"/>
              <a:ext cx="792163" cy="746125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    ab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  cd</a:t>
              </a:r>
            </a:p>
          </p:txBody>
        </p:sp>
        <p:sp>
          <p:nvSpPr>
            <p:cNvPr id="29717" name="Line 12"/>
            <p:cNvSpPr>
              <a:spLocks noChangeShapeType="1"/>
            </p:cNvSpPr>
            <p:nvPr/>
          </p:nvSpPr>
          <p:spPr bwMode="auto">
            <a:xfrm>
              <a:off x="4772025" y="1951038"/>
              <a:ext cx="792163" cy="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8" name="Line 13"/>
            <p:cNvSpPr>
              <a:spLocks noChangeShapeType="1"/>
            </p:cNvSpPr>
            <p:nvPr/>
          </p:nvSpPr>
          <p:spPr bwMode="auto">
            <a:xfrm>
              <a:off x="4772025" y="1951038"/>
              <a:ext cx="0" cy="746125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9" name="Line 14"/>
            <p:cNvSpPr>
              <a:spLocks noChangeShapeType="1"/>
            </p:cNvSpPr>
            <p:nvPr/>
          </p:nvSpPr>
          <p:spPr bwMode="auto">
            <a:xfrm>
              <a:off x="5564188" y="1951038"/>
              <a:ext cx="790575" cy="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0" name="Line 15"/>
            <p:cNvSpPr>
              <a:spLocks noChangeShapeType="1"/>
            </p:cNvSpPr>
            <p:nvPr/>
          </p:nvSpPr>
          <p:spPr bwMode="auto">
            <a:xfrm>
              <a:off x="4772025" y="2697163"/>
              <a:ext cx="0" cy="67310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1" name="Line 16"/>
            <p:cNvSpPr>
              <a:spLocks noChangeShapeType="1"/>
            </p:cNvSpPr>
            <p:nvPr/>
          </p:nvSpPr>
          <p:spPr bwMode="auto">
            <a:xfrm>
              <a:off x="4772025" y="3370263"/>
              <a:ext cx="0" cy="70485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2" name="Line 17"/>
            <p:cNvSpPr>
              <a:spLocks noChangeShapeType="1"/>
            </p:cNvSpPr>
            <p:nvPr/>
          </p:nvSpPr>
          <p:spPr bwMode="auto">
            <a:xfrm>
              <a:off x="8729663" y="1951038"/>
              <a:ext cx="0" cy="746125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3" name="Line 18"/>
            <p:cNvSpPr>
              <a:spLocks noChangeShapeType="1"/>
            </p:cNvSpPr>
            <p:nvPr/>
          </p:nvSpPr>
          <p:spPr bwMode="auto">
            <a:xfrm>
              <a:off x="4772025" y="4075113"/>
              <a:ext cx="792163" cy="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4" name="Line 19"/>
            <p:cNvSpPr>
              <a:spLocks noChangeShapeType="1"/>
            </p:cNvSpPr>
            <p:nvPr/>
          </p:nvSpPr>
          <p:spPr bwMode="auto">
            <a:xfrm>
              <a:off x="5003800" y="2159000"/>
              <a:ext cx="546100" cy="523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5" name="Rectangle 20"/>
            <p:cNvSpPr>
              <a:spLocks noChangeArrowheads="1"/>
            </p:cNvSpPr>
            <p:nvPr/>
          </p:nvSpPr>
          <p:spPr bwMode="auto">
            <a:xfrm>
              <a:off x="7937500" y="3370263"/>
              <a:ext cx="792163" cy="70485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726" name="Rectangle 21"/>
            <p:cNvSpPr>
              <a:spLocks noChangeArrowheads="1"/>
            </p:cNvSpPr>
            <p:nvPr/>
          </p:nvSpPr>
          <p:spPr bwMode="auto">
            <a:xfrm>
              <a:off x="7146925" y="3370263"/>
              <a:ext cx="790575" cy="70485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9727" name="Rectangle 22"/>
            <p:cNvSpPr>
              <a:spLocks noChangeArrowheads="1"/>
            </p:cNvSpPr>
            <p:nvPr/>
          </p:nvSpPr>
          <p:spPr bwMode="auto">
            <a:xfrm>
              <a:off x="6354763" y="3370263"/>
              <a:ext cx="792163" cy="70485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9728" name="Rectangle 23"/>
            <p:cNvSpPr>
              <a:spLocks noChangeArrowheads="1"/>
            </p:cNvSpPr>
            <p:nvPr/>
          </p:nvSpPr>
          <p:spPr bwMode="auto">
            <a:xfrm>
              <a:off x="5564188" y="3370263"/>
              <a:ext cx="790575" cy="70485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729" name="Rectangle 24"/>
            <p:cNvSpPr>
              <a:spLocks noChangeArrowheads="1"/>
            </p:cNvSpPr>
            <p:nvPr/>
          </p:nvSpPr>
          <p:spPr bwMode="auto">
            <a:xfrm>
              <a:off x="7937500" y="2697163"/>
              <a:ext cx="792163" cy="67310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9730" name="Rectangle 25"/>
            <p:cNvSpPr>
              <a:spLocks noChangeArrowheads="1"/>
            </p:cNvSpPr>
            <p:nvPr/>
          </p:nvSpPr>
          <p:spPr bwMode="auto">
            <a:xfrm>
              <a:off x="6354763" y="2697163"/>
              <a:ext cx="792163" cy="67310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9731" name="Rectangle 26"/>
            <p:cNvSpPr>
              <a:spLocks noChangeArrowheads="1"/>
            </p:cNvSpPr>
            <p:nvPr/>
          </p:nvSpPr>
          <p:spPr bwMode="auto">
            <a:xfrm>
              <a:off x="5564188" y="2697163"/>
              <a:ext cx="790575" cy="67310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732" name="Line 27"/>
            <p:cNvSpPr>
              <a:spLocks noChangeShapeType="1"/>
            </p:cNvSpPr>
            <p:nvPr/>
          </p:nvSpPr>
          <p:spPr bwMode="auto">
            <a:xfrm>
              <a:off x="8729663" y="2697163"/>
              <a:ext cx="0" cy="137795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3" name="Line 28"/>
            <p:cNvSpPr>
              <a:spLocks noChangeShapeType="1"/>
            </p:cNvSpPr>
            <p:nvPr/>
          </p:nvSpPr>
          <p:spPr bwMode="auto">
            <a:xfrm>
              <a:off x="5564188" y="2697163"/>
              <a:ext cx="316547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4" name="Line 29"/>
            <p:cNvSpPr>
              <a:spLocks noChangeShapeType="1"/>
            </p:cNvSpPr>
            <p:nvPr/>
          </p:nvSpPr>
          <p:spPr bwMode="auto">
            <a:xfrm>
              <a:off x="5564188" y="2697163"/>
              <a:ext cx="0" cy="137795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5" name="Line 30"/>
            <p:cNvSpPr>
              <a:spLocks noChangeShapeType="1"/>
            </p:cNvSpPr>
            <p:nvPr/>
          </p:nvSpPr>
          <p:spPr bwMode="auto">
            <a:xfrm>
              <a:off x="6354763" y="2697163"/>
              <a:ext cx="0" cy="1377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6" name="Line 31"/>
            <p:cNvSpPr>
              <a:spLocks noChangeShapeType="1"/>
            </p:cNvSpPr>
            <p:nvPr/>
          </p:nvSpPr>
          <p:spPr bwMode="auto">
            <a:xfrm>
              <a:off x="7146925" y="2697163"/>
              <a:ext cx="0" cy="1377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7" name="Line 32"/>
            <p:cNvSpPr>
              <a:spLocks noChangeShapeType="1"/>
            </p:cNvSpPr>
            <p:nvPr/>
          </p:nvSpPr>
          <p:spPr bwMode="auto">
            <a:xfrm>
              <a:off x="7937500" y="2697163"/>
              <a:ext cx="0" cy="1377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8" name="Line 33"/>
            <p:cNvSpPr>
              <a:spLocks noChangeShapeType="1"/>
            </p:cNvSpPr>
            <p:nvPr/>
          </p:nvSpPr>
          <p:spPr bwMode="auto">
            <a:xfrm>
              <a:off x="5564188" y="3370263"/>
              <a:ext cx="31654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9" name="Line 34"/>
            <p:cNvSpPr>
              <a:spLocks noChangeShapeType="1"/>
            </p:cNvSpPr>
            <p:nvPr/>
          </p:nvSpPr>
          <p:spPr bwMode="auto">
            <a:xfrm>
              <a:off x="5572125" y="4100513"/>
              <a:ext cx="316547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40" name="Line 35"/>
            <p:cNvSpPr>
              <a:spLocks noChangeShapeType="1"/>
            </p:cNvSpPr>
            <p:nvPr/>
          </p:nvSpPr>
          <p:spPr bwMode="auto">
            <a:xfrm>
              <a:off x="5930900" y="5335588"/>
              <a:ext cx="792163" cy="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41" name="Line 36"/>
            <p:cNvSpPr>
              <a:spLocks noChangeShapeType="1"/>
            </p:cNvSpPr>
            <p:nvPr/>
          </p:nvSpPr>
          <p:spPr bwMode="auto">
            <a:xfrm>
              <a:off x="6723063" y="5335588"/>
              <a:ext cx="790575" cy="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42" name="Line 37"/>
            <p:cNvSpPr>
              <a:spLocks noChangeShapeType="1"/>
            </p:cNvSpPr>
            <p:nvPr/>
          </p:nvSpPr>
          <p:spPr bwMode="auto">
            <a:xfrm>
              <a:off x="7513638" y="5335588"/>
              <a:ext cx="792163" cy="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43" name="Rectangle 38"/>
            <p:cNvSpPr>
              <a:spLocks noChangeArrowheads="1"/>
            </p:cNvSpPr>
            <p:nvPr/>
          </p:nvSpPr>
          <p:spPr bwMode="auto">
            <a:xfrm>
              <a:off x="7937500" y="4762500"/>
              <a:ext cx="792163" cy="70485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744" name="Rectangle 39"/>
            <p:cNvSpPr>
              <a:spLocks noChangeArrowheads="1"/>
            </p:cNvSpPr>
            <p:nvPr/>
          </p:nvSpPr>
          <p:spPr bwMode="auto">
            <a:xfrm>
              <a:off x="7146925" y="4762500"/>
              <a:ext cx="790575" cy="70485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9745" name="Rectangle 40"/>
            <p:cNvSpPr>
              <a:spLocks noChangeArrowheads="1"/>
            </p:cNvSpPr>
            <p:nvPr/>
          </p:nvSpPr>
          <p:spPr bwMode="auto">
            <a:xfrm>
              <a:off x="6354763" y="4762500"/>
              <a:ext cx="792163" cy="70485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9746" name="Rectangle 41"/>
            <p:cNvSpPr>
              <a:spLocks noChangeArrowheads="1"/>
            </p:cNvSpPr>
            <p:nvPr/>
          </p:nvSpPr>
          <p:spPr bwMode="auto">
            <a:xfrm>
              <a:off x="5564188" y="4762500"/>
              <a:ext cx="790575" cy="70485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747" name="Rectangle 42"/>
            <p:cNvSpPr>
              <a:spLocks noChangeArrowheads="1"/>
            </p:cNvSpPr>
            <p:nvPr/>
          </p:nvSpPr>
          <p:spPr bwMode="auto">
            <a:xfrm>
              <a:off x="7937500" y="4089400"/>
              <a:ext cx="792163" cy="67310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AU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9748" name="Rectangle 43"/>
            <p:cNvSpPr>
              <a:spLocks noChangeArrowheads="1"/>
            </p:cNvSpPr>
            <p:nvPr/>
          </p:nvSpPr>
          <p:spPr bwMode="auto">
            <a:xfrm>
              <a:off x="5564188" y="4089400"/>
              <a:ext cx="790575" cy="67310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9749" name="Line 44"/>
            <p:cNvSpPr>
              <a:spLocks noChangeShapeType="1"/>
            </p:cNvSpPr>
            <p:nvPr/>
          </p:nvSpPr>
          <p:spPr bwMode="auto">
            <a:xfrm>
              <a:off x="8729663" y="4089400"/>
              <a:ext cx="0" cy="137795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0" name="Line 45"/>
            <p:cNvSpPr>
              <a:spLocks noChangeShapeType="1"/>
            </p:cNvSpPr>
            <p:nvPr/>
          </p:nvSpPr>
          <p:spPr bwMode="auto">
            <a:xfrm>
              <a:off x="5564188" y="5467350"/>
              <a:ext cx="316547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1" name="Line 46"/>
            <p:cNvSpPr>
              <a:spLocks noChangeShapeType="1"/>
            </p:cNvSpPr>
            <p:nvPr/>
          </p:nvSpPr>
          <p:spPr bwMode="auto">
            <a:xfrm>
              <a:off x="5564188" y="4089400"/>
              <a:ext cx="316547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2" name="Line 47"/>
            <p:cNvSpPr>
              <a:spLocks noChangeShapeType="1"/>
            </p:cNvSpPr>
            <p:nvPr/>
          </p:nvSpPr>
          <p:spPr bwMode="auto">
            <a:xfrm>
              <a:off x="5564188" y="4089400"/>
              <a:ext cx="0" cy="137795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3" name="Line 48"/>
            <p:cNvSpPr>
              <a:spLocks noChangeShapeType="1"/>
            </p:cNvSpPr>
            <p:nvPr/>
          </p:nvSpPr>
          <p:spPr bwMode="auto">
            <a:xfrm>
              <a:off x="6354763" y="4089400"/>
              <a:ext cx="0" cy="1377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4" name="Line 49"/>
            <p:cNvSpPr>
              <a:spLocks noChangeShapeType="1"/>
            </p:cNvSpPr>
            <p:nvPr/>
          </p:nvSpPr>
          <p:spPr bwMode="auto">
            <a:xfrm>
              <a:off x="7146925" y="4089400"/>
              <a:ext cx="0" cy="1377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5" name="Line 50"/>
            <p:cNvSpPr>
              <a:spLocks noChangeShapeType="1"/>
            </p:cNvSpPr>
            <p:nvPr/>
          </p:nvSpPr>
          <p:spPr bwMode="auto">
            <a:xfrm>
              <a:off x="7937500" y="4089400"/>
              <a:ext cx="0" cy="1377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6" name="Line 51"/>
            <p:cNvSpPr>
              <a:spLocks noChangeShapeType="1"/>
            </p:cNvSpPr>
            <p:nvPr/>
          </p:nvSpPr>
          <p:spPr bwMode="auto">
            <a:xfrm>
              <a:off x="5564188" y="4762500"/>
              <a:ext cx="31654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7" name="Rectangle 52"/>
            <p:cNvSpPr>
              <a:spLocks noChangeArrowheads="1"/>
            </p:cNvSpPr>
            <p:nvPr/>
          </p:nvSpPr>
          <p:spPr bwMode="auto">
            <a:xfrm>
              <a:off x="4783138" y="4051300"/>
              <a:ext cx="792163" cy="70485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29758" name="Rectangle 53"/>
            <p:cNvSpPr>
              <a:spLocks noChangeArrowheads="1"/>
            </p:cNvSpPr>
            <p:nvPr/>
          </p:nvSpPr>
          <p:spPr bwMode="auto">
            <a:xfrm>
              <a:off x="4765675" y="4718050"/>
              <a:ext cx="792163" cy="70485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9759" name="Rectangle 54"/>
            <p:cNvSpPr>
              <a:spLocks noChangeArrowheads="1"/>
            </p:cNvSpPr>
            <p:nvPr/>
          </p:nvSpPr>
          <p:spPr bwMode="auto">
            <a:xfrm>
              <a:off x="7138988" y="2673350"/>
              <a:ext cx="792163" cy="70485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AU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9760" name="Rectangle 55"/>
            <p:cNvSpPr>
              <a:spLocks noChangeArrowheads="1"/>
            </p:cNvSpPr>
            <p:nvPr/>
          </p:nvSpPr>
          <p:spPr bwMode="auto">
            <a:xfrm>
              <a:off x="7148513" y="4056063"/>
              <a:ext cx="792163" cy="70485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AU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9761" name="Rectangle 56"/>
            <p:cNvSpPr>
              <a:spLocks noChangeArrowheads="1"/>
            </p:cNvSpPr>
            <p:nvPr/>
          </p:nvSpPr>
          <p:spPr bwMode="auto">
            <a:xfrm>
              <a:off x="6365875" y="4078288"/>
              <a:ext cx="792163" cy="70485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AU">
                  <a:solidFill>
                    <a:schemeClr val="tx1"/>
                  </a:solidFill>
                </a:rPr>
                <a:t>t</a:t>
              </a:r>
            </a:p>
          </p:txBody>
        </p:sp>
      </p:grpSp>
      <p:sp>
        <p:nvSpPr>
          <p:cNvPr id="85060" name="Oval 68"/>
          <p:cNvSpPr>
            <a:spLocks noChangeArrowheads="1"/>
          </p:cNvSpPr>
          <p:nvPr/>
        </p:nvSpPr>
        <p:spPr bwMode="auto">
          <a:xfrm>
            <a:off x="8077200" y="4876800"/>
            <a:ext cx="544513" cy="5984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Oval 186"/>
          <p:cNvSpPr>
            <a:spLocks noChangeArrowheads="1"/>
          </p:cNvSpPr>
          <p:nvPr/>
        </p:nvSpPr>
        <p:spPr bwMode="auto">
          <a:xfrm>
            <a:off x="7239000" y="2438400"/>
            <a:ext cx="630237" cy="321151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Oval 186"/>
          <p:cNvSpPr>
            <a:spLocks noChangeArrowheads="1"/>
          </p:cNvSpPr>
          <p:nvPr/>
        </p:nvSpPr>
        <p:spPr bwMode="auto">
          <a:xfrm>
            <a:off x="5562600" y="4038600"/>
            <a:ext cx="33528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Oval 60"/>
          <p:cNvSpPr>
            <a:spLocks noChangeArrowheads="1"/>
          </p:cNvSpPr>
          <p:nvPr/>
        </p:nvSpPr>
        <p:spPr bwMode="auto">
          <a:xfrm>
            <a:off x="6553200" y="3429000"/>
            <a:ext cx="544513" cy="598488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Oval 60"/>
          <p:cNvSpPr>
            <a:spLocks noChangeArrowheads="1"/>
          </p:cNvSpPr>
          <p:nvPr/>
        </p:nvSpPr>
        <p:spPr bwMode="auto">
          <a:xfrm>
            <a:off x="6477000" y="4800600"/>
            <a:ext cx="544513" cy="598488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Oval 60"/>
          <p:cNvSpPr>
            <a:spLocks noChangeArrowheads="1"/>
          </p:cNvSpPr>
          <p:nvPr/>
        </p:nvSpPr>
        <p:spPr bwMode="auto">
          <a:xfrm>
            <a:off x="8077200" y="3429000"/>
            <a:ext cx="544513" cy="598488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403644-4D52-41F6-89B9-DF8667E14DB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60" grpId="0" animBg="1"/>
      <p:bldP spid="85060" grpId="1" animBg="1"/>
      <p:bldP spid="85060" grpId="2" animBg="1"/>
      <p:bldP spid="66" grpId="0" animBg="1"/>
      <p:bldP spid="66" grpId="1" animBg="1"/>
      <p:bldP spid="67" grpId="0" animBg="1"/>
      <p:bldP spid="67" grpId="1" animBg="1"/>
      <p:bldP spid="70" grpId="0" animBg="1"/>
      <p:bldP spid="70" grpId="1" animBg="1"/>
      <p:bldP spid="70" grpId="2" animBg="1"/>
      <p:bldP spid="70" grpId="3" animBg="1"/>
      <p:bldP spid="70" grpId="4" animBg="1"/>
      <p:bldP spid="71" grpId="0" animBg="1"/>
      <p:bldP spid="71" grpId="1" animBg="1"/>
      <p:bldP spid="71" grpId="2" animBg="1"/>
      <p:bldP spid="72" grpId="0" animBg="1"/>
      <p:bldP spid="72" grpId="1" animBg="1"/>
      <p:bldP spid="72" grpId="2" animBg="1"/>
      <p:bldP spid="72" grpId="3" animBg="1"/>
      <p:bldP spid="72" grpId="4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36EE1C-1E89-43D9-89AF-FE3447C2B42B}" type="slidenum">
              <a:rPr lang="en-US"/>
              <a:pPr/>
              <a:t>22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" y="96837"/>
            <a:ext cx="8966200" cy="1298825"/>
          </a:xfrm>
        </p:spPr>
        <p:txBody>
          <a:bodyPr/>
          <a:lstStyle/>
          <a:p>
            <a:pPr eaLnBrk="1" hangingPunct="1"/>
            <a:r>
              <a:rPr lang="en-US" dirty="0" smtClean="0"/>
              <a:t>Minimal-MUMCUT Criterion</a:t>
            </a:r>
            <a:br>
              <a:rPr lang="en-US" dirty="0" smtClean="0"/>
            </a:br>
            <a:r>
              <a:rPr lang="en-US" dirty="0" smtClean="0"/>
              <a:t>Kaminski et al </a:t>
            </a:r>
            <a:r>
              <a:rPr lang="en-US" dirty="0" smtClean="0"/>
              <a:t>(ICST 2009)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5257800"/>
          </a:xfrm>
        </p:spPr>
        <p:txBody>
          <a:bodyPr/>
          <a:lstStyle/>
          <a:p>
            <a:pPr eaLnBrk="1" hangingPunct="1"/>
            <a:r>
              <a:rPr lang="en-US" dirty="0" smtClean="0"/>
              <a:t>Minimal-MUMCUT uses low level </a:t>
            </a:r>
            <a:r>
              <a:rPr lang="en-US" dirty="0" smtClean="0">
                <a:solidFill>
                  <a:schemeClr val="tx2"/>
                </a:solidFill>
              </a:rPr>
              <a:t>criterion feasibility analysis</a:t>
            </a:r>
          </a:p>
          <a:p>
            <a:pPr lvl="1" eaLnBrk="1" hangingPunct="1"/>
            <a:r>
              <a:rPr lang="en-US" sz="2400" dirty="0" smtClean="0"/>
              <a:t>Adds CUTPNFP and MNFP only when necessary</a:t>
            </a:r>
          </a:p>
          <a:p>
            <a:pPr eaLnBrk="1" hangingPunct="1"/>
            <a:r>
              <a:rPr lang="en-US" dirty="0" smtClean="0"/>
              <a:t>Minimal-MUMCUT guarantees detecting LIF, LRF, LOF</a:t>
            </a:r>
          </a:p>
          <a:p>
            <a:pPr lvl="1" eaLnBrk="1" hangingPunct="1"/>
            <a:r>
              <a:rPr lang="en-US" sz="2400" dirty="0" smtClean="0"/>
              <a:t>And thus all 9 faults in the hierarchy</a:t>
            </a:r>
          </a:p>
          <a:p>
            <a:pPr eaLnBrk="1" hangingPunct="1">
              <a:buNone/>
            </a:pPr>
            <a:endParaRPr lang="en-US" sz="2000" dirty="0" smtClean="0"/>
          </a:p>
          <a:p>
            <a:pPr eaLnBrk="1" hangingPunct="1"/>
            <a:endParaRPr lang="en-US" sz="1800" dirty="0" smtClean="0"/>
          </a:p>
          <a:p>
            <a:pPr eaLnBrk="1" hangingPunct="1"/>
            <a:endParaRPr lang="en-US" dirty="0" smtClean="0"/>
          </a:p>
        </p:txBody>
      </p:sp>
      <p:grpSp>
        <p:nvGrpSpPr>
          <p:cNvPr id="2" name="Group 41"/>
          <p:cNvGrpSpPr>
            <a:grpSpLocks noChangeAspect="1"/>
          </p:cNvGrpSpPr>
          <p:nvPr/>
        </p:nvGrpSpPr>
        <p:grpSpPr bwMode="auto">
          <a:xfrm>
            <a:off x="533400" y="3581400"/>
            <a:ext cx="8405916" cy="2743200"/>
            <a:chOff x="-493" y="3180"/>
            <a:chExt cx="11107" cy="3394"/>
          </a:xfrm>
        </p:grpSpPr>
        <p:sp>
          <p:nvSpPr>
            <p:cNvPr id="12294" name="AutoShape 42"/>
            <p:cNvSpPr>
              <a:spLocks noChangeAspect="1" noChangeArrowheads="1"/>
            </p:cNvSpPr>
            <p:nvPr/>
          </p:nvSpPr>
          <p:spPr bwMode="auto">
            <a:xfrm>
              <a:off x="-493" y="3180"/>
              <a:ext cx="10723" cy="3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5" name="Line 48"/>
            <p:cNvSpPr>
              <a:spLocks noChangeShapeType="1"/>
            </p:cNvSpPr>
            <p:nvPr/>
          </p:nvSpPr>
          <p:spPr bwMode="auto">
            <a:xfrm flipV="1">
              <a:off x="3903" y="4568"/>
              <a:ext cx="516" cy="1"/>
            </a:xfrm>
            <a:prstGeom prst="line">
              <a:avLst/>
            </a:prstGeom>
            <a:noFill/>
            <a:ln w="50800">
              <a:solidFill>
                <a:srgbClr val="FFFF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6" name="Line 50"/>
            <p:cNvSpPr>
              <a:spLocks noChangeShapeType="1"/>
            </p:cNvSpPr>
            <p:nvPr/>
          </p:nvSpPr>
          <p:spPr bwMode="auto">
            <a:xfrm>
              <a:off x="5966" y="4568"/>
              <a:ext cx="688" cy="1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7" name="Oval 53"/>
            <p:cNvSpPr>
              <a:spLocks noChangeArrowheads="1"/>
            </p:cNvSpPr>
            <p:nvPr/>
          </p:nvSpPr>
          <p:spPr bwMode="auto">
            <a:xfrm>
              <a:off x="4419" y="3643"/>
              <a:ext cx="1891" cy="185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200" dirty="0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CUTPNFP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feasible?</a:t>
              </a:r>
              <a:endParaRPr lang="en-US" sz="1400" dirty="0"/>
            </a:p>
          </p:txBody>
        </p:sp>
        <p:sp>
          <p:nvSpPr>
            <p:cNvPr id="12298" name="Oval 54"/>
            <p:cNvSpPr>
              <a:spLocks noChangeArrowheads="1"/>
            </p:cNvSpPr>
            <p:nvPr/>
          </p:nvSpPr>
          <p:spPr bwMode="auto">
            <a:xfrm>
              <a:off x="6655" y="3180"/>
              <a:ext cx="1546" cy="277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600" dirty="0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ctr"/>
              <a:endParaRPr lang="en-US" sz="1600" dirty="0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ctr"/>
              <a:endParaRPr lang="en-US" sz="1600" dirty="0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ctr"/>
              <a:r>
                <a:rPr lang="en-US" sz="1400" dirty="0">
                  <a:solidFill>
                    <a:srgbClr val="000000"/>
                  </a:solidFill>
                  <a:latin typeface="Times New Roman" pitchFamily="18" charset="0"/>
                </a:rPr>
                <a:t>MNFP</a:t>
              </a:r>
              <a:endParaRPr lang="en-US" sz="2800" dirty="0"/>
            </a:p>
          </p:txBody>
        </p:sp>
        <p:sp>
          <p:nvSpPr>
            <p:cNvPr id="12299" name="Line 55"/>
            <p:cNvSpPr>
              <a:spLocks noChangeShapeType="1"/>
            </p:cNvSpPr>
            <p:nvPr/>
          </p:nvSpPr>
          <p:spPr bwMode="auto">
            <a:xfrm>
              <a:off x="8201" y="4568"/>
              <a:ext cx="516" cy="1"/>
            </a:xfrm>
            <a:prstGeom prst="line">
              <a:avLst/>
            </a:prstGeom>
            <a:noFill/>
            <a:ln w="50800">
              <a:solidFill>
                <a:srgbClr val="FFFF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00" name="Rectangle 56"/>
            <p:cNvSpPr>
              <a:spLocks noChangeArrowheads="1"/>
            </p:cNvSpPr>
            <p:nvPr/>
          </p:nvSpPr>
          <p:spPr bwMode="auto">
            <a:xfrm>
              <a:off x="8717" y="4112"/>
              <a:ext cx="1897" cy="7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Test Set =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MUTP + MNFP</a:t>
              </a:r>
              <a:endParaRPr lang="en-US" sz="1400" dirty="0"/>
            </a:p>
          </p:txBody>
        </p:sp>
        <p:sp>
          <p:nvSpPr>
            <p:cNvPr id="12301" name="Line 59"/>
            <p:cNvSpPr>
              <a:spLocks noChangeShapeType="1"/>
            </p:cNvSpPr>
            <p:nvPr/>
          </p:nvSpPr>
          <p:spPr bwMode="auto">
            <a:xfrm>
              <a:off x="2527" y="4568"/>
              <a:ext cx="516" cy="1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02" name="Rectangle 60"/>
            <p:cNvSpPr>
              <a:spLocks noChangeArrowheads="1"/>
            </p:cNvSpPr>
            <p:nvPr/>
          </p:nvSpPr>
          <p:spPr bwMode="auto">
            <a:xfrm>
              <a:off x="3043" y="3951"/>
              <a:ext cx="990" cy="142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Times New Roman" pitchFamily="18" charset="0"/>
                </a:rPr>
                <a:t>For Each Literal In Term</a:t>
              </a:r>
              <a:endParaRPr lang="en-US" sz="2800" dirty="0"/>
            </a:p>
          </p:txBody>
        </p:sp>
        <p:sp>
          <p:nvSpPr>
            <p:cNvPr id="12303" name="Line 64"/>
            <p:cNvSpPr>
              <a:spLocks noChangeShapeType="1"/>
            </p:cNvSpPr>
            <p:nvPr/>
          </p:nvSpPr>
          <p:spPr bwMode="auto">
            <a:xfrm>
              <a:off x="5106" y="5494"/>
              <a:ext cx="1" cy="463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04" name="Rectangle 65"/>
            <p:cNvSpPr>
              <a:spLocks noChangeArrowheads="1"/>
            </p:cNvSpPr>
            <p:nvPr/>
          </p:nvSpPr>
          <p:spPr bwMode="auto">
            <a:xfrm>
              <a:off x="4349" y="5957"/>
              <a:ext cx="2399" cy="6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Test Set =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MUTP + CUTPNFP</a:t>
              </a:r>
              <a:endParaRPr lang="en-US" sz="1400" dirty="0"/>
            </a:p>
          </p:txBody>
        </p:sp>
        <p:sp>
          <p:nvSpPr>
            <p:cNvPr id="12305" name="Oval 51"/>
            <p:cNvSpPr>
              <a:spLocks noChangeArrowheads="1"/>
            </p:cNvSpPr>
            <p:nvPr/>
          </p:nvSpPr>
          <p:spPr bwMode="auto">
            <a:xfrm>
              <a:off x="866" y="3957"/>
              <a:ext cx="1885" cy="108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Times New Roman" pitchFamily="18" charset="0"/>
                </a:rPr>
                <a:t>MUTP feasible</a:t>
              </a:r>
              <a:r>
                <a:rPr lang="en-US" sz="1600" dirty="0">
                  <a:solidFill>
                    <a:srgbClr val="000000"/>
                  </a:solidFill>
                  <a:latin typeface="Times New Roman" pitchFamily="18" charset="0"/>
                </a:rPr>
                <a:t>?</a:t>
              </a:r>
              <a:endParaRPr lang="en-US" sz="2800" dirty="0"/>
            </a:p>
          </p:txBody>
        </p:sp>
        <p:sp>
          <p:nvSpPr>
            <p:cNvPr id="12306" name="Line 57"/>
            <p:cNvSpPr>
              <a:spLocks noChangeShapeType="1"/>
            </p:cNvSpPr>
            <p:nvPr/>
          </p:nvSpPr>
          <p:spPr bwMode="auto">
            <a:xfrm>
              <a:off x="1621" y="5032"/>
              <a:ext cx="2" cy="467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07" name="Rectangle 66"/>
            <p:cNvSpPr>
              <a:spLocks noChangeArrowheads="1"/>
            </p:cNvSpPr>
            <p:nvPr/>
          </p:nvSpPr>
          <p:spPr bwMode="auto">
            <a:xfrm>
              <a:off x="866" y="5498"/>
              <a:ext cx="1885" cy="6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Test Set =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MUTP  +  NFP</a:t>
              </a:r>
              <a:endParaRPr lang="en-US" sz="1400" dirty="0"/>
            </a:p>
          </p:txBody>
        </p:sp>
        <p:sp>
          <p:nvSpPr>
            <p:cNvPr id="12308" name="Line 52"/>
            <p:cNvSpPr>
              <a:spLocks noChangeShapeType="1"/>
            </p:cNvSpPr>
            <p:nvPr/>
          </p:nvSpPr>
          <p:spPr bwMode="auto">
            <a:xfrm>
              <a:off x="413" y="4578"/>
              <a:ext cx="516" cy="1"/>
            </a:xfrm>
            <a:prstGeom prst="line">
              <a:avLst/>
            </a:prstGeom>
            <a:noFill/>
            <a:ln w="50800">
              <a:solidFill>
                <a:srgbClr val="FFFF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09" name="Rectangle 49"/>
            <p:cNvSpPr>
              <a:spLocks noChangeArrowheads="1"/>
            </p:cNvSpPr>
            <p:nvPr/>
          </p:nvSpPr>
          <p:spPr bwMode="auto">
            <a:xfrm>
              <a:off x="-493" y="4267"/>
              <a:ext cx="860" cy="9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Times New Roman" pitchFamily="18" charset="0"/>
                </a:rPr>
                <a:t>For Each Term</a:t>
              </a:r>
              <a:endParaRPr lang="en-US" sz="2800"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3188"/>
            <a:ext cx="9143999" cy="655637"/>
          </a:xfrm>
        </p:spPr>
        <p:txBody>
          <a:bodyPr/>
          <a:lstStyle/>
          <a:p>
            <a:r>
              <a:rPr lang="en-US" dirty="0" smtClean="0"/>
              <a:t>Implicant Coverage</a:t>
            </a:r>
            <a:r>
              <a:rPr lang="en-US" sz="2400" dirty="0" smtClean="0"/>
              <a:t>  (8.2.1)</a:t>
            </a:r>
            <a:endParaRPr lang="en-US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8113" y="830179"/>
            <a:ext cx="8867775" cy="1522496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Obvious coverage idea :  Make each implicant evaluate to “true”</a:t>
            </a:r>
          </a:p>
          <a:p>
            <a:pPr marL="742950" lvl="1" indent="-285750">
              <a:lnSpc>
                <a:spcPct val="70000"/>
              </a:lnSpc>
            </a:pPr>
            <a:r>
              <a:rPr lang="en-US" sz="2400" dirty="0" smtClean="0"/>
              <a:t>Problem :  Only tests  “true” cases for the predicate</a:t>
            </a:r>
          </a:p>
          <a:p>
            <a:pPr marL="742950" lvl="1" indent="-285750">
              <a:lnSpc>
                <a:spcPct val="70000"/>
              </a:lnSpc>
            </a:pPr>
            <a:r>
              <a:rPr lang="en-US" sz="2400" dirty="0" smtClean="0"/>
              <a:t>Solution :  Include DNF representations for negation</a:t>
            </a:r>
          </a:p>
        </p:txBody>
      </p:sp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311150" y="2376739"/>
            <a:ext cx="8262938" cy="157162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Implicant Coverage (IC)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: Given DNF representations of a predicate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f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and its negation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f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for each implicant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f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and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f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TR contains the requirement that the implicant evaluate to true.</a:t>
            </a:r>
          </a:p>
        </p:txBody>
      </p:sp>
      <p:sp>
        <p:nvSpPr>
          <p:cNvPr id="203782" name="Rectangle 6"/>
          <p:cNvSpPr>
            <a:spLocks noChangeArrowheads="1"/>
          </p:cNvSpPr>
          <p:nvPr/>
        </p:nvSpPr>
        <p:spPr bwMode="auto">
          <a:xfrm>
            <a:off x="276225" y="4167188"/>
            <a:ext cx="8867775" cy="1836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Example:   </a:t>
            </a:r>
            <a:r>
              <a:rPr 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f = ab + </a:t>
            </a:r>
            <a:r>
              <a:rPr lang="en-US" sz="2400" b="0" i="1" dirty="0" err="1">
                <a:solidFill>
                  <a:schemeClr val="tx1"/>
                </a:solidFill>
                <a:latin typeface="Gill Sans MT" panose="020B0502020104020203" pitchFamily="34" charset="0"/>
              </a:rPr>
              <a:t>bc</a:t>
            </a:r>
            <a:r>
              <a:rPr 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       f = b + ac</a:t>
            </a:r>
            <a:endParaRPr lang="en-US" sz="24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Implicants:  </a:t>
            </a:r>
            <a:r>
              <a:rPr 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{</a:t>
            </a:r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ab, </a:t>
            </a:r>
            <a:r>
              <a:rPr lang="en-US" sz="2400" b="0" i="1" dirty="0" err="1">
                <a:solidFill>
                  <a:schemeClr val="tx1"/>
                </a:solidFill>
                <a:latin typeface="Gill Sans MT" panose="020B0502020104020203" pitchFamily="34" charset="0"/>
              </a:rPr>
              <a:t>bc</a:t>
            </a:r>
            <a:r>
              <a:rPr 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, b, ac }</a:t>
            </a:r>
            <a:endParaRPr lang="en-US" sz="24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Possible test set:  {TTF, FFT} 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Observation:  IC is relatively weak  </a:t>
            </a:r>
          </a:p>
        </p:txBody>
      </p:sp>
      <p:sp>
        <p:nvSpPr>
          <p:cNvPr id="47123" name="Line 19"/>
          <p:cNvSpPr>
            <a:spLocks noChangeShapeType="1"/>
          </p:cNvSpPr>
          <p:nvPr/>
        </p:nvSpPr>
        <p:spPr bwMode="auto">
          <a:xfrm>
            <a:off x="4599441" y="2829107"/>
            <a:ext cx="165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7124" name="Line 20"/>
          <p:cNvSpPr>
            <a:spLocks noChangeShapeType="1"/>
          </p:cNvSpPr>
          <p:nvPr/>
        </p:nvSpPr>
        <p:spPr bwMode="auto">
          <a:xfrm>
            <a:off x="997268" y="3162551"/>
            <a:ext cx="165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7125" name="Line 21"/>
          <p:cNvSpPr>
            <a:spLocks noChangeShapeType="1"/>
          </p:cNvSpPr>
          <p:nvPr/>
        </p:nvSpPr>
        <p:spPr bwMode="auto">
          <a:xfrm>
            <a:off x="3872911" y="4192588"/>
            <a:ext cx="165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7126" name="Line 22"/>
          <p:cNvSpPr>
            <a:spLocks noChangeShapeType="1"/>
          </p:cNvSpPr>
          <p:nvPr/>
        </p:nvSpPr>
        <p:spPr bwMode="auto">
          <a:xfrm>
            <a:off x="4274548" y="4214813"/>
            <a:ext cx="165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7127" name="Line 23"/>
          <p:cNvSpPr>
            <a:spLocks noChangeShapeType="1"/>
          </p:cNvSpPr>
          <p:nvPr/>
        </p:nvSpPr>
        <p:spPr bwMode="auto">
          <a:xfrm>
            <a:off x="4796836" y="4259263"/>
            <a:ext cx="165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7128" name="Line 24"/>
          <p:cNvSpPr>
            <a:spLocks noChangeShapeType="1"/>
          </p:cNvSpPr>
          <p:nvPr/>
        </p:nvSpPr>
        <p:spPr bwMode="auto">
          <a:xfrm>
            <a:off x="3165475" y="4279900"/>
            <a:ext cx="165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7129" name="Line 25"/>
          <p:cNvSpPr>
            <a:spLocks noChangeShapeType="1"/>
          </p:cNvSpPr>
          <p:nvPr/>
        </p:nvSpPr>
        <p:spPr bwMode="auto">
          <a:xfrm>
            <a:off x="3785842" y="4694238"/>
            <a:ext cx="165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7130" name="Line 26"/>
          <p:cNvSpPr>
            <a:spLocks noChangeShapeType="1"/>
          </p:cNvSpPr>
          <p:nvPr/>
        </p:nvSpPr>
        <p:spPr bwMode="auto">
          <a:xfrm>
            <a:off x="3543041" y="4640263"/>
            <a:ext cx="165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7131" name="Line 27"/>
          <p:cNvSpPr>
            <a:spLocks noChangeShapeType="1"/>
          </p:cNvSpPr>
          <p:nvPr/>
        </p:nvSpPr>
        <p:spPr bwMode="auto">
          <a:xfrm>
            <a:off x="3269991" y="4705350"/>
            <a:ext cx="165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351" name="Date Placeholder 2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Introduction to Software Testing, Edition 2  (Ch 8)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4352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B974D9-5875-4E99-914A-07375D83E4A6}" type="slidenum">
              <a:rPr lang="en-US" smtClean="0">
                <a:latin typeface="Arial" charset="0"/>
                <a:cs typeface="Arial" charset="0"/>
              </a:rPr>
              <a:pPr/>
              <a:t>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4353" name="Footer Placeholder 2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© Ammann &amp; Offutt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3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3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37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37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0" grpId="0" animBg="1" autoUpdateAnimBg="0"/>
      <p:bldP spid="203782" grpId="0" build="p" autoUpdateAnimBg="0"/>
      <p:bldP spid="47123" grpId="0" animBg="1"/>
      <p:bldP spid="47124" grpId="0" animBg="1"/>
      <p:bldP spid="47125" grpId="0" animBg="1"/>
      <p:bldP spid="47126" grpId="0" animBg="1"/>
      <p:bldP spid="47127" grpId="0" animBg="1"/>
      <p:bldP spid="47128" grpId="0" animBg="1"/>
      <p:bldP spid="47129" grpId="0" animBg="1"/>
      <p:bldP spid="47130" grpId="0" animBg="1"/>
      <p:bldP spid="471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6253" y="96838"/>
            <a:ext cx="8963526" cy="915987"/>
          </a:xfrm>
        </p:spPr>
        <p:txBody>
          <a:bodyPr/>
          <a:lstStyle/>
          <a:p>
            <a:r>
              <a:rPr lang="en-US" dirty="0" smtClean="0"/>
              <a:t>Improving on Implicant Coverage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8113" y="1085850"/>
            <a:ext cx="8867775" cy="5314950"/>
          </a:xfrm>
        </p:spPr>
        <p:txBody>
          <a:bodyPr/>
          <a:lstStyle/>
          <a:p>
            <a:r>
              <a:rPr lang="en-US" dirty="0" smtClean="0"/>
              <a:t>Additional Definitions :</a:t>
            </a:r>
          </a:p>
          <a:p>
            <a:pPr lvl="1"/>
            <a:r>
              <a:rPr lang="en-US" dirty="0" smtClean="0"/>
              <a:t>A </a:t>
            </a:r>
            <a:r>
              <a:rPr lang="en-US" i="1" dirty="0" smtClean="0">
                <a:solidFill>
                  <a:schemeClr val="tx2"/>
                </a:solidFill>
              </a:rPr>
              <a:t>proper </a:t>
            </a:r>
            <a:r>
              <a:rPr lang="en-US" i="1" dirty="0" err="1" smtClean="0">
                <a:solidFill>
                  <a:schemeClr val="tx2"/>
                </a:solidFill>
              </a:rPr>
              <a:t>subterm</a:t>
            </a:r>
            <a:r>
              <a:rPr lang="en-US" i="1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is a term with one or more clauses removed</a:t>
            </a:r>
          </a:p>
          <a:p>
            <a:pPr lvl="2"/>
            <a:r>
              <a:rPr lang="en-US" dirty="0" smtClean="0"/>
              <a:t>Example:  </a:t>
            </a:r>
            <a:r>
              <a:rPr lang="en-US" i="1" dirty="0" err="1" smtClean="0"/>
              <a:t>abc</a:t>
            </a:r>
            <a:r>
              <a:rPr lang="en-US" dirty="0" smtClean="0"/>
              <a:t> has 6 proper </a:t>
            </a:r>
            <a:r>
              <a:rPr lang="en-US" dirty="0" err="1" smtClean="0"/>
              <a:t>subterms</a:t>
            </a:r>
            <a:r>
              <a:rPr lang="en-US" dirty="0" smtClean="0"/>
              <a:t>:  </a:t>
            </a:r>
            <a:r>
              <a:rPr lang="en-US" i="1" dirty="0" smtClean="0"/>
              <a:t>a, b, c, ab, ac</a:t>
            </a:r>
            <a:r>
              <a:rPr lang="en-US" dirty="0" smtClean="0"/>
              <a:t>, </a:t>
            </a:r>
            <a:r>
              <a:rPr lang="en-US" i="1" dirty="0" err="1" smtClean="0"/>
              <a:t>bc</a:t>
            </a:r>
            <a:endParaRPr lang="en-US" i="1" u="sng" dirty="0" smtClean="0"/>
          </a:p>
          <a:p>
            <a:pPr lvl="1"/>
            <a:r>
              <a:rPr lang="en-US" dirty="0" smtClean="0"/>
              <a:t>A </a:t>
            </a:r>
            <a:r>
              <a:rPr lang="en-US" i="1" dirty="0" smtClean="0">
                <a:solidFill>
                  <a:schemeClr val="tx2"/>
                </a:solidFill>
              </a:rPr>
              <a:t>prime implicant</a:t>
            </a:r>
            <a:r>
              <a:rPr lang="en-US" dirty="0" smtClean="0"/>
              <a:t> is an implicant such that no proper </a:t>
            </a:r>
            <a:r>
              <a:rPr lang="en-US" dirty="0" err="1" smtClean="0"/>
              <a:t>subterm</a:t>
            </a:r>
            <a:r>
              <a:rPr lang="en-US" dirty="0" smtClean="0"/>
              <a:t> is also an implicant</a:t>
            </a:r>
          </a:p>
          <a:p>
            <a:pPr lvl="2"/>
            <a:r>
              <a:rPr lang="en-US" dirty="0" smtClean="0"/>
              <a:t>Example:  </a:t>
            </a:r>
            <a:r>
              <a:rPr lang="en-US" i="1" dirty="0" smtClean="0"/>
              <a:t>f =</a:t>
            </a:r>
            <a:r>
              <a:rPr lang="en-US" dirty="0" smtClean="0"/>
              <a:t> </a:t>
            </a:r>
            <a:r>
              <a:rPr lang="en-US" i="1" dirty="0" smtClean="0"/>
              <a:t>ab + </a:t>
            </a:r>
            <a:r>
              <a:rPr lang="en-US" i="1" dirty="0" err="1" smtClean="0"/>
              <a:t>abc</a:t>
            </a:r>
            <a:endParaRPr lang="en-US" i="1" dirty="0" smtClean="0"/>
          </a:p>
          <a:p>
            <a:pPr lvl="2"/>
            <a:r>
              <a:rPr lang="en-US" dirty="0" smtClean="0"/>
              <a:t>Implicant </a:t>
            </a:r>
            <a:r>
              <a:rPr lang="en-US" i="1" dirty="0" smtClean="0"/>
              <a:t>ab</a:t>
            </a:r>
            <a:r>
              <a:rPr lang="en-US" dirty="0" smtClean="0"/>
              <a:t> is a prime implicant</a:t>
            </a:r>
          </a:p>
          <a:p>
            <a:pPr lvl="2"/>
            <a:r>
              <a:rPr lang="en-US" dirty="0" smtClean="0"/>
              <a:t>Implicant </a:t>
            </a:r>
            <a:r>
              <a:rPr lang="en-US" i="1" dirty="0" err="1" smtClean="0"/>
              <a:t>abc</a:t>
            </a:r>
            <a:r>
              <a:rPr lang="en-US" dirty="0" smtClean="0"/>
              <a:t> is not a prime implicant (due to proper </a:t>
            </a:r>
            <a:r>
              <a:rPr lang="en-US" dirty="0" err="1" smtClean="0"/>
              <a:t>subterm</a:t>
            </a:r>
            <a:r>
              <a:rPr lang="en-US" dirty="0" smtClean="0"/>
              <a:t> </a:t>
            </a:r>
            <a:r>
              <a:rPr lang="en-US" i="1" dirty="0" smtClean="0"/>
              <a:t>ac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 </a:t>
            </a:r>
            <a:r>
              <a:rPr lang="en-US" i="1" dirty="0" smtClean="0">
                <a:solidFill>
                  <a:schemeClr val="tx2"/>
                </a:solidFill>
              </a:rPr>
              <a:t>redundant implicant </a:t>
            </a:r>
            <a:r>
              <a:rPr lang="en-US" dirty="0" smtClean="0"/>
              <a:t>is an implicant that can be removed without changing the value of the predicate</a:t>
            </a:r>
          </a:p>
          <a:p>
            <a:pPr lvl="2"/>
            <a:r>
              <a:rPr lang="en-US" dirty="0" smtClean="0"/>
              <a:t>Example:  </a:t>
            </a:r>
            <a:r>
              <a:rPr lang="en-US" i="1" dirty="0" smtClean="0"/>
              <a:t>f = ab + ac + </a:t>
            </a:r>
            <a:r>
              <a:rPr lang="en-US" i="1" dirty="0" err="1" smtClean="0"/>
              <a:t>bc</a:t>
            </a:r>
            <a:r>
              <a:rPr lang="en-US" i="1" dirty="0" smtClean="0"/>
              <a:t>       </a:t>
            </a:r>
          </a:p>
          <a:p>
            <a:pPr lvl="2"/>
            <a:r>
              <a:rPr lang="en-US" i="1" dirty="0" smtClean="0"/>
              <a:t> ab </a:t>
            </a:r>
            <a:r>
              <a:rPr lang="en-US" dirty="0" smtClean="0"/>
              <a:t>is redundant</a:t>
            </a:r>
          </a:p>
          <a:p>
            <a:pPr lvl="2"/>
            <a:r>
              <a:rPr lang="en-US" dirty="0" smtClean="0"/>
              <a:t>Predicate can be written:  </a:t>
            </a:r>
            <a:r>
              <a:rPr lang="en-US" i="1" dirty="0" smtClean="0"/>
              <a:t>ac + </a:t>
            </a:r>
            <a:r>
              <a:rPr lang="en-US" i="1" dirty="0" err="1" smtClean="0"/>
              <a:t>bc</a:t>
            </a:r>
            <a:endParaRPr lang="en-US" dirty="0" smtClean="0"/>
          </a:p>
        </p:txBody>
      </p:sp>
      <p:sp>
        <p:nvSpPr>
          <p:cNvPr id="62471" name="Line 7"/>
          <p:cNvSpPr>
            <a:spLocks noChangeShapeType="1"/>
          </p:cNvSpPr>
          <p:nvPr/>
        </p:nvSpPr>
        <p:spPr bwMode="auto">
          <a:xfrm>
            <a:off x="3397753" y="3178174"/>
            <a:ext cx="165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2477" name="Line 13"/>
          <p:cNvSpPr>
            <a:spLocks noChangeShapeType="1"/>
          </p:cNvSpPr>
          <p:nvPr/>
        </p:nvSpPr>
        <p:spPr bwMode="auto">
          <a:xfrm>
            <a:off x="2460355" y="3906489"/>
            <a:ext cx="165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2478" name="Line 14"/>
          <p:cNvSpPr>
            <a:spLocks noChangeShapeType="1"/>
          </p:cNvSpPr>
          <p:nvPr/>
        </p:nvSpPr>
        <p:spPr bwMode="auto">
          <a:xfrm>
            <a:off x="3907089" y="5062203"/>
            <a:ext cx="165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4698246" y="5803566"/>
            <a:ext cx="165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368" name="Date Placeholder 1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Introduction to Software Testing, Edition 2  (</a:t>
            </a:r>
            <a:r>
              <a:rPr lang="en-US" dirty="0" err="1" smtClean="0">
                <a:latin typeface="Arial" charset="0"/>
                <a:cs typeface="Arial" charset="0"/>
              </a:rPr>
              <a:t>Ch</a:t>
            </a:r>
            <a:r>
              <a:rPr lang="en-US" dirty="0" smtClean="0">
                <a:latin typeface="Arial" charset="0"/>
                <a:cs typeface="Arial" charset="0"/>
              </a:rPr>
              <a:t> 8)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5369" name="Slide Number Placeholder 1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339705-A185-47F8-A820-13B3A7EDBAE9}" type="slidenum">
              <a:rPr lang="en-US" smtClean="0">
                <a:latin typeface="Arial" charset="0"/>
                <a:cs typeface="Arial" charset="0"/>
              </a:rPr>
              <a:pPr/>
              <a:t>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5370" name="Footer Placeholder 1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12246" y="755752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(8.2.2)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2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2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2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24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24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24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24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24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24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1" grpId="0" animBg="1"/>
      <p:bldP spid="62477" grpId="0" animBg="1"/>
      <p:bldP spid="62478" grpId="0" animBg="1"/>
      <p:bldP spid="6247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2347" y="96838"/>
            <a:ext cx="8831179" cy="915987"/>
          </a:xfrm>
        </p:spPr>
        <p:txBody>
          <a:bodyPr/>
          <a:lstStyle/>
          <a:p>
            <a:r>
              <a:rPr lang="en-US" dirty="0" smtClean="0"/>
              <a:t>Unique True Points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8113" y="830179"/>
            <a:ext cx="8867775" cy="5570621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>
                <a:solidFill>
                  <a:schemeClr val="tx2"/>
                </a:solidFill>
              </a:rPr>
              <a:t>minimal DNF representation </a:t>
            </a:r>
            <a:r>
              <a:rPr lang="en-US" dirty="0" smtClean="0"/>
              <a:t>is one with only prime, non-redundant implicants</a:t>
            </a:r>
          </a:p>
          <a:p>
            <a:r>
              <a:rPr lang="en-US" dirty="0" smtClean="0"/>
              <a:t>A </a:t>
            </a:r>
            <a:r>
              <a:rPr lang="en-US" i="1" dirty="0" smtClean="0">
                <a:solidFill>
                  <a:schemeClr val="tx2"/>
                </a:solidFill>
              </a:rPr>
              <a:t>unique true point </a:t>
            </a:r>
            <a:r>
              <a:rPr lang="en-US" dirty="0" smtClean="0"/>
              <a:t>with respect to a given implicant is an assignment of truth values so that </a:t>
            </a:r>
          </a:p>
          <a:p>
            <a:pPr lvl="1"/>
            <a:r>
              <a:rPr lang="en-US" dirty="0" smtClean="0"/>
              <a:t>The given implicant is true, and </a:t>
            </a:r>
          </a:p>
          <a:p>
            <a:pPr lvl="1"/>
            <a:r>
              <a:rPr lang="en-US" dirty="0" smtClean="0"/>
              <a:t>All other implicants are false</a:t>
            </a:r>
          </a:p>
          <a:p>
            <a:r>
              <a:rPr lang="en-US" dirty="0" smtClean="0"/>
              <a:t>A unique true point test focuses on just one implicant</a:t>
            </a:r>
          </a:p>
          <a:p>
            <a:r>
              <a:rPr lang="en-US" dirty="0" smtClean="0"/>
              <a:t>A minimal representation guarantees the existence of at least one unique true point for each implicant</a:t>
            </a:r>
          </a:p>
          <a:p>
            <a:endParaRPr lang="en-US" dirty="0" smtClean="0"/>
          </a:p>
        </p:txBody>
      </p:sp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323173" y="4838972"/>
            <a:ext cx="8554453" cy="1569660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Multiple Unique </a:t>
            </a: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True Point Coverage </a:t>
            </a:r>
            <a:r>
              <a:rPr lang="en-US" sz="2400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(MUTP)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: Given minimal DNF representations of a predicate </a:t>
            </a:r>
            <a:r>
              <a:rPr lang="en-US" sz="240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f, for each </a:t>
            </a:r>
            <a:r>
              <a:rPr lang="en-US" sz="2400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implicant</a:t>
            </a:r>
            <a:r>
              <a:rPr lang="en-US" sz="240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sz="2400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choose unique true points (UTPs) such that clauses not in </a:t>
            </a:r>
            <a:r>
              <a:rPr lang="en-US" sz="2400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take on values T and F.</a:t>
            </a:r>
            <a:endParaRPr lang="en-US" sz="24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16391" name="Date Placeholder 1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Introduction to Software Testing, Edition 2  (Ch 8)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6392" name="Slide Number Placeholder 1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96C0B5-2343-4403-AC48-26AE481FD54A}" type="slidenum">
              <a:rPr lang="en-US" smtClean="0">
                <a:latin typeface="Arial" charset="0"/>
                <a:cs typeface="Arial" charset="0"/>
              </a:rPr>
              <a:pPr/>
              <a:t>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6393" name="Footer Placeholder 1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© Ammann &amp; Offutt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4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4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4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45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7" grpId="0" build="p"/>
      <p:bldP spid="20378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Unique True Point Example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350" y="903288"/>
            <a:ext cx="9118599" cy="565189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Consider again :   </a:t>
            </a:r>
            <a:r>
              <a:rPr lang="en-US" i="1" dirty="0" smtClean="0"/>
              <a:t>f = ab + </a:t>
            </a:r>
            <a:r>
              <a:rPr lang="en-US" i="1" dirty="0" err="1" smtClean="0"/>
              <a:t>bc</a:t>
            </a:r>
            <a:r>
              <a:rPr lang="en-US" i="1" dirty="0" smtClean="0"/>
              <a:t>       </a:t>
            </a: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Implicants :  </a:t>
            </a:r>
            <a:r>
              <a:rPr lang="en-US" sz="2000" i="1" dirty="0" smtClean="0"/>
              <a:t>{</a:t>
            </a:r>
            <a:r>
              <a:rPr lang="en-US" sz="2000" dirty="0" smtClean="0"/>
              <a:t> </a:t>
            </a:r>
            <a:r>
              <a:rPr lang="en-US" sz="2000" i="1" dirty="0" smtClean="0"/>
              <a:t>ab, </a:t>
            </a:r>
            <a:r>
              <a:rPr lang="en-US" sz="2000" i="1" dirty="0" err="1" smtClean="0"/>
              <a:t>bc</a:t>
            </a:r>
            <a:r>
              <a:rPr lang="en-US" sz="2000" i="1" dirty="0"/>
              <a:t> </a:t>
            </a:r>
            <a:r>
              <a:rPr lang="en-US" sz="2000" i="1" dirty="0" smtClean="0"/>
              <a:t>}</a:t>
            </a:r>
            <a:endParaRPr lang="en-US" sz="2000" i="1" dirty="0" smtClean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Each </a:t>
            </a:r>
            <a:r>
              <a:rPr lang="en-US" sz="2000" dirty="0" err="1" smtClean="0"/>
              <a:t>implicant</a:t>
            </a:r>
            <a:r>
              <a:rPr lang="en-US" sz="2000" dirty="0" smtClean="0"/>
              <a:t> </a:t>
            </a:r>
            <a:r>
              <a:rPr lang="en-US" sz="2000" dirty="0" smtClean="0"/>
              <a:t>is prime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No </a:t>
            </a:r>
            <a:r>
              <a:rPr lang="en-US" sz="2000" dirty="0" err="1" smtClean="0"/>
              <a:t>implicant</a:t>
            </a:r>
            <a:r>
              <a:rPr lang="en-US" sz="2000" dirty="0" smtClean="0"/>
              <a:t> </a:t>
            </a:r>
            <a:r>
              <a:rPr lang="en-US" sz="2000" dirty="0" smtClean="0"/>
              <a:t>is redundant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Unique true points :</a:t>
            </a:r>
          </a:p>
          <a:p>
            <a:pPr lvl="1"/>
            <a:r>
              <a:rPr lang="en-US" sz="2000" i="1" dirty="0" smtClean="0"/>
              <a:t>ab: </a:t>
            </a:r>
            <a:r>
              <a:rPr lang="en-US" sz="2000" dirty="0" smtClean="0"/>
              <a:t>{TTT}</a:t>
            </a:r>
          </a:p>
          <a:p>
            <a:pPr lvl="1"/>
            <a:r>
              <a:rPr lang="en-US" sz="2000" i="1" dirty="0" err="1" smtClean="0"/>
              <a:t>bc</a:t>
            </a:r>
            <a:r>
              <a:rPr lang="en-US" sz="2000" i="1" dirty="0" smtClean="0"/>
              <a:t>: </a:t>
            </a:r>
            <a:r>
              <a:rPr lang="en-US" sz="2000" dirty="0" smtClean="0"/>
              <a:t>{FTF</a:t>
            </a:r>
            <a:r>
              <a:rPr lang="en-US" sz="2000" dirty="0" smtClean="0"/>
              <a:t>}</a:t>
            </a:r>
          </a:p>
          <a:p>
            <a:pPr lvl="1"/>
            <a:r>
              <a:rPr lang="en-US" sz="2000" dirty="0" smtClean="0"/>
              <a:t>MUTP requires both of these</a:t>
            </a: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But MUTP is stil</a:t>
            </a:r>
            <a:r>
              <a:rPr lang="en-US" dirty="0" smtClean="0"/>
              <a:t>l </a:t>
            </a:r>
            <a:r>
              <a:rPr lang="en-US" dirty="0" smtClean="0"/>
              <a:t>infeasible for both </a:t>
            </a:r>
            <a:r>
              <a:rPr lang="en-US" dirty="0" err="1" smtClean="0"/>
              <a:t>implicants</a:t>
            </a: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Not enough UTPs for clauses to take on all truth values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Later, we will have an example where MUTP is feasible</a:t>
            </a:r>
            <a:endParaRPr lang="en-US" sz="1600" dirty="0"/>
          </a:p>
        </p:txBody>
      </p:sp>
      <p:sp>
        <p:nvSpPr>
          <p:cNvPr id="68618" name="Line 10"/>
          <p:cNvSpPr>
            <a:spLocks noChangeShapeType="1"/>
          </p:cNvSpPr>
          <p:nvPr/>
        </p:nvSpPr>
        <p:spPr bwMode="auto">
          <a:xfrm>
            <a:off x="4418850" y="962025"/>
            <a:ext cx="165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8622" name="Line 14"/>
          <p:cNvSpPr>
            <a:spLocks noChangeShapeType="1"/>
          </p:cNvSpPr>
          <p:nvPr/>
        </p:nvSpPr>
        <p:spPr bwMode="auto">
          <a:xfrm>
            <a:off x="2690563" y="1395412"/>
            <a:ext cx="165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8623" name="Line 15"/>
          <p:cNvSpPr>
            <a:spLocks noChangeShapeType="1"/>
          </p:cNvSpPr>
          <p:nvPr/>
        </p:nvSpPr>
        <p:spPr bwMode="auto">
          <a:xfrm>
            <a:off x="894596" y="3253204"/>
            <a:ext cx="165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22" name="Date Placeholder 1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Introduction to Software Testing, Edition 2  (Ch 8)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7423" name="Slide Number Placeholder 1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565860-57F0-468F-BB08-7576A20969E6}" type="slidenum">
              <a:rPr lang="en-US" smtClean="0">
                <a:latin typeface="Arial" charset="0"/>
                <a:cs typeface="Arial" charset="0"/>
              </a:rPr>
              <a:pPr/>
              <a:t>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7424" name="Footer Placeholder 1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© Ammann &amp; Offutt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8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  <p:bldP spid="68618" grpId="0" animBg="1"/>
      <p:bldP spid="68622" grpId="0" animBg="1"/>
      <p:bldP spid="686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Near False Points</a:t>
            </a:r>
            <a:r>
              <a:rPr lang="en-US" sz="2400" dirty="0" smtClean="0"/>
              <a:t>  (8.2.3)</a:t>
            </a:r>
            <a:endParaRPr lang="en-US" dirty="0" smtClean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A  </a:t>
            </a:r>
            <a:r>
              <a:rPr lang="en-US" i="1" dirty="0" smtClean="0">
                <a:solidFill>
                  <a:schemeClr val="tx2"/>
                </a:solidFill>
              </a:rPr>
              <a:t>near false point </a:t>
            </a:r>
            <a:r>
              <a:rPr lang="en-US" dirty="0" smtClean="0"/>
              <a:t>with respect to a clause </a:t>
            </a:r>
            <a:r>
              <a:rPr lang="en-US" i="1" dirty="0" smtClean="0"/>
              <a:t>c</a:t>
            </a:r>
            <a:r>
              <a:rPr lang="en-US" dirty="0" smtClean="0"/>
              <a:t> in implicant </a:t>
            </a:r>
            <a:r>
              <a:rPr lang="en-US" i="1" dirty="0" err="1" smtClean="0"/>
              <a:t>i</a:t>
            </a:r>
            <a:r>
              <a:rPr lang="en-US" dirty="0" smtClean="0"/>
              <a:t> is an assignment of truth values such that </a:t>
            </a:r>
            <a:r>
              <a:rPr lang="en-US" i="1" dirty="0" smtClean="0"/>
              <a:t>f </a:t>
            </a:r>
            <a:r>
              <a:rPr lang="en-US" dirty="0" smtClean="0"/>
              <a:t>is false, but if </a:t>
            </a:r>
            <a:r>
              <a:rPr lang="en-US" i="1" dirty="0" smtClean="0"/>
              <a:t>c</a:t>
            </a:r>
            <a:r>
              <a:rPr lang="en-US" dirty="0" smtClean="0"/>
              <a:t> is negated (and all other clauses left as is), </a:t>
            </a:r>
            <a:r>
              <a:rPr lang="en-US" i="1" dirty="0" err="1" smtClean="0"/>
              <a:t>i</a:t>
            </a:r>
            <a:r>
              <a:rPr lang="en-US" dirty="0" smtClean="0"/>
              <a:t> (and hence </a:t>
            </a:r>
            <a:r>
              <a:rPr lang="en-US" i="1" dirty="0" smtClean="0"/>
              <a:t>f</a:t>
            </a:r>
            <a:r>
              <a:rPr lang="en-US" dirty="0" smtClean="0"/>
              <a:t>) evaluates to true</a:t>
            </a:r>
          </a:p>
          <a:p>
            <a:r>
              <a:rPr lang="en-US" dirty="0" smtClean="0"/>
              <a:t>Relation to </a:t>
            </a:r>
            <a:r>
              <a:rPr lang="en-US" i="1" dirty="0" smtClean="0">
                <a:solidFill>
                  <a:schemeClr val="tx2"/>
                </a:solidFill>
              </a:rPr>
              <a:t>determination</a:t>
            </a:r>
            <a:r>
              <a:rPr lang="en-US" dirty="0" smtClean="0"/>
              <a:t>: at a near false point, </a:t>
            </a:r>
            <a:r>
              <a:rPr lang="en-US" i="1" dirty="0" smtClean="0"/>
              <a:t>c</a:t>
            </a:r>
            <a:r>
              <a:rPr lang="en-US" dirty="0" smtClean="0"/>
              <a:t> determines </a:t>
            </a:r>
            <a:r>
              <a:rPr lang="en-US" i="1" dirty="0" smtClean="0"/>
              <a:t>f</a:t>
            </a:r>
          </a:p>
          <a:p>
            <a:pPr lvl="1"/>
            <a:r>
              <a:rPr lang="en-US" dirty="0" smtClean="0"/>
              <a:t>Hence we should expect relationship to ACC criteria</a:t>
            </a:r>
          </a:p>
          <a:p>
            <a:pPr lvl="1">
              <a:buFontTx/>
              <a:buNone/>
            </a:pPr>
            <a:endParaRPr lang="en-US" dirty="0" smtClean="0"/>
          </a:p>
          <a:p>
            <a:pPr lvl="1">
              <a:buFontTx/>
              <a:buNone/>
            </a:pPr>
            <a:endParaRPr lang="en-US" dirty="0" smtClean="0"/>
          </a:p>
          <a:p>
            <a:pPr lvl="1">
              <a:buFontTx/>
              <a:buNone/>
            </a:pPr>
            <a:endParaRPr lang="en-US" dirty="0" smtClean="0"/>
          </a:p>
          <a:p>
            <a:r>
              <a:rPr lang="en-US" dirty="0" smtClean="0"/>
              <a:t>Note that definition only mentions </a:t>
            </a:r>
            <a:r>
              <a:rPr lang="en-US" i="1" dirty="0" smtClean="0"/>
              <a:t>f</a:t>
            </a:r>
            <a:r>
              <a:rPr lang="en-US" dirty="0" smtClean="0"/>
              <a:t>, and not </a:t>
            </a:r>
            <a:r>
              <a:rPr lang="en-US" i="1" dirty="0" smtClean="0"/>
              <a:t>f</a:t>
            </a:r>
            <a:endParaRPr lang="en-US" dirty="0" smtClean="0"/>
          </a:p>
          <a:p>
            <a:r>
              <a:rPr lang="en-US" dirty="0" smtClean="0"/>
              <a:t>Clearly, CUTPNFP subsumes RACC</a:t>
            </a:r>
          </a:p>
        </p:txBody>
      </p:sp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366713" y="3040063"/>
            <a:ext cx="8500561" cy="193899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Unique True Point and Near False Point Pair Coverage (CUTPNFP)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: Given a minimal DNF representation of a predicate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f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for each clause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in each implicant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TR contains a unique true point for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and a near false point for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such that the points differ only in the truth value of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.</a:t>
            </a:r>
          </a:p>
        </p:txBody>
      </p:sp>
      <p:sp>
        <p:nvSpPr>
          <p:cNvPr id="69638" name="Line 6"/>
          <p:cNvSpPr>
            <a:spLocks noChangeShapeType="1"/>
          </p:cNvSpPr>
          <p:nvPr/>
        </p:nvSpPr>
        <p:spPr bwMode="auto">
          <a:xfrm>
            <a:off x="6996280" y="5223878"/>
            <a:ext cx="165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38" name="Date Placeholder 8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Introduction to Software Testing, Edition 2  (Ch 8)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8439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AE2C83-D6A7-42B6-9F69-551566DF6194}" type="slidenum">
              <a:rPr lang="en-US" smtClean="0">
                <a:latin typeface="Arial" charset="0"/>
                <a:cs typeface="Arial" charset="0"/>
              </a:rPr>
              <a:pPr/>
              <a:t>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8440" name="Footer Placeholder 1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© Ammann &amp; Offutt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0" grpId="0" animBg="1"/>
      <p:bldP spid="696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CUTPNFP Example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Consider </a:t>
            </a:r>
            <a:r>
              <a:rPr lang="en-US" i="1" dirty="0" smtClean="0"/>
              <a:t>f = ab + cd</a:t>
            </a:r>
          </a:p>
          <a:p>
            <a:pPr lvl="1"/>
            <a:r>
              <a:rPr lang="en-US" dirty="0" smtClean="0"/>
              <a:t>Implicant </a:t>
            </a:r>
            <a:r>
              <a:rPr lang="en-US" i="1" dirty="0" smtClean="0"/>
              <a:t>ab</a:t>
            </a:r>
            <a:r>
              <a:rPr lang="en-US" dirty="0" smtClean="0"/>
              <a:t> has 3 unique true points : {TTFF, TTFT, TTTF}</a:t>
            </a:r>
          </a:p>
          <a:p>
            <a:pPr lvl="2"/>
            <a:r>
              <a:rPr lang="en-US" dirty="0" smtClean="0"/>
              <a:t>For clause </a:t>
            </a:r>
            <a:r>
              <a:rPr lang="en-US" i="1" dirty="0" smtClean="0"/>
              <a:t>a</a:t>
            </a:r>
            <a:r>
              <a:rPr lang="en-US" dirty="0" smtClean="0"/>
              <a:t>, we can pair unique true point </a:t>
            </a:r>
            <a:r>
              <a:rPr lang="en-US" u="sng" dirty="0" smtClean="0"/>
              <a:t>T</a:t>
            </a:r>
            <a:r>
              <a:rPr lang="en-US" dirty="0" smtClean="0"/>
              <a:t>TFF with near false point </a:t>
            </a:r>
            <a:r>
              <a:rPr lang="en-US" u="sng" dirty="0" smtClean="0"/>
              <a:t>F</a:t>
            </a:r>
            <a:r>
              <a:rPr lang="en-US" dirty="0" smtClean="0"/>
              <a:t>TFF</a:t>
            </a:r>
          </a:p>
          <a:p>
            <a:pPr lvl="2"/>
            <a:r>
              <a:rPr lang="en-US" dirty="0" smtClean="0"/>
              <a:t>For clause b, we can pair unique true point T</a:t>
            </a:r>
            <a:r>
              <a:rPr lang="en-US" u="sng" dirty="0" smtClean="0"/>
              <a:t>T</a:t>
            </a:r>
            <a:r>
              <a:rPr lang="en-US" dirty="0" smtClean="0"/>
              <a:t>FF with near false point T</a:t>
            </a:r>
            <a:r>
              <a:rPr lang="en-US" u="sng" dirty="0" smtClean="0"/>
              <a:t>F</a:t>
            </a:r>
            <a:r>
              <a:rPr lang="en-US" dirty="0" smtClean="0"/>
              <a:t>FF</a:t>
            </a:r>
          </a:p>
          <a:p>
            <a:pPr lvl="1"/>
            <a:r>
              <a:rPr lang="en-US" dirty="0" smtClean="0"/>
              <a:t>Implicant </a:t>
            </a:r>
            <a:r>
              <a:rPr lang="en-US" i="1" dirty="0" smtClean="0"/>
              <a:t>cd</a:t>
            </a:r>
            <a:r>
              <a:rPr lang="en-US" dirty="0" smtClean="0"/>
              <a:t> has 3 unique true points : {FFTT, FTTT, TFTT}</a:t>
            </a:r>
          </a:p>
          <a:p>
            <a:pPr lvl="2"/>
            <a:r>
              <a:rPr lang="en-US" dirty="0" smtClean="0"/>
              <a:t>For clause </a:t>
            </a:r>
            <a:r>
              <a:rPr lang="en-US" i="1" dirty="0" smtClean="0"/>
              <a:t>c</a:t>
            </a:r>
            <a:r>
              <a:rPr lang="en-US" dirty="0" smtClean="0"/>
              <a:t>, we can pair unique true point FF</a:t>
            </a:r>
            <a:r>
              <a:rPr lang="en-US" u="sng" dirty="0" smtClean="0"/>
              <a:t>T</a:t>
            </a:r>
            <a:r>
              <a:rPr lang="en-US" dirty="0" smtClean="0"/>
              <a:t>T with near false point FF</a:t>
            </a:r>
            <a:r>
              <a:rPr lang="en-US" u="sng" dirty="0" smtClean="0"/>
              <a:t>F</a:t>
            </a:r>
            <a:r>
              <a:rPr lang="en-US" dirty="0" smtClean="0"/>
              <a:t>T</a:t>
            </a:r>
          </a:p>
          <a:p>
            <a:pPr lvl="2"/>
            <a:r>
              <a:rPr lang="en-US" dirty="0" smtClean="0"/>
              <a:t>For clause </a:t>
            </a:r>
            <a:r>
              <a:rPr lang="en-US" i="1" dirty="0" smtClean="0"/>
              <a:t>d</a:t>
            </a:r>
            <a:r>
              <a:rPr lang="en-US" dirty="0" smtClean="0"/>
              <a:t>, we can pair unique true point FFT</a:t>
            </a:r>
            <a:r>
              <a:rPr lang="en-US" u="sng" dirty="0" smtClean="0"/>
              <a:t>T</a:t>
            </a:r>
            <a:r>
              <a:rPr lang="en-US" dirty="0" smtClean="0"/>
              <a:t> with near false point FFT</a:t>
            </a:r>
            <a:r>
              <a:rPr lang="en-US" u="sng" dirty="0" smtClean="0"/>
              <a:t>F</a:t>
            </a:r>
          </a:p>
          <a:p>
            <a:r>
              <a:rPr lang="en-US" dirty="0" smtClean="0"/>
              <a:t>CUTPNFP set : {TTFF, FFTT, TFFF, FTFF, FFTF, FFFT}</a:t>
            </a:r>
          </a:p>
          <a:p>
            <a:pPr lvl="1"/>
            <a:r>
              <a:rPr lang="en-US" dirty="0" smtClean="0"/>
              <a:t>First two tests are unique true points; others are near false points</a:t>
            </a:r>
          </a:p>
          <a:p>
            <a:r>
              <a:rPr lang="en-US" dirty="0" smtClean="0"/>
              <a:t>Rough number of tests required: #  implicants * # literals</a:t>
            </a:r>
          </a:p>
        </p:txBody>
      </p:sp>
      <p:sp>
        <p:nvSpPr>
          <p:cNvPr id="19460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Introduction to Software Testing, Edition 2  (Ch 8)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9461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3AB892-6BDF-4A85-B876-11528446C3FC}" type="slidenum">
              <a:rPr lang="en-US" smtClean="0">
                <a:latin typeface="Arial" charset="0"/>
                <a:cs typeface="Arial" charset="0"/>
              </a:rPr>
              <a:pPr/>
              <a:t>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9462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© Ammann &amp; Offutt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The MNFP </a:t>
            </a:r>
            <a:r>
              <a:rPr lang="en-US" dirty="0" smtClean="0"/>
              <a:t>Criterion </a:t>
            </a:r>
            <a:r>
              <a:rPr lang="en-US" sz="2400" dirty="0" smtClean="0"/>
              <a:t>(8.2.3</a:t>
            </a:r>
            <a:r>
              <a:rPr lang="en-US" sz="2400" dirty="0" smtClean="0"/>
              <a:t>)</a:t>
            </a:r>
            <a:endParaRPr lang="en-US" dirty="0" smtClean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dirty="0" smtClean="0"/>
              <a:t>The next two criteria provide enough scaffolding to make guarantees about fault detection (see later slides)</a:t>
            </a:r>
          </a:p>
        </p:txBody>
      </p:sp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446539" y="2622051"/>
            <a:ext cx="8500561" cy="1569660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Multiple Near False Point Coverage (MNFP</a:t>
            </a: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: Given a minimal DNF representation of a predicate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f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for each 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literal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in each implicant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TR 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choose near false points (NFPs) such that clauses not in </a:t>
            </a:r>
            <a:r>
              <a:rPr lang="en-US" sz="24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take on values T and F.</a:t>
            </a:r>
            <a:endParaRPr lang="en-US" sz="24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69638" name="Line 6"/>
          <p:cNvSpPr>
            <a:spLocks noChangeShapeType="1"/>
          </p:cNvSpPr>
          <p:nvPr/>
        </p:nvSpPr>
        <p:spPr bwMode="auto">
          <a:xfrm>
            <a:off x="6996280" y="5223878"/>
            <a:ext cx="165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38" name="Date Placeholder 8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Introduction to Software Testing, Edition 2  (Ch 8)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8439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AE2C83-D6A7-42B6-9F69-551566DF6194}" type="slidenum">
              <a:rPr lang="en-US" smtClean="0">
                <a:latin typeface="Arial" charset="0"/>
                <a:cs typeface="Arial" charset="0"/>
              </a:rPr>
              <a:pPr/>
              <a:t>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8440" name="Footer Placeholder 1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© Ammann &amp; Offutt</a:t>
            </a:r>
          </a:p>
        </p:txBody>
      </p:sp>
    </p:spTree>
    <p:extLst>
      <p:ext uri="{BB962C8B-B14F-4D97-AF65-F5344CB8AC3E}">
        <p14:creationId xmlns:p14="http://schemas.microsoft.com/office/powerpoint/2010/main" val="12271813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0" grpId="0" animBg="1"/>
      <p:bldP spid="69638" grpId="0" animBg="1"/>
    </p:bldLst>
  </p:timing>
</p:sld>
</file>

<file path=ppt/theme/theme1.xml><?xml version="1.0" encoding="utf-8"?>
<a:theme xmlns:a="http://schemas.openxmlformats.org/drawingml/2006/main" name="intro">
  <a:themeElements>
    <a:clrScheme name="Custom 15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FF00"/>
      </a:hlink>
      <a:folHlink>
        <a:srgbClr val="FFC000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1044</TotalTime>
  <Pages>49</Pages>
  <Words>2289</Words>
  <Application>Microsoft Office PowerPoint</Application>
  <PresentationFormat>On-screen Show (4:3)</PresentationFormat>
  <Paragraphs>433</Paragraphs>
  <Slides>22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intro</vt:lpstr>
      <vt:lpstr>PowerPoint Presentation</vt:lpstr>
      <vt:lpstr>Disjunctive Normal Form</vt:lpstr>
      <vt:lpstr>Implicant Coverage  (8.2.1)</vt:lpstr>
      <vt:lpstr>Improving on Implicant Coverage</vt:lpstr>
      <vt:lpstr>Unique True Points</vt:lpstr>
      <vt:lpstr>Unique True Point Example</vt:lpstr>
      <vt:lpstr>Near False Points  (8.2.3)</vt:lpstr>
      <vt:lpstr>CUTPNFP Example</vt:lpstr>
      <vt:lpstr>The MNFP Criterion (8.2.3)</vt:lpstr>
      <vt:lpstr>MNFP Example</vt:lpstr>
      <vt:lpstr>The MUMCUT Criterion (8.2.3)</vt:lpstr>
      <vt:lpstr>DNF Fault Classes</vt:lpstr>
      <vt:lpstr>Fault Detection Relationships</vt:lpstr>
      <vt:lpstr>Karnaugh Maps for Testing Logic Expressions</vt:lpstr>
      <vt:lpstr>K-Map:  A Clause Determines a Predicate</vt:lpstr>
      <vt:lpstr>K-Map:  Negation of a predicate</vt:lpstr>
      <vt:lpstr>K-Map:  Prime and Redundant Implicants</vt:lpstr>
      <vt:lpstr>K-Map:  Unique True Points</vt:lpstr>
      <vt:lpstr>MUTP: Multiple Unique True Points</vt:lpstr>
      <vt:lpstr>CUTPNFP: Corresponding Unique True Point Near False Point Pairs</vt:lpstr>
      <vt:lpstr>MNFP : Multiple Near False Points</vt:lpstr>
      <vt:lpstr>Minimal-MUMCUT Criterion Kaminski et al (ICST 2009)</vt:lpstr>
    </vt:vector>
  </TitlesOfParts>
  <Company>George Mason Unviersity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637: Logic Coverage</dc:title>
  <dc:creator>Jeff Offutt</dc:creator>
  <cp:lastModifiedBy>Paul Ammann</cp:lastModifiedBy>
  <cp:revision>311</cp:revision>
  <cp:lastPrinted>1996-04-04T10:27:56Z</cp:lastPrinted>
  <dcterms:created xsi:type="dcterms:W3CDTF">1996-06-15T03:21:08Z</dcterms:created>
  <dcterms:modified xsi:type="dcterms:W3CDTF">2017-04-04T14:52:51Z</dcterms:modified>
</cp:coreProperties>
</file>