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336" r:id="rId2"/>
    <p:sldId id="448" r:id="rId3"/>
    <p:sldId id="449" r:id="rId4"/>
    <p:sldId id="431" r:id="rId5"/>
    <p:sldId id="432" r:id="rId6"/>
    <p:sldId id="416" r:id="rId7"/>
    <p:sldId id="418" r:id="rId8"/>
    <p:sldId id="437" r:id="rId9"/>
    <p:sldId id="417" r:id="rId10"/>
    <p:sldId id="424" r:id="rId11"/>
    <p:sldId id="438" r:id="rId12"/>
    <p:sldId id="433" r:id="rId13"/>
    <p:sldId id="435" r:id="rId14"/>
    <p:sldId id="436" r:id="rId15"/>
    <p:sldId id="441" r:id="rId16"/>
    <p:sldId id="442" r:id="rId17"/>
    <p:sldId id="443" r:id="rId18"/>
    <p:sldId id="444" r:id="rId19"/>
    <p:sldId id="445" r:id="rId20"/>
    <p:sldId id="446" r:id="rId21"/>
    <p:sldId id="447" r:id="rId22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66FF"/>
    <a:srgbClr val="99FF99"/>
    <a:srgbClr val="0000CC"/>
    <a:srgbClr val="66CCFF"/>
    <a:srgbClr val="000000"/>
    <a:srgbClr val="66FFCC"/>
    <a:srgbClr val="0000FF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588" autoAdjust="0"/>
    <p:restoredTop sz="94684" autoAdjust="0"/>
  </p:normalViewPr>
  <p:slideViewPr>
    <p:cSldViewPr snapToGrid="0">
      <p:cViewPr varScale="1">
        <p:scale>
          <a:sx n="78" d="100"/>
          <a:sy n="78" d="100"/>
        </p:scale>
        <p:origin x="169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39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29" tIns="0" rIns="20129" bIns="0" numCol="1" anchor="t" anchorCtr="0" compatLnSpc="1">
            <a:prstTxWarp prst="textNoShape">
              <a:avLst/>
            </a:prstTxWarp>
          </a:bodyPr>
          <a:lstStyle>
            <a:lvl1pPr defTabSz="967315">
              <a:defRPr sz="11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29" tIns="0" rIns="20129" bIns="0" numCol="1" anchor="t" anchorCtr="0" compatLnSpc="1">
            <a:prstTxWarp prst="textNoShape">
              <a:avLst/>
            </a:prstTxWarp>
          </a:bodyPr>
          <a:lstStyle>
            <a:lvl1pPr algn="r" defTabSz="967315">
              <a:defRPr sz="11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29" tIns="0" rIns="20129" bIns="0" numCol="1" anchor="b" anchorCtr="0" compatLnSpc="1">
            <a:prstTxWarp prst="textNoShape">
              <a:avLst/>
            </a:prstTxWarp>
          </a:bodyPr>
          <a:lstStyle>
            <a:lvl1pPr defTabSz="967315">
              <a:defRPr sz="11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29" tIns="0" rIns="20129" bIns="0" numCol="1" anchor="b" anchorCtr="0" compatLnSpc="1">
            <a:prstTxWarp prst="textNoShape">
              <a:avLst/>
            </a:prstTxWarp>
          </a:bodyPr>
          <a:lstStyle>
            <a:lvl1pPr algn="r" defTabSz="967315">
              <a:defRPr sz="1100" b="0" i="1"/>
            </a:lvl1pPr>
          </a:lstStyle>
          <a:p>
            <a:pPr>
              <a:defRPr/>
            </a:pPr>
            <a:fld id="{082FB739-CD8B-4C26-978D-C3ED87A5A2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4815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29" tIns="0" rIns="20129" bIns="0" numCol="1" anchor="t" anchorCtr="0" compatLnSpc="1">
            <a:prstTxWarp prst="textNoShape">
              <a:avLst/>
            </a:prstTxWarp>
          </a:bodyPr>
          <a:lstStyle>
            <a:lvl1pPr defTabSz="967315">
              <a:defRPr sz="11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29" tIns="0" rIns="20129" bIns="0" numCol="1" anchor="t" anchorCtr="0" compatLnSpc="1">
            <a:prstTxWarp prst="textNoShape">
              <a:avLst/>
            </a:prstTxWarp>
          </a:bodyPr>
          <a:lstStyle>
            <a:lvl1pPr algn="r" defTabSz="967315">
              <a:defRPr sz="11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29" tIns="0" rIns="20129" bIns="0" numCol="1" anchor="b" anchorCtr="0" compatLnSpc="1">
            <a:prstTxWarp prst="textNoShape">
              <a:avLst/>
            </a:prstTxWarp>
          </a:bodyPr>
          <a:lstStyle>
            <a:lvl1pPr defTabSz="967315">
              <a:defRPr sz="11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29" tIns="0" rIns="20129" bIns="0" numCol="1" anchor="b" anchorCtr="0" compatLnSpc="1">
            <a:prstTxWarp prst="textNoShape">
              <a:avLst/>
            </a:prstTxWarp>
          </a:bodyPr>
          <a:lstStyle>
            <a:lvl1pPr algn="r" defTabSz="967315">
              <a:defRPr sz="11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6C1433A-C512-4138-BF0D-05D4A67A6D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59300"/>
            <a:ext cx="5368925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293" tIns="48647" rIns="97293" bIns="486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7655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0475" y="720725"/>
            <a:ext cx="4794250" cy="35956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3298825" y="9145588"/>
            <a:ext cx="773113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261" tIns="46968" rIns="92261" bIns="46968">
            <a:spAutoFit/>
          </a:bodyPr>
          <a:lstStyle>
            <a:lvl1pPr defTabSz="915988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15988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15988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15988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15988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300" b="0">
                <a:solidFill>
                  <a:schemeClr val="tx1"/>
                </a:solidFill>
              </a:rPr>
              <a:t>Page </a:t>
            </a:r>
            <a:fld id="{69CC9AE4-0CF4-43D6-9178-9D7C9D6FA5CB}" type="slidenum">
              <a:rPr lang="en-US" altLang="en-US" sz="1300" b="0">
                <a:solidFill>
                  <a:schemeClr val="tx1"/>
                </a:solidFill>
              </a:rPr>
              <a:pPr algn="ctr">
                <a:lnSpc>
                  <a:spcPct val="90000"/>
                </a:lnSpc>
              </a:pPr>
              <a:t>‹#›</a:t>
            </a:fld>
            <a:endParaRPr lang="en-US" altLang="en-US" sz="13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3592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A2FD70D6-3F65-4F87-8C96-BB8E51C141B3}" type="slidenum">
              <a:rPr lang="en-US" altLang="en-US" sz="1100" b="0" smtClean="0">
                <a:solidFill>
                  <a:schemeClr val="tx1"/>
                </a:solidFill>
              </a:rPr>
              <a:pPr/>
              <a:t>1</a:t>
            </a:fld>
            <a:endParaRPr lang="en-US" altLang="en-US" sz="11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C1433A-C512-4138-BF0D-05D4A67A6D15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2573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C1433A-C512-4138-BF0D-05D4A67A6D15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2727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C1433A-C512-4138-BF0D-05D4A67A6D15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671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C1433A-C512-4138-BF0D-05D4A67A6D15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9787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63A914B8-DB8C-4DA7-8759-FEA2EEAAE71E}" type="slidenum">
              <a:rPr lang="en-US" altLang="en-US" sz="1100" b="0" smtClean="0">
                <a:solidFill>
                  <a:schemeClr val="tx1"/>
                </a:solidFill>
              </a:rPr>
              <a:pPr/>
              <a:t>2</a:t>
            </a:fld>
            <a:endParaRPr lang="en-US" altLang="en-US" sz="1100" b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67155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63A914B8-DB8C-4DA7-8759-FEA2EEAAE71E}" type="slidenum">
              <a:rPr lang="en-US" altLang="en-US" sz="1100" b="0" smtClean="0">
                <a:solidFill>
                  <a:schemeClr val="tx1"/>
                </a:solidFill>
              </a:rPr>
              <a:pPr/>
              <a:t>3</a:t>
            </a:fld>
            <a:endParaRPr lang="en-US" altLang="en-US" sz="1100" b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01723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F78A72E5-8CE3-43F2-A32A-87D3524F917C}" type="slidenum">
              <a:rPr lang="en-US" altLang="en-US" sz="1100" b="0" smtClean="0">
                <a:solidFill>
                  <a:schemeClr val="tx1"/>
                </a:solidFill>
              </a:rPr>
              <a:pPr/>
              <a:t>6</a:t>
            </a:fld>
            <a:endParaRPr lang="en-US" altLang="en-US" sz="11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2FD507C8-1EC9-4AE3-B71F-4A05FD5053F6}" type="slidenum">
              <a:rPr lang="en-US" altLang="en-US" sz="1100" b="0" smtClean="0">
                <a:solidFill>
                  <a:schemeClr val="tx1"/>
                </a:solidFill>
              </a:rPr>
              <a:pPr/>
              <a:t>7</a:t>
            </a:fld>
            <a:endParaRPr lang="en-US" altLang="en-US" sz="11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C1433A-C512-4138-BF0D-05D4A67A6D15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5759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curTemp</a:t>
            </a:r>
            <a:r>
              <a:rPr lang="en-US" dirty="0" smtClean="0"/>
              <a:t> must have the same value for both predicate</a:t>
            </a:r>
            <a:r>
              <a:rPr lang="en-US" baseline="0" dirty="0" smtClean="0"/>
              <a:t> a and c, so </a:t>
            </a:r>
            <a:r>
              <a:rPr lang="en-US" dirty="0" err="1" smtClean="0"/>
              <a:t>overTemp</a:t>
            </a:r>
            <a:r>
              <a:rPr lang="en-US" dirty="0" smtClean="0"/>
              <a:t> is given values so that c</a:t>
            </a:r>
            <a:r>
              <a:rPr lang="en-US" baseline="0" dirty="0" smtClean="0"/>
              <a:t> has the correct truth value regardless of the value of </a:t>
            </a:r>
            <a:r>
              <a:rPr lang="en-US" baseline="0" dirty="0" err="1" smtClean="0"/>
              <a:t>cutTemp</a:t>
            </a:r>
            <a:r>
              <a:rPr lang="en-US" baseline="0" dirty="0" smtClean="0"/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C1433A-C512-4138-BF0D-05D4A67A6D15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9515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C1433A-C512-4138-BF0D-05D4A67A6D15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660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C1433A-C512-4138-BF0D-05D4A67A6D15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391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8)</a:t>
            </a:r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4CBA1E-A781-4F58-AA6C-66EB8182AC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085709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8)</a:t>
            </a:r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9FAE15-58D4-4D01-A440-62A5E9E2A4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705552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74613"/>
            <a:ext cx="2228850" cy="6248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" y="74613"/>
            <a:ext cx="6534150" cy="6248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8)</a:t>
            </a:r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073930-80E0-4735-8E12-590EBEF55B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920917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88" y="74613"/>
            <a:ext cx="8929687" cy="7826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4300" y="939800"/>
            <a:ext cx="4381500" cy="55054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39800"/>
            <a:ext cx="4381500" cy="55054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8)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690E0F-7AFB-4BF4-9891-BFDA9B693A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9887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8)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C7E80D-252C-4EBC-97B9-18FA681E2F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918600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8)</a:t>
            </a:r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38C1C5-B817-4DA6-AB90-3167CAFB6A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001396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" y="939800"/>
            <a:ext cx="4381500" cy="5383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39800"/>
            <a:ext cx="4381500" cy="5383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8)</a:t>
            </a: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182B7B-2FB2-4937-A528-1860488ED7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618250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8)</a:t>
            </a: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  <a:endParaRPr lang="en-US" dirty="0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DCF006-D926-4E5E-9480-14A7EBA711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282971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6350" y="6350"/>
            <a:ext cx="9118600" cy="6832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9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Introduction to Software Testing, Edition 2  (Ch 8)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 sz="9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© Ammann &amp; Offutt</a:t>
            </a:r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9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2D1C0C8-01DB-4E73-A5D6-175755F873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-1" y="729143"/>
            <a:ext cx="9118833" cy="0"/>
          </a:xfrm>
          <a:prstGeom prst="line">
            <a:avLst/>
          </a:prstGeom>
          <a:noFill/>
          <a:ln w="57150">
            <a:solidFill>
              <a:srgbClr val="0099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691005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8)</a:t>
            </a:r>
            <a:endParaRPr lang="en-US" dirty="0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17BB60-5BED-46BD-9666-91251CD19A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935332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8)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50FF5C-53EE-465F-BE4E-1D8B924F2E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971545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8)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D3ABC6-915B-4CDB-9918-E7F9BC0799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515407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rgbClr val="00004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838" y="6589713"/>
            <a:ext cx="389255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</a:bodyPr>
          <a:lstStyle>
            <a:lvl1pPr>
              <a:defRPr sz="9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Introduction to Software Testing, Edition 2  (Ch 8)</a:t>
            </a: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56075" y="6577013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ctr">
              <a:defRPr sz="9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© Ammann &amp; Offutt</a:t>
            </a:r>
            <a:endParaRPr 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48513" y="6584950"/>
            <a:ext cx="1905000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>
              <a:defRPr sz="9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2AE9692-6327-4E95-9A87-B54F7E12D8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2566" y="74613"/>
            <a:ext cx="9037810" cy="78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850" y="893763"/>
            <a:ext cx="9023350" cy="564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 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 </a:t>
            </a:r>
          </a:p>
          <a:p>
            <a:pPr lvl="4"/>
            <a:r>
              <a:rPr lang="en-US" altLang="en-US" dirty="0" smtClean="0"/>
              <a:t>Fifth level </a:t>
            </a: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6350" y="6350"/>
            <a:ext cx="9118600" cy="6832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-1" y="729143"/>
            <a:ext cx="9118833" cy="0"/>
          </a:xfrm>
          <a:prstGeom prst="line">
            <a:avLst/>
          </a:prstGeom>
          <a:noFill/>
          <a:ln w="57150">
            <a:solidFill>
              <a:srgbClr val="0099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903" r:id="rId1"/>
    <p:sldLayoutId id="2147483900" r:id="rId2"/>
    <p:sldLayoutId id="2147483904" r:id="rId3"/>
    <p:sldLayoutId id="2147483901" r:id="rId4"/>
    <p:sldLayoutId id="2147483902" r:id="rId5"/>
    <p:sldLayoutId id="2147483905" r:id="rId6"/>
    <p:sldLayoutId id="2147483906" r:id="rId7"/>
    <p:sldLayoutId id="2147483907" r:id="rId8"/>
    <p:sldLayoutId id="2147483908" r:id="rId9"/>
    <p:sldLayoutId id="2147483909" r:id="rId10"/>
    <p:sldLayoutId id="2147483910" r:id="rId11"/>
    <p:sldLayoutId id="2147483911" r:id="rId12"/>
  </p:sldLayoutIdLst>
  <p:transition spd="med"/>
  <p:hf hdr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75000"/>
        <a:buFont typeface="Arial" panose="020B0604020202020204" pitchFamily="34" charset="0"/>
        <a:buChar char="•"/>
        <a:defRPr sz="2800" b="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400" b="0">
          <a:solidFill>
            <a:schemeClr val="tx1"/>
          </a:solidFill>
          <a:latin typeface="Gill Sans MT" panose="020B0502020104020203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 b="0">
          <a:solidFill>
            <a:schemeClr val="tx1"/>
          </a:solidFill>
          <a:latin typeface="Gill Sans MT" panose="020B0502020104020203" pitchFamily="34" charset="0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0">
          <a:solidFill>
            <a:schemeClr val="tx1"/>
          </a:solidFill>
          <a:latin typeface="Gill Sans MT" panose="020B0502020104020203" pitchFamily="34" charset="0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sz="2000" b="0">
          <a:solidFill>
            <a:schemeClr val="tx1"/>
          </a:solidFill>
          <a:latin typeface="Gill Sans MT" panose="020B0502020104020203" pitchFamily="34" charset="0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gmu.edu/~offutt/softwaretest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cs.gmu.edu:8080/offutt/coverage/LogicCoverage?expression=(a+|+(b+%26+c))+%26+d&amp;action=CACC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533400"/>
            <a:ext cx="7772400" cy="1997075"/>
          </a:xfrm>
        </p:spPr>
        <p:txBody>
          <a:bodyPr/>
          <a:lstStyle/>
          <a:p>
            <a:r>
              <a:rPr lang="en-US" altLang="en-US" dirty="0" smtClean="0"/>
              <a:t>Introduction to Software Testing</a:t>
            </a:r>
            <a:br>
              <a:rPr lang="en-US" altLang="en-US" dirty="0" smtClean="0"/>
            </a:br>
            <a:r>
              <a:rPr lang="en-US" altLang="en-US" dirty="0" smtClean="0"/>
              <a:t>Chapter 8.3</a:t>
            </a:r>
            <a:br>
              <a:rPr lang="en-US" altLang="en-US" dirty="0" smtClean="0"/>
            </a:br>
            <a:r>
              <a:rPr lang="en-US" altLang="en-US" dirty="0" smtClean="0"/>
              <a:t>Logic Coverage for Source Code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1" y="3395663"/>
            <a:ext cx="7315200" cy="242728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  <a:buSzTx/>
            </a:pPr>
            <a:r>
              <a:rPr lang="en-US" altLang="en-US" sz="3200" dirty="0" smtClean="0"/>
              <a:t>Paul Ammann &amp; Jeff Offutt</a:t>
            </a:r>
          </a:p>
          <a:p>
            <a:pPr>
              <a:lnSpc>
                <a:spcPct val="100000"/>
              </a:lnSpc>
              <a:spcBef>
                <a:spcPct val="0"/>
              </a:spcBef>
              <a:buSzTx/>
            </a:pPr>
            <a:endParaRPr lang="en-US" altLang="en-US" sz="2800" dirty="0" smtClean="0"/>
          </a:p>
          <a:p>
            <a:r>
              <a:rPr lang="en-US" altLang="en-US" b="0" dirty="0" smtClean="0">
                <a:hlinkClick r:id="rId3"/>
              </a:rPr>
              <a:t>http://www.cs.gmu.edu/~offutt/softwaretest/</a:t>
            </a:r>
            <a:endParaRPr lang="en-US" altLang="en-US" b="0" dirty="0" smtClean="0"/>
          </a:p>
          <a:p>
            <a:endParaRPr lang="en-US" altLang="en-US" b="0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CACC</a:t>
            </a:r>
          </a:p>
        </p:txBody>
      </p:sp>
      <p:sp>
        <p:nvSpPr>
          <p:cNvPr id="20483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</a:rPr>
              <a:t>Introduction to Software Testing, Edition 2  (Ch 8)</a:t>
            </a:r>
          </a:p>
        </p:txBody>
      </p:sp>
      <p:sp>
        <p:nvSpPr>
          <p:cNvPr id="2048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2048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E93141CB-31AC-4FF2-959B-C85505DD4FB8}" type="slidenum">
              <a:rPr lang="en-US" altLang="en-US" sz="900" b="0" smtClean="0">
                <a:solidFill>
                  <a:schemeClr val="tx1"/>
                </a:solidFill>
              </a:rPr>
              <a:pPr/>
              <a:t>10</a:t>
            </a:fld>
            <a:endParaRPr lang="en-US" altLang="en-US" sz="900" b="0" smtClean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828800" y="1138123"/>
            <a:ext cx="4572000" cy="3785652"/>
          </a:xfrm>
          <a:prstGeom prst="rect">
            <a:avLst/>
          </a:prstGeom>
          <a:solidFill>
            <a:srgbClr val="0000CC"/>
          </a:solidFill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400" b="0" dirty="0">
                <a:solidFill>
                  <a:schemeClr val="tx2"/>
                </a:solidFill>
                <a:latin typeface="Gill Sans MT" panose="020B0502020104020203" pitchFamily="34" charset="0"/>
              </a:rPr>
              <a:t>      </a:t>
            </a:r>
            <a:r>
              <a:rPr lang="en-US" altLang="en-US" sz="2400" b="0" dirty="0" smtClean="0">
                <a:solidFill>
                  <a:schemeClr val="tx2"/>
                </a:solidFill>
                <a:latin typeface="Gill Sans MT" panose="020B0502020104020203" pitchFamily="34" charset="0"/>
              </a:rPr>
              <a:t>       </a:t>
            </a:r>
            <a:r>
              <a:rPr lang="en-US" altLang="en-US" sz="2400" b="0" dirty="0">
                <a:solidFill>
                  <a:schemeClr val="tx2"/>
                </a:solidFill>
                <a:latin typeface="Gill Sans MT" panose="020B0502020104020203" pitchFamily="34" charset="0"/>
              </a:rPr>
              <a:t>(a || (b &amp;&amp; c)) &amp;&amp; </a:t>
            </a:r>
            <a:r>
              <a:rPr lang="en-US" altLang="en-US" sz="2400" b="0" dirty="0" smtClean="0">
                <a:solidFill>
                  <a:schemeClr val="tx2"/>
                </a:solidFill>
                <a:latin typeface="Gill Sans MT" panose="020B0502020104020203" pitchFamily="34" charset="0"/>
              </a:rPr>
              <a:t>d</a:t>
            </a:r>
          </a:p>
          <a:p>
            <a:r>
              <a:rPr lang="en-US" altLang="en-US" sz="2400" b="0" dirty="0" smtClean="0">
                <a:solidFill>
                  <a:schemeClr val="tx2"/>
                </a:solidFill>
                <a:latin typeface="Gill Sans MT" panose="020B0502020104020203" pitchFamily="34" charset="0"/>
              </a:rPr>
              <a:t>          </a:t>
            </a:r>
            <a:r>
              <a:rPr lang="en-US" altLang="en-US" sz="2400" b="0" u="sng" dirty="0" smtClean="0">
                <a:solidFill>
                  <a:schemeClr val="tx2"/>
                </a:solidFill>
                <a:latin typeface="Gill Sans MT" panose="020B0502020104020203" pitchFamily="34" charset="0"/>
              </a:rPr>
              <a:t>a    b        c           d</a:t>
            </a:r>
            <a:endParaRPr lang="en-US" altLang="en-US" sz="2400" b="0" u="sng" dirty="0">
              <a:solidFill>
                <a:schemeClr val="tx2"/>
              </a:solidFill>
              <a:latin typeface="Gill Sans MT" panose="020B0502020104020203" pitchFamily="34" charset="0"/>
            </a:endParaRPr>
          </a:p>
          <a:p>
            <a:r>
              <a:rPr lang="en-US" altLang="en-US" sz="2400" b="0" dirty="0" smtClean="0">
                <a:solidFill>
                  <a:schemeClr val="tx2"/>
                </a:solidFill>
                <a:latin typeface="Gill Sans MT" panose="020B0502020104020203" pitchFamily="34" charset="0"/>
              </a:rPr>
              <a:t>P</a:t>
            </a:r>
            <a:r>
              <a:rPr lang="en-US" altLang="en-US" sz="3200" b="0" baseline="-25000" dirty="0" smtClean="0">
                <a:solidFill>
                  <a:schemeClr val="tx2"/>
                </a:solidFill>
                <a:latin typeface="Gill Sans MT" panose="020B0502020104020203" pitchFamily="34" charset="0"/>
              </a:rPr>
              <a:t>a</a:t>
            </a:r>
            <a:r>
              <a:rPr lang="en-US" altLang="en-US" sz="24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:     </a:t>
            </a:r>
            <a:r>
              <a:rPr lang="en-US" altLang="en-US" sz="2400" b="0" dirty="0">
                <a:solidFill>
                  <a:schemeClr val="tx2"/>
                </a:solidFill>
                <a:latin typeface="Gill Sans MT" panose="020B0502020104020203" pitchFamily="34" charset="0"/>
              </a:rPr>
              <a:t>T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  </a:t>
            </a:r>
            <a:r>
              <a:rPr lang="en-US" altLang="en-US" sz="24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 </a:t>
            </a:r>
            <a:r>
              <a:rPr lang="en-US" altLang="en-US" sz="2400" b="0" dirty="0" err="1">
                <a:solidFill>
                  <a:schemeClr val="tx1"/>
                </a:solidFill>
                <a:latin typeface="Gill Sans MT" panose="020B0502020104020203" pitchFamily="34" charset="0"/>
              </a:rPr>
              <a:t>t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         f            t</a:t>
            </a:r>
          </a:p>
          <a:p>
            <a:r>
              <a:rPr lang="en-US" altLang="en-US" sz="24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         </a:t>
            </a:r>
            <a:r>
              <a:rPr lang="en-US" altLang="en-US" sz="2400" b="0" dirty="0" smtClean="0">
                <a:solidFill>
                  <a:schemeClr val="tx2"/>
                </a:solidFill>
                <a:latin typeface="Gill Sans MT" panose="020B0502020104020203" pitchFamily="34" charset="0"/>
              </a:rPr>
              <a:t>F</a:t>
            </a:r>
            <a:r>
              <a:rPr lang="en-US" altLang="en-US" sz="24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   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t         f            t</a:t>
            </a:r>
          </a:p>
          <a:p>
            <a:r>
              <a:rPr lang="en-US" altLang="en-US" sz="2400" b="0" dirty="0" err="1" smtClean="0">
                <a:solidFill>
                  <a:schemeClr val="tx2"/>
                </a:solidFill>
                <a:latin typeface="Gill Sans MT" panose="020B0502020104020203" pitchFamily="34" charset="0"/>
              </a:rPr>
              <a:t>P</a:t>
            </a:r>
            <a:r>
              <a:rPr lang="en-US" altLang="en-US" sz="3200" b="0" baseline="-25000" dirty="0" err="1" smtClean="0">
                <a:solidFill>
                  <a:schemeClr val="tx2"/>
                </a:solidFill>
                <a:latin typeface="Gill Sans MT" panose="020B0502020104020203" pitchFamily="34" charset="0"/>
              </a:rPr>
              <a:t>b</a:t>
            </a:r>
            <a:r>
              <a:rPr lang="en-US" altLang="en-US" sz="24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:     f     </a:t>
            </a:r>
            <a:r>
              <a:rPr lang="en-US" altLang="en-US" sz="2400" b="0" dirty="0">
                <a:solidFill>
                  <a:schemeClr val="tx2"/>
                </a:solidFill>
                <a:latin typeface="Gill Sans MT" panose="020B0502020104020203" pitchFamily="34" charset="0"/>
              </a:rPr>
              <a:t>T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        </a:t>
            </a:r>
            <a:r>
              <a:rPr lang="en-US" altLang="en-US" sz="2400" b="0" dirty="0" err="1">
                <a:solidFill>
                  <a:schemeClr val="tx1"/>
                </a:solidFill>
                <a:latin typeface="Gill Sans MT" panose="020B0502020104020203" pitchFamily="34" charset="0"/>
              </a:rPr>
              <a:t>t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            </a:t>
            </a:r>
            <a:r>
              <a:rPr lang="en-US" altLang="en-US" sz="2400" b="0" dirty="0" err="1">
                <a:solidFill>
                  <a:schemeClr val="tx1"/>
                </a:solidFill>
                <a:latin typeface="Gill Sans MT" panose="020B0502020104020203" pitchFamily="34" charset="0"/>
              </a:rPr>
              <a:t>t</a:t>
            </a:r>
            <a:endParaRPr lang="en-US" altLang="en-US" sz="2400" b="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  </a:t>
            </a:r>
            <a:r>
              <a:rPr lang="en-US" altLang="en-US" sz="24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       f     </a:t>
            </a:r>
            <a:r>
              <a:rPr lang="en-US" altLang="en-US" sz="2400" b="0" dirty="0" err="1">
                <a:solidFill>
                  <a:schemeClr val="tx2"/>
                </a:solidFill>
                <a:latin typeface="Gill Sans MT" panose="020B0502020104020203" pitchFamily="34" charset="0"/>
              </a:rPr>
              <a:t>F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        t            </a:t>
            </a:r>
            <a:r>
              <a:rPr lang="en-US" altLang="en-US" sz="2400" b="0" dirty="0" err="1">
                <a:solidFill>
                  <a:schemeClr val="tx1"/>
                </a:solidFill>
                <a:latin typeface="Gill Sans MT" panose="020B0502020104020203" pitchFamily="34" charset="0"/>
              </a:rPr>
              <a:t>t</a:t>
            </a:r>
            <a:endParaRPr lang="en-US" altLang="en-US" sz="2400" b="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US" altLang="en-US" sz="2400" b="0" dirty="0" smtClean="0">
                <a:solidFill>
                  <a:schemeClr val="tx2"/>
                </a:solidFill>
                <a:latin typeface="Gill Sans MT" panose="020B0502020104020203" pitchFamily="34" charset="0"/>
              </a:rPr>
              <a:t>P</a:t>
            </a:r>
            <a:r>
              <a:rPr lang="en-US" altLang="en-US" sz="3200" b="0" baseline="-25000" dirty="0" smtClean="0">
                <a:solidFill>
                  <a:schemeClr val="tx2"/>
                </a:solidFill>
                <a:latin typeface="Gill Sans MT" panose="020B0502020104020203" pitchFamily="34" charset="0"/>
              </a:rPr>
              <a:t>c</a:t>
            </a:r>
            <a:r>
              <a:rPr lang="en-US" altLang="en-US" sz="24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:     </a:t>
            </a:r>
            <a:r>
              <a:rPr lang="en-US" altLang="en-US" sz="24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f     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t         </a:t>
            </a:r>
            <a:r>
              <a:rPr lang="en-US" altLang="en-US" sz="2400" b="0" dirty="0" err="1">
                <a:solidFill>
                  <a:schemeClr val="tx2"/>
                </a:solidFill>
                <a:latin typeface="Gill Sans MT" panose="020B0502020104020203" pitchFamily="34" charset="0"/>
              </a:rPr>
              <a:t>T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           </a:t>
            </a:r>
            <a:r>
              <a:rPr lang="en-US" altLang="en-US" sz="2400" b="0" dirty="0" err="1">
                <a:solidFill>
                  <a:schemeClr val="tx1"/>
                </a:solidFill>
                <a:latin typeface="Gill Sans MT" panose="020B0502020104020203" pitchFamily="34" charset="0"/>
              </a:rPr>
              <a:t>t</a:t>
            </a:r>
            <a:endParaRPr lang="en-US" altLang="en-US" sz="2400" b="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    </a:t>
            </a:r>
            <a:r>
              <a:rPr lang="en-US" altLang="en-US" sz="24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     f     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t         </a:t>
            </a:r>
            <a:r>
              <a:rPr lang="en-US" altLang="en-US" sz="2400" b="0" dirty="0">
                <a:solidFill>
                  <a:schemeClr val="tx2"/>
                </a:solidFill>
                <a:latin typeface="Gill Sans MT" panose="020B0502020104020203" pitchFamily="34" charset="0"/>
              </a:rPr>
              <a:t>F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           t</a:t>
            </a:r>
          </a:p>
          <a:p>
            <a:r>
              <a:rPr lang="en-US" altLang="en-US" sz="2400" b="0" dirty="0" err="1" smtClean="0">
                <a:solidFill>
                  <a:schemeClr val="tx2"/>
                </a:solidFill>
                <a:latin typeface="Gill Sans MT" panose="020B0502020104020203" pitchFamily="34" charset="0"/>
              </a:rPr>
              <a:t>P</a:t>
            </a:r>
            <a:r>
              <a:rPr lang="en-US" altLang="en-US" sz="3200" b="0" baseline="-25000" dirty="0" err="1" smtClean="0">
                <a:solidFill>
                  <a:schemeClr val="tx2"/>
                </a:solidFill>
                <a:latin typeface="Gill Sans MT" panose="020B0502020104020203" pitchFamily="34" charset="0"/>
              </a:rPr>
              <a:t>d</a:t>
            </a:r>
            <a:r>
              <a:rPr lang="en-US" altLang="en-US" sz="24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:     t  </a:t>
            </a:r>
            <a:r>
              <a:rPr lang="en-US" altLang="en-US" sz="24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  </a:t>
            </a:r>
            <a:r>
              <a:rPr lang="en-US" altLang="en-US" sz="2400" b="0" dirty="0" err="1">
                <a:solidFill>
                  <a:schemeClr val="tx1"/>
                </a:solidFill>
                <a:latin typeface="Gill Sans MT" panose="020B0502020104020203" pitchFamily="34" charset="0"/>
              </a:rPr>
              <a:t>t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         </a:t>
            </a:r>
            <a:r>
              <a:rPr lang="en-US" altLang="en-US" sz="2400" b="0" dirty="0" err="1">
                <a:solidFill>
                  <a:schemeClr val="tx1"/>
                </a:solidFill>
                <a:latin typeface="Gill Sans MT" panose="020B0502020104020203" pitchFamily="34" charset="0"/>
              </a:rPr>
              <a:t>t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           </a:t>
            </a:r>
            <a:r>
              <a:rPr lang="en-US" altLang="en-US" sz="2400" b="0" dirty="0" err="1">
                <a:solidFill>
                  <a:schemeClr val="tx2"/>
                </a:solidFill>
                <a:latin typeface="Gill Sans MT" panose="020B0502020104020203" pitchFamily="34" charset="0"/>
              </a:rPr>
              <a:t>T</a:t>
            </a:r>
            <a:endParaRPr lang="en-US" altLang="en-US" sz="2400" b="0" dirty="0">
              <a:solidFill>
                <a:schemeClr val="tx2"/>
              </a:solidFill>
              <a:latin typeface="Gill Sans MT" panose="020B0502020104020203" pitchFamily="34" charset="0"/>
            </a:endParaRPr>
          </a:p>
          <a:p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      </a:t>
            </a:r>
            <a:r>
              <a:rPr lang="en-US" altLang="en-US" sz="24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   t     </a:t>
            </a:r>
            <a:r>
              <a:rPr lang="en-US" altLang="en-US" sz="2400" b="0" dirty="0" err="1">
                <a:solidFill>
                  <a:schemeClr val="tx1"/>
                </a:solidFill>
                <a:latin typeface="Gill Sans MT" panose="020B0502020104020203" pitchFamily="34" charset="0"/>
              </a:rPr>
              <a:t>t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lang="en-US" altLang="en-US" sz="24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       </a:t>
            </a:r>
            <a:r>
              <a:rPr lang="en-US" altLang="en-US" sz="2400" b="0" dirty="0" err="1">
                <a:solidFill>
                  <a:schemeClr val="tx1"/>
                </a:solidFill>
                <a:latin typeface="Gill Sans MT" panose="020B0502020104020203" pitchFamily="34" charset="0"/>
              </a:rPr>
              <a:t>t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           </a:t>
            </a:r>
            <a:r>
              <a:rPr lang="en-US" altLang="en-US" sz="2400" b="0" dirty="0">
                <a:solidFill>
                  <a:schemeClr val="tx2"/>
                </a:solidFill>
                <a:latin typeface="Gill Sans MT" panose="020B0502020104020203" pitchFamily="34" charset="0"/>
              </a:rPr>
              <a:t>F</a:t>
            </a:r>
          </a:p>
        </p:txBody>
      </p:sp>
      <p:cxnSp>
        <p:nvCxnSpPr>
          <p:cNvPr id="7" name="Straight Connector 6"/>
          <p:cNvCxnSpPr>
            <a:cxnSpLocks noChangeShapeType="1"/>
          </p:cNvCxnSpPr>
          <p:nvPr/>
        </p:nvCxnSpPr>
        <p:spPr bwMode="auto">
          <a:xfrm flipV="1">
            <a:off x="2549613" y="3561577"/>
            <a:ext cx="3081170" cy="65088"/>
          </a:xfrm>
          <a:prstGeom prst="line">
            <a:avLst/>
          </a:prstGeom>
          <a:noFill/>
          <a:ln w="38100" algn="ctr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Straight Connector 7"/>
          <p:cNvCxnSpPr>
            <a:cxnSpLocks noChangeShapeType="1"/>
          </p:cNvCxnSpPr>
          <p:nvPr/>
        </p:nvCxnSpPr>
        <p:spPr bwMode="auto">
          <a:xfrm flipV="1">
            <a:off x="2549613" y="3940081"/>
            <a:ext cx="3081170" cy="65088"/>
          </a:xfrm>
          <a:prstGeom prst="line">
            <a:avLst/>
          </a:prstGeom>
          <a:noFill/>
          <a:ln w="38100" algn="ctr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6580187" y="3244206"/>
            <a:ext cx="1553159" cy="461665"/>
          </a:xfrm>
          <a:prstGeom prst="rect">
            <a:avLst/>
          </a:prstGeom>
          <a:solidFill>
            <a:srgbClr val="0000CC"/>
          </a:solidFill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400" b="0" dirty="0">
                <a:latin typeface="Gill Sans MT" panose="020B0502020104020203" pitchFamily="34" charset="0"/>
              </a:rPr>
              <a:t>duplicates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1347552" y="5255238"/>
            <a:ext cx="6442366" cy="461665"/>
          </a:xfrm>
          <a:prstGeom prst="rect">
            <a:avLst/>
          </a:prstGeom>
          <a:solidFill>
            <a:srgbClr val="0000CC"/>
          </a:solidFill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Six tests needed for CACC on Thermostat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529640" y="2733250"/>
            <a:ext cx="2800350" cy="297699"/>
          </a:xfrm>
          <a:prstGeom prst="rect">
            <a:avLst/>
          </a:prstGeom>
          <a:solidFill>
            <a:srgbClr val="FFFF00">
              <a:alpha val="2705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endParaRPr lang="en-US" altLang="en-US" sz="2400" b="0">
              <a:latin typeface="Gill Sans MT" panose="020B0502020104020203" pitchFamily="34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529640" y="2348180"/>
            <a:ext cx="2800350" cy="316164"/>
          </a:xfrm>
          <a:prstGeom prst="rect">
            <a:avLst/>
          </a:prstGeom>
          <a:solidFill>
            <a:srgbClr val="FFFF00">
              <a:alpha val="2705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endParaRPr lang="en-US" altLang="en-US" sz="2400" b="0">
              <a:latin typeface="Gill Sans MT" panose="020B05020201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011940" y="69582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0" dirty="0" smtClean="0">
                <a:latin typeface="Gill Sans MT" panose="020B0502020104020203" pitchFamily="34" charset="0"/>
              </a:rPr>
              <a:t>(2 of 6)</a:t>
            </a:r>
            <a:endParaRPr lang="en-US" sz="2400" b="0" dirty="0">
              <a:latin typeface="Gill Sans MT" panose="020B0502020104020203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4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CACC Values for Clauses</a:t>
            </a:r>
          </a:p>
        </p:txBody>
      </p:sp>
      <p:sp>
        <p:nvSpPr>
          <p:cNvPr id="21507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</a:rPr>
              <a:t>Introduction to Software Testing, Edition 2  (Ch 8)</a:t>
            </a:r>
          </a:p>
        </p:txBody>
      </p:sp>
      <p:sp>
        <p:nvSpPr>
          <p:cNvPr id="2150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2150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543BF300-B80B-4017-9AFE-D944F55F466B}" type="slidenum">
              <a:rPr lang="en-US" altLang="en-US" sz="900" b="0" smtClean="0">
                <a:solidFill>
                  <a:schemeClr val="tx1"/>
                </a:solidFill>
              </a:rPr>
              <a:pPr/>
              <a:t>11</a:t>
            </a:fld>
            <a:endParaRPr lang="en-US" altLang="en-US" sz="900" b="0" smtClean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96888" y="840022"/>
            <a:ext cx="8159750" cy="5632311"/>
          </a:xfrm>
          <a:prstGeom prst="rect">
            <a:avLst/>
          </a:prstGeom>
          <a:solidFill>
            <a:srgbClr val="0000CC"/>
          </a:solidFill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                                                     </a:t>
            </a:r>
            <a:r>
              <a:rPr lang="en-US" altLang="en-US" sz="18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      </a:t>
            </a:r>
            <a:r>
              <a:rPr lang="en-US" altLang="en-US" sz="1800" b="0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curTemp</a:t>
            </a:r>
            <a:r>
              <a:rPr lang="en-US" altLang="en-US" sz="18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   </a:t>
            </a:r>
            <a:r>
              <a:rPr lang="en-US" altLang="en-US" sz="1800" b="0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dTemp</a:t>
            </a:r>
            <a:r>
              <a:rPr lang="en-US" altLang="en-US" sz="18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    </a:t>
            </a:r>
            <a:r>
              <a:rPr lang="en-US" altLang="en-US" sz="1800" b="0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thresholdDiff</a:t>
            </a:r>
            <a:endParaRPr lang="en-US" altLang="en-US" sz="1800" b="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US" altLang="en-US" sz="18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a=t : </a:t>
            </a:r>
            <a:r>
              <a:rPr lang="en-US" altLang="en-US" sz="1800" b="0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curTemp</a:t>
            </a:r>
            <a:r>
              <a:rPr lang="en-US" altLang="en-US" sz="18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&lt; </a:t>
            </a:r>
            <a:r>
              <a:rPr lang="en-US" altLang="en-US" sz="1800" b="0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dTemp</a:t>
            </a:r>
            <a:r>
              <a:rPr lang="en-US" altLang="en-US" sz="18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- </a:t>
            </a:r>
            <a:r>
              <a:rPr lang="en-US" altLang="en-US" sz="1800" b="0" dirty="0" err="1">
                <a:solidFill>
                  <a:schemeClr val="tx1"/>
                </a:solidFill>
                <a:latin typeface="Gill Sans MT" panose="020B0502020104020203" pitchFamily="34" charset="0"/>
              </a:rPr>
              <a:t>thresholdDiff</a:t>
            </a:r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        </a:t>
            </a:r>
            <a:r>
              <a:rPr lang="en-US" altLang="en-US" sz="1800" b="0" dirty="0">
                <a:solidFill>
                  <a:schemeClr val="tx2"/>
                </a:solidFill>
                <a:latin typeface="Gill Sans MT" panose="020B0502020104020203" pitchFamily="34" charset="0"/>
              </a:rPr>
              <a:t>63           </a:t>
            </a:r>
            <a:r>
              <a:rPr lang="en-US" altLang="en-US" sz="1800" b="0" dirty="0" smtClean="0">
                <a:solidFill>
                  <a:schemeClr val="tx2"/>
                </a:solidFill>
                <a:latin typeface="Gill Sans MT" panose="020B0502020104020203" pitchFamily="34" charset="0"/>
              </a:rPr>
              <a:t>  </a:t>
            </a:r>
            <a:r>
              <a:rPr lang="en-US" altLang="en-US" sz="1800" b="0" dirty="0">
                <a:solidFill>
                  <a:schemeClr val="tx2"/>
                </a:solidFill>
                <a:latin typeface="Gill Sans MT" panose="020B0502020104020203" pitchFamily="34" charset="0"/>
              </a:rPr>
              <a:t>69              </a:t>
            </a:r>
            <a:r>
              <a:rPr lang="en-US" altLang="en-US" sz="1800" b="0" dirty="0" smtClean="0">
                <a:solidFill>
                  <a:schemeClr val="tx2"/>
                </a:solidFill>
                <a:latin typeface="Gill Sans MT" panose="020B0502020104020203" pitchFamily="34" charset="0"/>
              </a:rPr>
              <a:t>   </a:t>
            </a:r>
            <a:r>
              <a:rPr lang="en-US" altLang="en-US" sz="1800" b="0" dirty="0">
                <a:solidFill>
                  <a:schemeClr val="tx2"/>
                </a:solidFill>
                <a:latin typeface="Gill Sans MT" panose="020B0502020104020203" pitchFamily="34" charset="0"/>
              </a:rPr>
              <a:t>5</a:t>
            </a:r>
          </a:p>
          <a:p>
            <a:r>
              <a:rPr lang="en-US" altLang="en-US" sz="18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a=f : !(</a:t>
            </a:r>
            <a:r>
              <a:rPr lang="en-US" altLang="en-US" sz="1800" b="0" dirty="0" err="1">
                <a:solidFill>
                  <a:schemeClr val="tx1"/>
                </a:solidFill>
                <a:latin typeface="Gill Sans MT" panose="020B0502020104020203" pitchFamily="34" charset="0"/>
              </a:rPr>
              <a:t>curTemp</a:t>
            </a:r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 &lt; </a:t>
            </a:r>
            <a:r>
              <a:rPr lang="en-US" altLang="en-US" sz="1800" b="0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dTemp</a:t>
            </a:r>
            <a:r>
              <a:rPr lang="en-US" altLang="en-US" sz="18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- </a:t>
            </a:r>
            <a:r>
              <a:rPr lang="en-US" altLang="en-US" sz="1800" b="0" dirty="0" err="1">
                <a:solidFill>
                  <a:schemeClr val="tx1"/>
                </a:solidFill>
                <a:latin typeface="Gill Sans MT" panose="020B0502020104020203" pitchFamily="34" charset="0"/>
              </a:rPr>
              <a:t>thresholdDiff</a:t>
            </a:r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)  </a:t>
            </a:r>
            <a:r>
              <a:rPr lang="en-US" altLang="en-US" sz="18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  </a:t>
            </a:r>
            <a:r>
              <a:rPr lang="en-US" altLang="en-US" sz="1800" b="0" dirty="0">
                <a:solidFill>
                  <a:schemeClr val="tx2"/>
                </a:solidFill>
                <a:latin typeface="Gill Sans MT" panose="020B0502020104020203" pitchFamily="34" charset="0"/>
              </a:rPr>
              <a:t>66     </a:t>
            </a:r>
            <a:r>
              <a:rPr lang="en-US" altLang="en-US" sz="1800" b="0" dirty="0" smtClean="0">
                <a:solidFill>
                  <a:schemeClr val="tx2"/>
                </a:solidFill>
                <a:latin typeface="Gill Sans MT" panose="020B0502020104020203" pitchFamily="34" charset="0"/>
              </a:rPr>
              <a:t>        </a:t>
            </a:r>
            <a:r>
              <a:rPr lang="en-US" altLang="en-US" sz="1800" b="0" dirty="0">
                <a:solidFill>
                  <a:schemeClr val="tx2"/>
                </a:solidFill>
                <a:latin typeface="Gill Sans MT" panose="020B0502020104020203" pitchFamily="34" charset="0"/>
              </a:rPr>
              <a:t>69           </a:t>
            </a:r>
            <a:r>
              <a:rPr lang="en-US" altLang="en-US" sz="1800" b="0" dirty="0" smtClean="0">
                <a:solidFill>
                  <a:schemeClr val="tx2"/>
                </a:solidFill>
                <a:latin typeface="Gill Sans MT" panose="020B0502020104020203" pitchFamily="34" charset="0"/>
              </a:rPr>
              <a:t>      </a:t>
            </a:r>
            <a:r>
              <a:rPr lang="en-US" altLang="en-US" sz="1800" b="0" dirty="0">
                <a:solidFill>
                  <a:schemeClr val="tx2"/>
                </a:solidFill>
                <a:latin typeface="Gill Sans MT" panose="020B0502020104020203" pitchFamily="34" charset="0"/>
              </a:rPr>
              <a:t>5</a:t>
            </a:r>
          </a:p>
          <a:p>
            <a:endParaRPr lang="en-US" altLang="en-US" sz="1800" b="0" dirty="0" smtClean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US" altLang="en-US" sz="1800" b="0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dTemp</a:t>
            </a:r>
            <a:r>
              <a:rPr lang="en-US" altLang="en-US" sz="18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:</a:t>
            </a:r>
            <a:endParaRPr lang="en-US" altLang="en-US" sz="1800" b="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US" altLang="en-US" sz="18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  </a:t>
            </a:r>
            <a:r>
              <a:rPr lang="en-US" altLang="en-US" sz="1800" b="0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settings.setSettings</a:t>
            </a:r>
            <a:r>
              <a:rPr lang="en-US" altLang="en-US" sz="18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(</a:t>
            </a:r>
            <a:r>
              <a:rPr lang="en-US" altLang="en-US" sz="1800" b="0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Period.</a:t>
            </a:r>
            <a:r>
              <a:rPr lang="en-US" altLang="en-US" sz="1800" b="0" dirty="0" err="1" smtClean="0">
                <a:solidFill>
                  <a:schemeClr val="tx2"/>
                </a:solidFill>
                <a:latin typeface="Gill Sans MT" panose="020B0502020104020203" pitchFamily="34" charset="0"/>
              </a:rPr>
              <a:t>MORNING</a:t>
            </a:r>
            <a:r>
              <a:rPr lang="en-US" altLang="en-US" sz="18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, </a:t>
            </a:r>
            <a:r>
              <a:rPr lang="en-US" altLang="en-US" sz="1800" b="0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DayType.</a:t>
            </a:r>
            <a:r>
              <a:rPr lang="en-US" altLang="en-US" sz="1800" b="0" dirty="0" err="1" smtClean="0">
                <a:solidFill>
                  <a:schemeClr val="tx2"/>
                </a:solidFill>
                <a:latin typeface="Gill Sans MT" panose="020B0502020104020203" pitchFamily="34" charset="0"/>
              </a:rPr>
              <a:t>WEEKDAY</a:t>
            </a:r>
            <a:r>
              <a:rPr lang="en-US" altLang="en-US" sz="18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, </a:t>
            </a:r>
            <a:r>
              <a:rPr lang="en-US" altLang="en-US" sz="1800" b="0" dirty="0">
                <a:solidFill>
                  <a:schemeClr val="tx2"/>
                </a:solidFill>
                <a:latin typeface="Gill Sans MT" panose="020B0502020104020203" pitchFamily="34" charset="0"/>
              </a:rPr>
              <a:t>69</a:t>
            </a:r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)</a:t>
            </a:r>
          </a:p>
          <a:p>
            <a:r>
              <a:rPr lang="en-US" altLang="en-US" sz="18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  </a:t>
            </a:r>
            <a:r>
              <a:rPr lang="en-US" altLang="en-US" sz="1800" b="0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thermo.setPeriod</a:t>
            </a:r>
            <a:r>
              <a:rPr lang="en-US" altLang="en-US" sz="18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(</a:t>
            </a:r>
            <a:r>
              <a:rPr lang="en-US" altLang="en-US" sz="1800" b="0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Period.</a:t>
            </a:r>
            <a:r>
              <a:rPr lang="en-US" altLang="en-US" sz="1800" b="0" dirty="0" err="1">
                <a:solidFill>
                  <a:schemeClr val="tx2"/>
                </a:solidFill>
                <a:latin typeface="Gill Sans MT" panose="020B0502020104020203" pitchFamily="34" charset="0"/>
              </a:rPr>
              <a:t>MORNING</a:t>
            </a:r>
            <a:r>
              <a:rPr lang="en-US" altLang="en-US" sz="18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);</a:t>
            </a:r>
          </a:p>
          <a:p>
            <a:r>
              <a:rPr lang="en-US" altLang="en-US" sz="18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  </a:t>
            </a:r>
            <a:r>
              <a:rPr lang="en-US" altLang="en-US" sz="1800" b="0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thermo.setDay</a:t>
            </a:r>
            <a:r>
              <a:rPr lang="en-US" altLang="en-US" sz="18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(</a:t>
            </a:r>
            <a:r>
              <a:rPr lang="en-US" altLang="en-US" sz="1800" b="0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Daytype.</a:t>
            </a:r>
            <a:r>
              <a:rPr lang="en-US" altLang="en-US" sz="1800" b="0" dirty="0" err="1" smtClean="0">
                <a:solidFill>
                  <a:schemeClr val="tx2"/>
                </a:solidFill>
                <a:latin typeface="Gill Sans MT" panose="020B0502020104020203" pitchFamily="34" charset="0"/>
              </a:rPr>
              <a:t>WEEKDAY</a:t>
            </a:r>
            <a:r>
              <a:rPr lang="en-US" altLang="en-US" sz="18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);</a:t>
            </a:r>
          </a:p>
          <a:p>
            <a:endParaRPr lang="en-US" altLang="en-US" sz="1800" b="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                 Override</a:t>
            </a:r>
          </a:p>
          <a:p>
            <a:r>
              <a:rPr lang="en-US" altLang="en-US" sz="18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b=t : Override      </a:t>
            </a:r>
            <a:r>
              <a:rPr lang="en-US" altLang="en-US" sz="1800" b="0" dirty="0">
                <a:solidFill>
                  <a:schemeClr val="tx2"/>
                </a:solidFill>
                <a:latin typeface="Gill Sans MT" panose="020B0502020104020203" pitchFamily="34" charset="0"/>
              </a:rPr>
              <a:t>T</a:t>
            </a:r>
          </a:p>
          <a:p>
            <a:r>
              <a:rPr lang="en-US" altLang="en-US" sz="18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b=f : !Override     </a:t>
            </a:r>
            <a:r>
              <a:rPr lang="en-US" altLang="en-US" sz="1800" b="0" dirty="0">
                <a:solidFill>
                  <a:schemeClr val="tx2"/>
                </a:solidFill>
                <a:latin typeface="Gill Sans MT" panose="020B0502020104020203" pitchFamily="34" charset="0"/>
              </a:rPr>
              <a:t>F</a:t>
            </a:r>
          </a:p>
          <a:p>
            <a:endParaRPr lang="en-US" altLang="en-US" sz="1800" b="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                                                       </a:t>
            </a:r>
            <a:r>
              <a:rPr lang="en-US" altLang="en-US" sz="18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             </a:t>
            </a:r>
            <a:r>
              <a:rPr lang="en-US" altLang="en-US" sz="1800" b="0" dirty="0" err="1">
                <a:solidFill>
                  <a:schemeClr val="tx1"/>
                </a:solidFill>
                <a:latin typeface="Gill Sans MT" panose="020B0502020104020203" pitchFamily="34" charset="0"/>
              </a:rPr>
              <a:t>curTemp</a:t>
            </a:r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lang="en-US" altLang="en-US" sz="1800" b="0" dirty="0" err="1">
                <a:solidFill>
                  <a:schemeClr val="tx1"/>
                </a:solidFill>
                <a:latin typeface="Gill Sans MT" panose="020B0502020104020203" pitchFamily="34" charset="0"/>
              </a:rPr>
              <a:t>overTemp</a:t>
            </a:r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  </a:t>
            </a:r>
            <a:r>
              <a:rPr lang="en-US" altLang="en-US" sz="1800" b="0" dirty="0" err="1">
                <a:solidFill>
                  <a:schemeClr val="tx1"/>
                </a:solidFill>
                <a:latin typeface="Gill Sans MT" panose="020B0502020104020203" pitchFamily="34" charset="0"/>
              </a:rPr>
              <a:t>thresholdDiff</a:t>
            </a:r>
            <a:endParaRPr lang="en-US" altLang="en-US" sz="1800" b="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US" altLang="en-US" sz="18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c=t : </a:t>
            </a:r>
            <a:r>
              <a:rPr lang="en-US" altLang="en-US" sz="1800" b="0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curTemp</a:t>
            </a:r>
            <a:r>
              <a:rPr lang="en-US" altLang="en-US" sz="18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&lt; </a:t>
            </a:r>
            <a:r>
              <a:rPr lang="en-US" altLang="en-US" sz="1800" b="0" dirty="0" err="1">
                <a:solidFill>
                  <a:schemeClr val="tx1"/>
                </a:solidFill>
                <a:latin typeface="Gill Sans MT" panose="020B0502020104020203" pitchFamily="34" charset="0"/>
              </a:rPr>
              <a:t>overTemp</a:t>
            </a:r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 - </a:t>
            </a:r>
            <a:r>
              <a:rPr lang="en-US" altLang="en-US" sz="1800" b="0" dirty="0" err="1">
                <a:solidFill>
                  <a:schemeClr val="tx1"/>
                </a:solidFill>
                <a:latin typeface="Gill Sans MT" panose="020B0502020104020203" pitchFamily="34" charset="0"/>
              </a:rPr>
              <a:t>thresholdDiff</a:t>
            </a:r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            </a:t>
            </a:r>
            <a:r>
              <a:rPr lang="en-US" altLang="en-US" sz="1800" b="0" dirty="0">
                <a:solidFill>
                  <a:schemeClr val="tx2"/>
                </a:solidFill>
                <a:latin typeface="Gill Sans MT" panose="020B0502020104020203" pitchFamily="34" charset="0"/>
              </a:rPr>
              <a:t>63           </a:t>
            </a:r>
            <a:r>
              <a:rPr lang="en-US" altLang="en-US" sz="1800" b="0" dirty="0" smtClean="0">
                <a:solidFill>
                  <a:schemeClr val="tx2"/>
                </a:solidFill>
                <a:latin typeface="Gill Sans MT" panose="020B0502020104020203" pitchFamily="34" charset="0"/>
              </a:rPr>
              <a:t> 72               </a:t>
            </a:r>
            <a:r>
              <a:rPr lang="en-US" altLang="en-US" sz="1800" b="0" dirty="0">
                <a:solidFill>
                  <a:schemeClr val="tx2"/>
                </a:solidFill>
                <a:latin typeface="Gill Sans MT" panose="020B0502020104020203" pitchFamily="34" charset="0"/>
              </a:rPr>
              <a:t>5</a:t>
            </a:r>
          </a:p>
          <a:p>
            <a:r>
              <a:rPr lang="en-US" altLang="en-US" sz="18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c=f : !(</a:t>
            </a:r>
            <a:r>
              <a:rPr lang="en-US" altLang="en-US" sz="1800" b="0" dirty="0" err="1">
                <a:solidFill>
                  <a:schemeClr val="tx1"/>
                </a:solidFill>
                <a:latin typeface="Gill Sans MT" panose="020B0502020104020203" pitchFamily="34" charset="0"/>
              </a:rPr>
              <a:t>curTemp</a:t>
            </a:r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 &lt; </a:t>
            </a:r>
            <a:r>
              <a:rPr lang="en-US" altLang="en-US" sz="1800" b="0" dirty="0" err="1">
                <a:solidFill>
                  <a:schemeClr val="tx1"/>
                </a:solidFill>
                <a:latin typeface="Gill Sans MT" panose="020B0502020104020203" pitchFamily="34" charset="0"/>
              </a:rPr>
              <a:t>overTemp</a:t>
            </a:r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 - </a:t>
            </a:r>
            <a:r>
              <a:rPr lang="en-US" altLang="en-US" sz="1800" b="0" dirty="0" err="1">
                <a:solidFill>
                  <a:schemeClr val="tx1"/>
                </a:solidFill>
                <a:latin typeface="Gill Sans MT" panose="020B0502020104020203" pitchFamily="34" charset="0"/>
              </a:rPr>
              <a:t>thresholdDiff</a:t>
            </a:r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)     </a:t>
            </a:r>
            <a:r>
              <a:rPr lang="en-US" altLang="en-US" sz="18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   </a:t>
            </a:r>
            <a:r>
              <a:rPr lang="en-US" altLang="en-US" sz="1800" b="0" dirty="0">
                <a:solidFill>
                  <a:schemeClr val="tx2"/>
                </a:solidFill>
                <a:latin typeface="Gill Sans MT" panose="020B0502020104020203" pitchFamily="34" charset="0"/>
              </a:rPr>
              <a:t>66            </a:t>
            </a:r>
            <a:r>
              <a:rPr lang="en-US" altLang="en-US" sz="1800" b="0" dirty="0" smtClean="0">
                <a:solidFill>
                  <a:schemeClr val="tx2"/>
                </a:solidFill>
                <a:latin typeface="Gill Sans MT" panose="020B0502020104020203" pitchFamily="34" charset="0"/>
              </a:rPr>
              <a:t>67               </a:t>
            </a:r>
            <a:r>
              <a:rPr lang="en-US" altLang="en-US" sz="1800" b="0" dirty="0">
                <a:solidFill>
                  <a:schemeClr val="tx2"/>
                </a:solidFill>
                <a:latin typeface="Gill Sans MT" panose="020B0502020104020203" pitchFamily="34" charset="0"/>
              </a:rPr>
              <a:t>5</a:t>
            </a:r>
          </a:p>
          <a:p>
            <a:endParaRPr lang="en-US" altLang="en-US" sz="1800" b="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                                           </a:t>
            </a:r>
            <a:r>
              <a:rPr lang="en-US" altLang="en-US" sz="18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          </a:t>
            </a:r>
            <a:r>
              <a:rPr lang="en-US" altLang="en-US" sz="1800" b="0" dirty="0" err="1">
                <a:solidFill>
                  <a:schemeClr val="tx1"/>
                </a:solidFill>
                <a:latin typeface="Gill Sans MT" panose="020B0502020104020203" pitchFamily="34" charset="0"/>
              </a:rPr>
              <a:t>timeSinceLastRun</a:t>
            </a:r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   </a:t>
            </a:r>
            <a:r>
              <a:rPr lang="en-US" altLang="en-US" sz="1800" b="0" dirty="0" err="1">
                <a:solidFill>
                  <a:schemeClr val="tx1"/>
                </a:solidFill>
                <a:latin typeface="Gill Sans MT" panose="020B0502020104020203" pitchFamily="34" charset="0"/>
              </a:rPr>
              <a:t>minLag</a:t>
            </a:r>
            <a:endParaRPr lang="en-US" altLang="en-US" sz="1800" b="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US" altLang="en-US" sz="18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d=t : </a:t>
            </a:r>
            <a:r>
              <a:rPr lang="en-US" altLang="en-US" sz="1800" b="0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timeSinceLastRun</a:t>
            </a:r>
            <a:r>
              <a:rPr lang="en-US" altLang="en-US" sz="18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&gt; </a:t>
            </a:r>
            <a:r>
              <a:rPr lang="en-US" altLang="en-US" sz="1800" b="0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minLag</a:t>
            </a:r>
            <a:r>
              <a:rPr lang="en-US" altLang="en-US" sz="18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                  </a:t>
            </a:r>
            <a:r>
              <a:rPr lang="en-US" altLang="en-US" sz="1800" b="0" dirty="0">
                <a:solidFill>
                  <a:schemeClr val="tx2"/>
                </a:solidFill>
                <a:latin typeface="Gill Sans MT" panose="020B0502020104020203" pitchFamily="34" charset="0"/>
              </a:rPr>
              <a:t>12               </a:t>
            </a:r>
            <a:r>
              <a:rPr lang="en-US" altLang="en-US" sz="1800" b="0" dirty="0" smtClean="0">
                <a:solidFill>
                  <a:schemeClr val="tx2"/>
                </a:solidFill>
                <a:latin typeface="Gill Sans MT" panose="020B0502020104020203" pitchFamily="34" charset="0"/>
              </a:rPr>
              <a:t>  </a:t>
            </a:r>
            <a:r>
              <a:rPr lang="en-US" altLang="en-US" sz="1800" b="0" dirty="0">
                <a:solidFill>
                  <a:schemeClr val="tx2"/>
                </a:solidFill>
                <a:latin typeface="Gill Sans MT" panose="020B0502020104020203" pitchFamily="34" charset="0"/>
              </a:rPr>
              <a:t>10</a:t>
            </a:r>
          </a:p>
          <a:p>
            <a:r>
              <a:rPr lang="en-US" altLang="en-US" sz="18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d=f : !(</a:t>
            </a:r>
            <a:r>
              <a:rPr lang="en-US" altLang="en-US" sz="1800" b="0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timeSinceLastRun</a:t>
            </a:r>
            <a:r>
              <a:rPr lang="en-US" altLang="en-US" sz="18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&gt; </a:t>
            </a:r>
            <a:r>
              <a:rPr lang="en-US" altLang="en-US" sz="1800" b="0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minLag</a:t>
            </a:r>
            <a:r>
              <a:rPr lang="en-US" altLang="en-US" sz="18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)                 </a:t>
            </a:r>
            <a:r>
              <a:rPr lang="en-US" altLang="en-US" sz="1800" b="0" dirty="0">
                <a:solidFill>
                  <a:schemeClr val="tx2"/>
                </a:solidFill>
                <a:latin typeface="Gill Sans MT" panose="020B0502020104020203" pitchFamily="34" charset="0"/>
              </a:rPr>
              <a:t>8             </a:t>
            </a:r>
            <a:r>
              <a:rPr lang="en-US" altLang="en-US" sz="1800" b="0" dirty="0" smtClean="0">
                <a:solidFill>
                  <a:schemeClr val="tx2"/>
                </a:solidFill>
                <a:latin typeface="Gill Sans MT" panose="020B0502020104020203" pitchFamily="34" charset="0"/>
              </a:rPr>
              <a:t>     </a:t>
            </a:r>
            <a:r>
              <a:rPr lang="en-US" altLang="en-US" sz="1800" b="0" dirty="0">
                <a:solidFill>
                  <a:schemeClr val="tx2"/>
                </a:solidFill>
                <a:latin typeface="Gill Sans MT" panose="020B0502020104020203" pitchFamily="34" charset="0"/>
              </a:rPr>
              <a:t>10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4340772" y="2744458"/>
            <a:ext cx="4261262" cy="1749425"/>
          </a:xfrm>
          <a:prstGeom prst="ellipse">
            <a:avLst/>
          </a:prstGeom>
          <a:solidFill>
            <a:schemeClr val="accent2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b="0" dirty="0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</a:rPr>
              <a:t>These values </a:t>
            </a:r>
            <a:r>
              <a:rPr lang="en-US" b="0" dirty="0" smtClean="0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</a:rPr>
              <a:t>need </a:t>
            </a:r>
            <a:r>
              <a:rPr lang="en-US" b="0" dirty="0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</a:rPr>
              <a:t>to be placed into calls to </a:t>
            </a:r>
            <a:r>
              <a:rPr lang="en-US" b="0" dirty="0" err="1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</a:rPr>
              <a:t>turnHeaterOn</a:t>
            </a:r>
            <a:r>
              <a:rPr lang="en-US" b="0" dirty="0">
                <a:solidFill>
                  <a:schemeClr val="accent4">
                    <a:lumMod val="10000"/>
                  </a:schemeClr>
                </a:solidFill>
                <a:latin typeface="Gill Sans MT" panose="020B0502020104020203" pitchFamily="34" charset="0"/>
              </a:rPr>
              <a:t>() to satisfy the 6 tests for CACC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011940" y="69582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0" dirty="0" smtClean="0">
                <a:latin typeface="Gill Sans MT" panose="020B0502020104020203" pitchFamily="34" charset="0"/>
              </a:rPr>
              <a:t>(3 of 6)</a:t>
            </a:r>
            <a:endParaRPr lang="en-US" sz="2400" b="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98405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CACC Tests 1 &amp;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Monotype Sorts" charset="2"/>
              <a:buNone/>
              <a:defRPr/>
            </a:pPr>
            <a:r>
              <a:rPr lang="en-US" sz="2000" dirty="0" err="1" smtClean="0"/>
              <a:t>dTemp</a:t>
            </a:r>
            <a:r>
              <a:rPr lang="en-US" sz="2000" dirty="0" smtClean="0"/>
              <a:t> = </a:t>
            </a:r>
            <a:r>
              <a:rPr lang="en-US" sz="2000" dirty="0" smtClean="0">
                <a:solidFill>
                  <a:schemeClr val="tx2"/>
                </a:solidFill>
              </a:rPr>
              <a:t>69</a:t>
            </a:r>
            <a:r>
              <a:rPr lang="en-US" sz="2000" dirty="0" smtClean="0"/>
              <a:t> (period = </a:t>
            </a:r>
            <a:r>
              <a:rPr lang="en-US" sz="1800" dirty="0" smtClean="0">
                <a:solidFill>
                  <a:schemeClr val="tx2"/>
                </a:solidFill>
              </a:rPr>
              <a:t>MORNING</a:t>
            </a:r>
            <a:r>
              <a:rPr lang="en-US" sz="2000" dirty="0" smtClean="0"/>
              <a:t>, </a:t>
            </a:r>
            <a:r>
              <a:rPr lang="en-US" sz="2000" dirty="0" err="1" smtClean="0"/>
              <a:t>daytype</a:t>
            </a:r>
            <a:r>
              <a:rPr lang="en-US" sz="2000" dirty="0" smtClean="0"/>
              <a:t> = </a:t>
            </a:r>
            <a:r>
              <a:rPr lang="en-US" sz="1800" dirty="0" smtClean="0">
                <a:solidFill>
                  <a:schemeClr val="tx2"/>
                </a:solidFill>
              </a:rPr>
              <a:t>WEEKDAY</a:t>
            </a:r>
            <a:r>
              <a:rPr lang="en-US" sz="2000" dirty="0" smtClean="0"/>
              <a:t>)</a:t>
            </a:r>
          </a:p>
          <a:p>
            <a:pPr marL="342900" indent="-342900">
              <a:buFont typeface="Monotype Sorts" charset="2"/>
              <a:buNone/>
              <a:defRPr/>
            </a:pPr>
            <a:r>
              <a:rPr lang="en-US" sz="2000" dirty="0" smtClean="0"/>
              <a:t>1. T </a:t>
            </a:r>
            <a:r>
              <a:rPr lang="en-US" sz="2000" dirty="0" err="1" smtClean="0"/>
              <a:t>t</a:t>
            </a:r>
            <a:r>
              <a:rPr lang="en-US" sz="2000" dirty="0" smtClean="0"/>
              <a:t> f t</a:t>
            </a:r>
          </a:p>
          <a:p>
            <a:pPr marL="342900" indent="-342900">
              <a:spcBef>
                <a:spcPts val="300"/>
              </a:spcBef>
              <a:buFont typeface="Monotype Sorts" charset="2"/>
              <a:buNone/>
              <a:defRPr/>
            </a:pPr>
            <a:r>
              <a:rPr lang="en-US" sz="2000" dirty="0" smtClean="0"/>
              <a:t>    </a:t>
            </a:r>
            <a:r>
              <a:rPr lang="en-US" sz="2000" dirty="0" err="1" smtClean="0"/>
              <a:t>thermo.setCurrentTemp</a:t>
            </a:r>
            <a:r>
              <a:rPr lang="en-US" sz="2000" dirty="0" smtClean="0"/>
              <a:t> (</a:t>
            </a:r>
            <a:r>
              <a:rPr lang="en-US" sz="2000" dirty="0" smtClean="0">
                <a:solidFill>
                  <a:srgbClr val="FFFF00"/>
                </a:solidFill>
              </a:rPr>
              <a:t>63</a:t>
            </a:r>
            <a:r>
              <a:rPr lang="en-US" sz="2000" dirty="0" smtClean="0"/>
              <a:t>);</a:t>
            </a:r>
          </a:p>
          <a:p>
            <a:pPr marL="342900" indent="-342900">
              <a:spcBef>
                <a:spcPts val="300"/>
              </a:spcBef>
              <a:buNone/>
              <a:defRPr/>
            </a:pPr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 err="1" smtClean="0"/>
              <a:t>thermo.setThresholdDiff</a:t>
            </a:r>
            <a:r>
              <a:rPr lang="en-US" sz="2000" dirty="0" smtClean="0"/>
              <a:t> (</a:t>
            </a:r>
            <a:r>
              <a:rPr lang="en-US" sz="2000" dirty="0" smtClean="0">
                <a:solidFill>
                  <a:srgbClr val="FFFF00"/>
                </a:solidFill>
              </a:rPr>
              <a:t>5</a:t>
            </a:r>
            <a:r>
              <a:rPr lang="en-US" sz="2000" dirty="0" smtClean="0"/>
              <a:t>);</a:t>
            </a:r>
          </a:p>
          <a:p>
            <a:pPr marL="342900" indent="-342900">
              <a:spcBef>
                <a:spcPts val="300"/>
              </a:spcBef>
              <a:buNone/>
              <a:defRPr/>
            </a:pPr>
            <a:r>
              <a:rPr lang="en-US" sz="2000" dirty="0"/>
              <a:t>    </a:t>
            </a:r>
            <a:r>
              <a:rPr lang="en-US" sz="2000" dirty="0" err="1" smtClean="0"/>
              <a:t>thermo.setOverride</a:t>
            </a:r>
            <a:r>
              <a:rPr lang="en-US" sz="2000" dirty="0" smtClean="0"/>
              <a:t> (</a:t>
            </a:r>
            <a:r>
              <a:rPr lang="en-US" sz="2000" dirty="0" smtClean="0">
                <a:solidFill>
                  <a:srgbClr val="FFFF00"/>
                </a:solidFill>
              </a:rPr>
              <a:t>true</a:t>
            </a:r>
            <a:r>
              <a:rPr lang="en-US" sz="2000" dirty="0" smtClean="0"/>
              <a:t>);</a:t>
            </a:r>
          </a:p>
          <a:p>
            <a:pPr marL="342900" indent="-342900">
              <a:spcBef>
                <a:spcPts val="300"/>
              </a:spcBef>
              <a:buNone/>
              <a:defRPr/>
            </a:pPr>
            <a:r>
              <a:rPr lang="en-US" sz="2000" dirty="0"/>
              <a:t>    </a:t>
            </a:r>
            <a:r>
              <a:rPr lang="en-US" sz="2000" dirty="0" err="1" smtClean="0"/>
              <a:t>thermo.setOverTemp</a:t>
            </a:r>
            <a:r>
              <a:rPr lang="en-US" sz="2000" dirty="0" smtClean="0"/>
              <a:t> (</a:t>
            </a:r>
            <a:r>
              <a:rPr lang="en-US" sz="2000" dirty="0" smtClean="0">
                <a:solidFill>
                  <a:srgbClr val="FFFF00"/>
                </a:solidFill>
              </a:rPr>
              <a:t>67</a:t>
            </a:r>
            <a:r>
              <a:rPr lang="en-US" sz="2000" dirty="0" smtClean="0"/>
              <a:t>); // c is false</a:t>
            </a:r>
          </a:p>
          <a:p>
            <a:pPr marL="342900" indent="-342900">
              <a:spcBef>
                <a:spcPts val="300"/>
              </a:spcBef>
              <a:buNone/>
              <a:defRPr/>
            </a:pPr>
            <a:r>
              <a:rPr lang="en-US" sz="2000" dirty="0"/>
              <a:t>    </a:t>
            </a:r>
            <a:r>
              <a:rPr lang="en-US" sz="2000" dirty="0" err="1" smtClean="0"/>
              <a:t>thermo.setMinLag</a:t>
            </a:r>
            <a:r>
              <a:rPr lang="en-US" sz="2000" dirty="0" smtClean="0"/>
              <a:t> (</a:t>
            </a:r>
            <a:r>
              <a:rPr lang="en-US" sz="2000" dirty="0" smtClean="0">
                <a:solidFill>
                  <a:srgbClr val="FFFF00"/>
                </a:solidFill>
              </a:rPr>
              <a:t>10</a:t>
            </a:r>
            <a:r>
              <a:rPr lang="en-US" sz="2000" dirty="0" smtClean="0"/>
              <a:t>);</a:t>
            </a:r>
          </a:p>
          <a:p>
            <a:pPr marL="342900" indent="-342900">
              <a:spcBef>
                <a:spcPts val="300"/>
              </a:spcBef>
              <a:buNone/>
              <a:defRPr/>
            </a:pPr>
            <a:r>
              <a:rPr lang="en-US" sz="2000" dirty="0"/>
              <a:t>    </a:t>
            </a:r>
            <a:r>
              <a:rPr lang="en-US" sz="2000" dirty="0" err="1" smtClean="0"/>
              <a:t>thermo.setTimeSinceLastRun</a:t>
            </a:r>
            <a:r>
              <a:rPr lang="en-US" sz="2000" dirty="0" smtClean="0"/>
              <a:t> (</a:t>
            </a:r>
            <a:r>
              <a:rPr lang="en-US" sz="2000" dirty="0" smtClean="0">
                <a:solidFill>
                  <a:srgbClr val="FFFF00"/>
                </a:solidFill>
              </a:rPr>
              <a:t>12</a:t>
            </a:r>
            <a:r>
              <a:rPr lang="en-US" sz="2000" dirty="0" smtClean="0"/>
              <a:t>);</a:t>
            </a:r>
          </a:p>
          <a:p>
            <a:pPr marL="342900" indent="-342900">
              <a:spcBef>
                <a:spcPts val="300"/>
              </a:spcBef>
              <a:buNone/>
              <a:defRPr/>
            </a:pPr>
            <a:endParaRPr lang="en-US" sz="2000" dirty="0" smtClean="0"/>
          </a:p>
          <a:p>
            <a:pPr marL="342900" indent="-342900">
              <a:buFont typeface="Monotype Sorts" charset="2"/>
              <a:buNone/>
              <a:defRPr/>
            </a:pPr>
            <a:r>
              <a:rPr lang="en-US" sz="2000" dirty="0" smtClean="0"/>
              <a:t>2. F t f t</a:t>
            </a:r>
          </a:p>
          <a:p>
            <a:pPr marL="342900" indent="-342900">
              <a:spcBef>
                <a:spcPts val="300"/>
              </a:spcBef>
              <a:buNone/>
              <a:defRPr/>
            </a:pPr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 err="1" smtClean="0"/>
              <a:t>thermo.setCurrentTemp</a:t>
            </a:r>
            <a:r>
              <a:rPr lang="en-US" sz="2000" dirty="0" smtClean="0"/>
              <a:t> (</a:t>
            </a:r>
            <a:r>
              <a:rPr lang="en-US" sz="2000" dirty="0" smtClean="0">
                <a:solidFill>
                  <a:srgbClr val="FFFF00"/>
                </a:solidFill>
              </a:rPr>
              <a:t>66</a:t>
            </a:r>
            <a:r>
              <a:rPr lang="en-US" sz="2000" dirty="0" smtClean="0"/>
              <a:t>); // a is false</a:t>
            </a:r>
            <a:endParaRPr lang="en-US" sz="2000" dirty="0"/>
          </a:p>
          <a:p>
            <a:pPr marL="342900" indent="-342900">
              <a:spcBef>
                <a:spcPts val="300"/>
              </a:spcBef>
              <a:buNone/>
              <a:defRPr/>
            </a:pPr>
            <a:r>
              <a:rPr lang="en-US" sz="2000" dirty="0"/>
              <a:t>    </a:t>
            </a:r>
            <a:r>
              <a:rPr lang="en-US" sz="2000" dirty="0" err="1"/>
              <a:t>thermo.setThresholdDiff</a:t>
            </a:r>
            <a:r>
              <a:rPr lang="en-US" sz="2000" dirty="0"/>
              <a:t> (</a:t>
            </a:r>
            <a:r>
              <a:rPr lang="en-US" sz="2000" dirty="0">
                <a:solidFill>
                  <a:srgbClr val="FFFF00"/>
                </a:solidFill>
              </a:rPr>
              <a:t>5</a:t>
            </a:r>
            <a:r>
              <a:rPr lang="en-US" sz="2000" dirty="0"/>
              <a:t>);</a:t>
            </a:r>
          </a:p>
          <a:p>
            <a:pPr marL="342900" indent="-342900">
              <a:spcBef>
                <a:spcPts val="300"/>
              </a:spcBef>
              <a:buNone/>
              <a:defRPr/>
            </a:pPr>
            <a:r>
              <a:rPr lang="en-US" sz="2000" dirty="0"/>
              <a:t>    </a:t>
            </a:r>
            <a:r>
              <a:rPr lang="en-US" sz="2000" dirty="0" err="1"/>
              <a:t>thermo.setOverride</a:t>
            </a:r>
            <a:r>
              <a:rPr lang="en-US" sz="2000" dirty="0"/>
              <a:t> (</a:t>
            </a:r>
            <a:r>
              <a:rPr lang="en-US" sz="2000" dirty="0">
                <a:solidFill>
                  <a:srgbClr val="FFFF00"/>
                </a:solidFill>
              </a:rPr>
              <a:t>true</a:t>
            </a:r>
            <a:r>
              <a:rPr lang="en-US" sz="2000" dirty="0"/>
              <a:t>);</a:t>
            </a:r>
          </a:p>
          <a:p>
            <a:pPr marL="342900" indent="-342900">
              <a:spcBef>
                <a:spcPts val="300"/>
              </a:spcBef>
              <a:buNone/>
              <a:defRPr/>
            </a:pPr>
            <a:r>
              <a:rPr lang="en-US" sz="2000" dirty="0"/>
              <a:t>    </a:t>
            </a:r>
            <a:r>
              <a:rPr lang="en-US" sz="2000" dirty="0" err="1"/>
              <a:t>thermo.setOverTemp</a:t>
            </a:r>
            <a:r>
              <a:rPr lang="en-US" sz="2000" dirty="0"/>
              <a:t> (</a:t>
            </a:r>
            <a:r>
              <a:rPr lang="en-US" sz="2000" dirty="0" smtClean="0">
                <a:solidFill>
                  <a:srgbClr val="FFFF00"/>
                </a:solidFill>
              </a:rPr>
              <a:t>67</a:t>
            </a:r>
            <a:r>
              <a:rPr lang="en-US" sz="2000" dirty="0" smtClean="0"/>
              <a:t>); </a:t>
            </a:r>
            <a:r>
              <a:rPr lang="en-US" sz="2000" dirty="0"/>
              <a:t>// c is false</a:t>
            </a:r>
          </a:p>
          <a:p>
            <a:pPr marL="342900" indent="-342900">
              <a:spcBef>
                <a:spcPts val="300"/>
              </a:spcBef>
              <a:buNone/>
              <a:defRPr/>
            </a:pPr>
            <a:r>
              <a:rPr lang="en-US" sz="2000" dirty="0"/>
              <a:t>    </a:t>
            </a:r>
            <a:r>
              <a:rPr lang="en-US" sz="2000" dirty="0" err="1"/>
              <a:t>thermo.setMinLag</a:t>
            </a:r>
            <a:r>
              <a:rPr lang="en-US" sz="2000" dirty="0"/>
              <a:t> (</a:t>
            </a:r>
            <a:r>
              <a:rPr lang="en-US" sz="2000" dirty="0">
                <a:solidFill>
                  <a:srgbClr val="FFFF00"/>
                </a:solidFill>
              </a:rPr>
              <a:t>10</a:t>
            </a:r>
            <a:r>
              <a:rPr lang="en-US" sz="2000" dirty="0"/>
              <a:t>);</a:t>
            </a:r>
          </a:p>
          <a:p>
            <a:pPr marL="342900" indent="-342900">
              <a:spcBef>
                <a:spcPts val="300"/>
              </a:spcBef>
              <a:buNone/>
              <a:defRPr/>
            </a:pPr>
            <a:r>
              <a:rPr lang="en-US" sz="2000" dirty="0"/>
              <a:t>    </a:t>
            </a:r>
            <a:r>
              <a:rPr lang="en-US" sz="2000" dirty="0" err="1"/>
              <a:t>thermo.setTimeSinceLastRun</a:t>
            </a:r>
            <a:r>
              <a:rPr lang="en-US" sz="2000" dirty="0"/>
              <a:t> (</a:t>
            </a:r>
            <a:r>
              <a:rPr lang="en-US" sz="2000" dirty="0">
                <a:solidFill>
                  <a:srgbClr val="FFFF00"/>
                </a:solidFill>
              </a:rPr>
              <a:t>12</a:t>
            </a:r>
            <a:r>
              <a:rPr lang="en-US" sz="2000" dirty="0" smtClean="0"/>
              <a:t>);</a:t>
            </a:r>
          </a:p>
        </p:txBody>
      </p:sp>
      <p:sp>
        <p:nvSpPr>
          <p:cNvPr id="2253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</a:rPr>
              <a:t>Introduction to Software Testing, Edition 2  (Ch 8)</a:t>
            </a:r>
          </a:p>
        </p:txBody>
      </p:sp>
      <p:sp>
        <p:nvSpPr>
          <p:cNvPr id="2253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225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E5F490F6-9775-45B1-9DD6-7EE025D1911B}" type="slidenum">
              <a:rPr lang="en-US" altLang="en-US" sz="900" b="0" smtClean="0">
                <a:solidFill>
                  <a:schemeClr val="tx1"/>
                </a:solidFill>
              </a:rPr>
              <a:pPr/>
              <a:t>12</a:t>
            </a:fld>
            <a:endParaRPr lang="en-US" altLang="en-US" sz="900" b="0" smtClean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11940" y="69582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0" dirty="0" smtClean="0">
                <a:latin typeface="Gill Sans MT" panose="020B0502020104020203" pitchFamily="34" charset="0"/>
              </a:rPr>
              <a:t>(4 of 6)</a:t>
            </a:r>
            <a:endParaRPr lang="en-US" sz="2400" b="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4906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CACC Tests </a:t>
            </a:r>
            <a:r>
              <a:rPr lang="en-US" altLang="en-US" dirty="0" smtClean="0"/>
              <a:t>3 &amp;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Monotype Sorts" charset="2"/>
              <a:buNone/>
              <a:defRPr/>
            </a:pPr>
            <a:r>
              <a:rPr lang="en-US" sz="2000" dirty="0" err="1" smtClean="0"/>
              <a:t>dTemp</a:t>
            </a:r>
            <a:r>
              <a:rPr lang="en-US" sz="2000" dirty="0" smtClean="0"/>
              <a:t> = </a:t>
            </a:r>
            <a:r>
              <a:rPr lang="en-US" sz="2000" dirty="0" smtClean="0">
                <a:solidFill>
                  <a:schemeClr val="tx2"/>
                </a:solidFill>
              </a:rPr>
              <a:t>69</a:t>
            </a:r>
            <a:r>
              <a:rPr lang="en-US" sz="2000" dirty="0" smtClean="0"/>
              <a:t> (period = </a:t>
            </a:r>
            <a:r>
              <a:rPr lang="en-US" sz="1800" dirty="0" smtClean="0">
                <a:solidFill>
                  <a:schemeClr val="tx2"/>
                </a:solidFill>
              </a:rPr>
              <a:t>MORNING</a:t>
            </a:r>
            <a:r>
              <a:rPr lang="en-US" sz="2000" dirty="0" smtClean="0"/>
              <a:t>, </a:t>
            </a:r>
            <a:r>
              <a:rPr lang="en-US" sz="2000" dirty="0" err="1" smtClean="0"/>
              <a:t>daytype</a:t>
            </a:r>
            <a:r>
              <a:rPr lang="en-US" sz="2000" dirty="0" smtClean="0"/>
              <a:t> = </a:t>
            </a:r>
            <a:r>
              <a:rPr lang="en-US" sz="1800" dirty="0" smtClean="0">
                <a:solidFill>
                  <a:schemeClr val="tx2"/>
                </a:solidFill>
              </a:rPr>
              <a:t>WEEKDAY</a:t>
            </a:r>
            <a:r>
              <a:rPr lang="en-US" sz="2000" dirty="0" smtClean="0"/>
              <a:t>)</a:t>
            </a:r>
          </a:p>
          <a:p>
            <a:pPr marL="342900" indent="-342900">
              <a:spcBef>
                <a:spcPts val="300"/>
              </a:spcBef>
              <a:buNone/>
              <a:defRPr/>
            </a:pPr>
            <a:r>
              <a:rPr lang="en-US" sz="2000" dirty="0" smtClean="0"/>
              <a:t>3. f T </a:t>
            </a:r>
            <a:r>
              <a:rPr lang="en-US" sz="2000" dirty="0" err="1" smtClean="0"/>
              <a:t>t</a:t>
            </a:r>
            <a:r>
              <a:rPr lang="en-US" sz="2000" dirty="0" smtClean="0"/>
              <a:t> </a:t>
            </a:r>
            <a:r>
              <a:rPr lang="en-US" sz="2000" dirty="0" err="1" smtClean="0"/>
              <a:t>t</a:t>
            </a:r>
            <a:endParaRPr lang="en-US" sz="2000" dirty="0" smtClean="0"/>
          </a:p>
          <a:p>
            <a:pPr marL="342900" indent="-342900">
              <a:spcBef>
                <a:spcPts val="300"/>
              </a:spcBef>
              <a:buNone/>
              <a:defRPr/>
            </a:pPr>
            <a:r>
              <a:rPr lang="en-US" sz="2000" dirty="0" smtClean="0"/>
              <a:t>    </a:t>
            </a:r>
            <a:r>
              <a:rPr lang="en-US" sz="2000" dirty="0" err="1"/>
              <a:t>thermo.setCurrentTemp</a:t>
            </a:r>
            <a:r>
              <a:rPr lang="en-US" sz="2000" dirty="0"/>
              <a:t> (</a:t>
            </a:r>
            <a:r>
              <a:rPr lang="en-US" sz="2000" dirty="0">
                <a:solidFill>
                  <a:srgbClr val="FFFF00"/>
                </a:solidFill>
              </a:rPr>
              <a:t>66</a:t>
            </a:r>
            <a:r>
              <a:rPr lang="en-US" sz="2000" dirty="0"/>
              <a:t>); // a is false</a:t>
            </a:r>
          </a:p>
          <a:p>
            <a:pPr marL="342900" indent="-342900">
              <a:spcBef>
                <a:spcPts val="300"/>
              </a:spcBef>
              <a:buNone/>
              <a:defRPr/>
            </a:pPr>
            <a:r>
              <a:rPr lang="en-US" sz="2000" dirty="0"/>
              <a:t>    </a:t>
            </a:r>
            <a:r>
              <a:rPr lang="en-US" sz="2000" dirty="0" err="1"/>
              <a:t>thermo.setThresholdDiff</a:t>
            </a:r>
            <a:r>
              <a:rPr lang="en-US" sz="2000" dirty="0"/>
              <a:t> (</a:t>
            </a:r>
            <a:r>
              <a:rPr lang="en-US" sz="2000" dirty="0">
                <a:solidFill>
                  <a:srgbClr val="FFFF00"/>
                </a:solidFill>
              </a:rPr>
              <a:t>5</a:t>
            </a:r>
            <a:r>
              <a:rPr lang="en-US" sz="2000" dirty="0"/>
              <a:t>);</a:t>
            </a:r>
          </a:p>
          <a:p>
            <a:pPr marL="342900" indent="-342900">
              <a:spcBef>
                <a:spcPts val="300"/>
              </a:spcBef>
              <a:buNone/>
              <a:defRPr/>
            </a:pPr>
            <a:r>
              <a:rPr lang="en-US" sz="2000" dirty="0"/>
              <a:t>    </a:t>
            </a:r>
            <a:r>
              <a:rPr lang="en-US" sz="2000" dirty="0" err="1"/>
              <a:t>thermo.setOverride</a:t>
            </a:r>
            <a:r>
              <a:rPr lang="en-US" sz="2000" dirty="0"/>
              <a:t> (</a:t>
            </a:r>
            <a:r>
              <a:rPr lang="en-US" sz="2000" dirty="0">
                <a:solidFill>
                  <a:srgbClr val="FFFF00"/>
                </a:solidFill>
              </a:rPr>
              <a:t>true</a:t>
            </a:r>
            <a:r>
              <a:rPr lang="en-US" sz="2000" dirty="0"/>
              <a:t>);</a:t>
            </a:r>
          </a:p>
          <a:p>
            <a:pPr marL="342900" indent="-342900">
              <a:spcBef>
                <a:spcPts val="300"/>
              </a:spcBef>
              <a:buNone/>
              <a:defRPr/>
            </a:pPr>
            <a:r>
              <a:rPr lang="en-US" sz="2000" dirty="0"/>
              <a:t>    </a:t>
            </a:r>
            <a:r>
              <a:rPr lang="en-US" sz="2000" dirty="0" err="1"/>
              <a:t>thermo.setOverTemp</a:t>
            </a:r>
            <a:r>
              <a:rPr lang="en-US" sz="2000" dirty="0"/>
              <a:t> </a:t>
            </a:r>
            <a:r>
              <a:rPr lang="en-US" sz="2000" dirty="0" smtClean="0"/>
              <a:t>(</a:t>
            </a:r>
            <a:r>
              <a:rPr lang="en-US" sz="2000" dirty="0" smtClean="0">
                <a:solidFill>
                  <a:srgbClr val="FFFF00"/>
                </a:solidFill>
              </a:rPr>
              <a:t>72</a:t>
            </a:r>
            <a:r>
              <a:rPr lang="en-US" sz="2000" dirty="0" smtClean="0"/>
              <a:t>); </a:t>
            </a:r>
            <a:r>
              <a:rPr lang="en-US" sz="2000" dirty="0"/>
              <a:t>// </a:t>
            </a:r>
            <a:r>
              <a:rPr lang="en-US" sz="2000" dirty="0" smtClean="0"/>
              <a:t>to make c true</a:t>
            </a:r>
            <a:endParaRPr lang="en-US" sz="2000" dirty="0"/>
          </a:p>
          <a:p>
            <a:pPr marL="342900" indent="-342900">
              <a:spcBef>
                <a:spcPts val="300"/>
              </a:spcBef>
              <a:buNone/>
              <a:defRPr/>
            </a:pPr>
            <a:r>
              <a:rPr lang="en-US" sz="2000" dirty="0"/>
              <a:t>    </a:t>
            </a:r>
            <a:r>
              <a:rPr lang="en-US" sz="2000" dirty="0" err="1"/>
              <a:t>thermo.setMinLag</a:t>
            </a:r>
            <a:r>
              <a:rPr lang="en-US" sz="2000" dirty="0"/>
              <a:t> (</a:t>
            </a:r>
            <a:r>
              <a:rPr lang="en-US" sz="2000" dirty="0">
                <a:solidFill>
                  <a:srgbClr val="FFFF00"/>
                </a:solidFill>
              </a:rPr>
              <a:t>10</a:t>
            </a:r>
            <a:r>
              <a:rPr lang="en-US" sz="2000" dirty="0"/>
              <a:t>);</a:t>
            </a:r>
          </a:p>
          <a:p>
            <a:pPr marL="342900" indent="-342900">
              <a:spcBef>
                <a:spcPts val="300"/>
              </a:spcBef>
              <a:buNone/>
              <a:defRPr/>
            </a:pPr>
            <a:r>
              <a:rPr lang="en-US" sz="2000" dirty="0"/>
              <a:t>    </a:t>
            </a:r>
            <a:r>
              <a:rPr lang="en-US" sz="2000" dirty="0" err="1"/>
              <a:t>thermo.setTimeSinceLastRun</a:t>
            </a:r>
            <a:r>
              <a:rPr lang="en-US" sz="2000" dirty="0"/>
              <a:t> (</a:t>
            </a:r>
            <a:r>
              <a:rPr lang="en-US" sz="2000" dirty="0">
                <a:solidFill>
                  <a:srgbClr val="FFFF00"/>
                </a:solidFill>
              </a:rPr>
              <a:t>12</a:t>
            </a:r>
            <a:r>
              <a:rPr lang="en-US" sz="2000" dirty="0" smtClean="0"/>
              <a:t>);</a:t>
            </a:r>
          </a:p>
          <a:p>
            <a:pPr marL="342900" indent="-342900">
              <a:spcBef>
                <a:spcPts val="300"/>
              </a:spcBef>
              <a:buNone/>
              <a:defRPr/>
            </a:pPr>
            <a:endParaRPr lang="en-US" sz="2000" dirty="0" smtClean="0"/>
          </a:p>
          <a:p>
            <a:pPr marL="342900" indent="-342900">
              <a:spcBef>
                <a:spcPts val="300"/>
              </a:spcBef>
              <a:buNone/>
              <a:defRPr/>
            </a:pPr>
            <a:r>
              <a:rPr lang="en-US" sz="2000" dirty="0" smtClean="0"/>
              <a:t>4. F </a:t>
            </a:r>
            <a:r>
              <a:rPr lang="en-US" sz="2000" dirty="0" err="1" smtClean="0"/>
              <a:t>f</a:t>
            </a:r>
            <a:r>
              <a:rPr lang="en-US" sz="2000" dirty="0" smtClean="0"/>
              <a:t> T </a:t>
            </a:r>
            <a:r>
              <a:rPr lang="en-US" sz="2000" dirty="0" err="1" smtClean="0"/>
              <a:t>t</a:t>
            </a:r>
            <a:endParaRPr lang="en-US" sz="2000" dirty="0" smtClean="0"/>
          </a:p>
          <a:p>
            <a:pPr marL="342900" indent="-342900">
              <a:spcBef>
                <a:spcPts val="300"/>
              </a:spcBef>
              <a:buNone/>
              <a:defRPr/>
            </a:pPr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 err="1" smtClean="0"/>
              <a:t>thermo.setCurrentTemp</a:t>
            </a:r>
            <a:r>
              <a:rPr lang="en-US" sz="2000" dirty="0" smtClean="0"/>
              <a:t> 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FFFF00"/>
                </a:solidFill>
              </a:rPr>
              <a:t>66</a:t>
            </a:r>
            <a:r>
              <a:rPr lang="en-US" sz="2000" dirty="0"/>
              <a:t>); // a is false</a:t>
            </a:r>
          </a:p>
          <a:p>
            <a:pPr marL="342900" indent="-342900">
              <a:spcBef>
                <a:spcPts val="300"/>
              </a:spcBef>
              <a:buNone/>
              <a:defRPr/>
            </a:pPr>
            <a:r>
              <a:rPr lang="en-US" sz="2000" dirty="0"/>
              <a:t>    </a:t>
            </a:r>
            <a:r>
              <a:rPr lang="en-US" sz="2000" dirty="0" err="1"/>
              <a:t>thermo.setThresholdDiff</a:t>
            </a:r>
            <a:r>
              <a:rPr lang="en-US" sz="2000" dirty="0"/>
              <a:t> (</a:t>
            </a:r>
            <a:r>
              <a:rPr lang="en-US" sz="2000" dirty="0">
                <a:solidFill>
                  <a:srgbClr val="FFFF00"/>
                </a:solidFill>
              </a:rPr>
              <a:t>5</a:t>
            </a:r>
            <a:r>
              <a:rPr lang="en-US" sz="2000" dirty="0"/>
              <a:t>);</a:t>
            </a:r>
          </a:p>
          <a:p>
            <a:pPr marL="342900" indent="-342900">
              <a:spcBef>
                <a:spcPts val="300"/>
              </a:spcBef>
              <a:buNone/>
              <a:defRPr/>
            </a:pPr>
            <a:r>
              <a:rPr lang="en-US" sz="2000" dirty="0"/>
              <a:t>    </a:t>
            </a:r>
            <a:r>
              <a:rPr lang="en-US" sz="2000" dirty="0" err="1"/>
              <a:t>thermo.setOverride</a:t>
            </a:r>
            <a:r>
              <a:rPr lang="en-US" sz="2000" dirty="0"/>
              <a:t> </a:t>
            </a:r>
            <a:r>
              <a:rPr lang="en-US" sz="2000" dirty="0" smtClean="0"/>
              <a:t>(</a:t>
            </a:r>
            <a:r>
              <a:rPr lang="en-US" sz="2000" dirty="0" smtClean="0">
                <a:solidFill>
                  <a:srgbClr val="FFFF00"/>
                </a:solidFill>
              </a:rPr>
              <a:t>false</a:t>
            </a:r>
            <a:r>
              <a:rPr lang="en-US" sz="2000" dirty="0" smtClean="0"/>
              <a:t>); // b is false</a:t>
            </a:r>
            <a:endParaRPr lang="en-US" sz="2000" dirty="0"/>
          </a:p>
          <a:p>
            <a:pPr marL="342900" indent="-342900">
              <a:spcBef>
                <a:spcPts val="300"/>
              </a:spcBef>
              <a:buNone/>
              <a:defRPr/>
            </a:pPr>
            <a:r>
              <a:rPr lang="en-US" sz="2000" dirty="0"/>
              <a:t>    </a:t>
            </a:r>
            <a:r>
              <a:rPr lang="en-US" sz="2000" dirty="0" err="1"/>
              <a:t>thermo.setOverTemp</a:t>
            </a:r>
            <a:r>
              <a:rPr lang="en-US" sz="2000" dirty="0"/>
              <a:t> </a:t>
            </a:r>
            <a:r>
              <a:rPr lang="en-US" sz="2000" dirty="0" smtClean="0"/>
              <a:t>(</a:t>
            </a:r>
            <a:r>
              <a:rPr lang="en-US" sz="2000" dirty="0" smtClean="0">
                <a:solidFill>
                  <a:srgbClr val="FFFF00"/>
                </a:solidFill>
              </a:rPr>
              <a:t>72</a:t>
            </a:r>
            <a:r>
              <a:rPr lang="en-US" sz="2000" dirty="0" smtClean="0"/>
              <a:t>);</a:t>
            </a:r>
          </a:p>
          <a:p>
            <a:pPr marL="342900" indent="-342900">
              <a:spcBef>
                <a:spcPts val="300"/>
              </a:spcBef>
              <a:buNone/>
              <a:defRPr/>
            </a:pPr>
            <a:r>
              <a:rPr lang="en-US" sz="2000" dirty="0" smtClean="0"/>
              <a:t>    </a:t>
            </a:r>
            <a:r>
              <a:rPr lang="en-US" sz="2000" dirty="0" err="1" smtClean="0"/>
              <a:t>thermo.setMinLag</a:t>
            </a:r>
            <a:r>
              <a:rPr lang="en-US" sz="2000" dirty="0" smtClean="0"/>
              <a:t> (</a:t>
            </a:r>
            <a:r>
              <a:rPr lang="en-US" sz="2000" dirty="0" smtClean="0">
                <a:solidFill>
                  <a:srgbClr val="FFFF00"/>
                </a:solidFill>
              </a:rPr>
              <a:t>10</a:t>
            </a:r>
            <a:r>
              <a:rPr lang="en-US" sz="2000" dirty="0" smtClean="0"/>
              <a:t>);</a:t>
            </a:r>
          </a:p>
          <a:p>
            <a:pPr marL="342900" indent="-342900">
              <a:spcBef>
                <a:spcPts val="300"/>
              </a:spcBef>
              <a:buNone/>
              <a:defRPr/>
            </a:pPr>
            <a:r>
              <a:rPr lang="en-US" sz="2000" dirty="0" smtClean="0"/>
              <a:t>    </a:t>
            </a:r>
            <a:r>
              <a:rPr lang="en-US" sz="2000" dirty="0" err="1"/>
              <a:t>thermo.setTimeSinceLastRun</a:t>
            </a:r>
            <a:r>
              <a:rPr lang="en-US" sz="2000" dirty="0"/>
              <a:t> (</a:t>
            </a:r>
            <a:r>
              <a:rPr lang="en-US" sz="2000" dirty="0">
                <a:solidFill>
                  <a:srgbClr val="FFFF00"/>
                </a:solidFill>
              </a:rPr>
              <a:t>12</a:t>
            </a:r>
            <a:r>
              <a:rPr lang="en-US" sz="2000" dirty="0" smtClean="0"/>
              <a:t>);</a:t>
            </a:r>
          </a:p>
        </p:txBody>
      </p:sp>
      <p:sp>
        <p:nvSpPr>
          <p:cNvPr id="2253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</a:rPr>
              <a:t>Introduction to Software Testing, Edition 2  (Ch 8)</a:t>
            </a:r>
          </a:p>
        </p:txBody>
      </p:sp>
      <p:sp>
        <p:nvSpPr>
          <p:cNvPr id="2253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225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E5F490F6-9775-45B1-9DD6-7EE025D1911B}" type="slidenum">
              <a:rPr lang="en-US" altLang="en-US" sz="900" b="0" smtClean="0">
                <a:solidFill>
                  <a:schemeClr val="tx1"/>
                </a:solidFill>
              </a:rPr>
              <a:pPr/>
              <a:t>13</a:t>
            </a:fld>
            <a:endParaRPr lang="en-US" altLang="en-US" sz="900" b="0" smtClean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11940" y="69582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0" dirty="0" smtClean="0">
                <a:latin typeface="Gill Sans MT" panose="020B0502020104020203" pitchFamily="34" charset="0"/>
              </a:rPr>
              <a:t>(5 of 6)</a:t>
            </a:r>
            <a:endParaRPr lang="en-US" sz="2400" b="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488340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CACC Tests </a:t>
            </a:r>
            <a:r>
              <a:rPr lang="en-US" altLang="en-US" dirty="0" smtClean="0"/>
              <a:t>5 &amp;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Monotype Sorts" charset="2"/>
              <a:buNone/>
              <a:defRPr/>
            </a:pPr>
            <a:r>
              <a:rPr lang="en-US" sz="2000" dirty="0" err="1" smtClean="0"/>
              <a:t>dTemp</a:t>
            </a:r>
            <a:r>
              <a:rPr lang="en-US" sz="2000" dirty="0" smtClean="0"/>
              <a:t> = </a:t>
            </a:r>
            <a:r>
              <a:rPr lang="en-US" sz="2000" dirty="0" smtClean="0">
                <a:solidFill>
                  <a:schemeClr val="tx2"/>
                </a:solidFill>
              </a:rPr>
              <a:t>69</a:t>
            </a:r>
            <a:r>
              <a:rPr lang="en-US" sz="2000" dirty="0" smtClean="0"/>
              <a:t> (period = </a:t>
            </a:r>
            <a:r>
              <a:rPr lang="en-US" sz="1800" dirty="0" smtClean="0">
                <a:solidFill>
                  <a:schemeClr val="tx2"/>
                </a:solidFill>
              </a:rPr>
              <a:t>MORNING</a:t>
            </a:r>
            <a:r>
              <a:rPr lang="en-US" sz="2000" dirty="0" smtClean="0"/>
              <a:t>, </a:t>
            </a:r>
            <a:r>
              <a:rPr lang="en-US" sz="2000" dirty="0" err="1" smtClean="0"/>
              <a:t>daytype</a:t>
            </a:r>
            <a:r>
              <a:rPr lang="en-US" sz="2000" dirty="0" smtClean="0"/>
              <a:t> = </a:t>
            </a:r>
            <a:r>
              <a:rPr lang="en-US" sz="1800" dirty="0" smtClean="0">
                <a:solidFill>
                  <a:schemeClr val="tx2"/>
                </a:solidFill>
              </a:rPr>
              <a:t>WEEKDAY</a:t>
            </a:r>
            <a:r>
              <a:rPr lang="en-US" sz="2000" dirty="0" smtClean="0"/>
              <a:t>)</a:t>
            </a:r>
          </a:p>
          <a:p>
            <a:pPr marL="342900" indent="-342900">
              <a:spcBef>
                <a:spcPts val="300"/>
              </a:spcBef>
              <a:buNone/>
              <a:defRPr/>
            </a:pPr>
            <a:r>
              <a:rPr lang="en-US" sz="2000" dirty="0" smtClean="0"/>
              <a:t>5. t </a:t>
            </a:r>
            <a:r>
              <a:rPr lang="en-US" sz="2000" dirty="0" err="1" smtClean="0"/>
              <a:t>t</a:t>
            </a:r>
            <a:r>
              <a:rPr lang="en-US" sz="2000" dirty="0" smtClean="0"/>
              <a:t> </a:t>
            </a:r>
            <a:r>
              <a:rPr lang="en-US" sz="2000" dirty="0" err="1" smtClean="0"/>
              <a:t>t</a:t>
            </a:r>
            <a:r>
              <a:rPr lang="en-US" sz="2000" dirty="0" smtClean="0"/>
              <a:t> </a:t>
            </a:r>
            <a:r>
              <a:rPr lang="en-US" sz="2000" dirty="0" err="1" smtClean="0"/>
              <a:t>T</a:t>
            </a:r>
            <a:endParaRPr lang="en-US" sz="2000" dirty="0" smtClean="0"/>
          </a:p>
          <a:p>
            <a:pPr marL="342900" indent="-342900">
              <a:spcBef>
                <a:spcPts val="300"/>
              </a:spcBef>
              <a:buNone/>
              <a:defRPr/>
            </a:pPr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 err="1" smtClean="0"/>
              <a:t>thermo.setCurrentTemp</a:t>
            </a:r>
            <a:r>
              <a:rPr lang="en-US" sz="2000" dirty="0" smtClean="0"/>
              <a:t> </a:t>
            </a:r>
            <a:r>
              <a:rPr lang="en-US" sz="2000" dirty="0"/>
              <a:t>(</a:t>
            </a:r>
            <a:r>
              <a:rPr lang="en-US" sz="2000" dirty="0" smtClean="0">
                <a:solidFill>
                  <a:srgbClr val="FFFF00"/>
                </a:solidFill>
              </a:rPr>
              <a:t>63</a:t>
            </a:r>
            <a:r>
              <a:rPr lang="en-US" sz="2000" dirty="0" smtClean="0"/>
              <a:t>);</a:t>
            </a:r>
          </a:p>
          <a:p>
            <a:pPr marL="342900" indent="-342900">
              <a:spcBef>
                <a:spcPts val="300"/>
              </a:spcBef>
              <a:buNone/>
              <a:defRPr/>
            </a:pPr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 err="1" smtClean="0"/>
              <a:t>thermo.setThresholdDiff</a:t>
            </a:r>
            <a:r>
              <a:rPr lang="en-US" sz="2000" dirty="0" smtClean="0"/>
              <a:t> 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FFFF00"/>
                </a:solidFill>
              </a:rPr>
              <a:t>5</a:t>
            </a:r>
            <a:r>
              <a:rPr lang="en-US" sz="2000" dirty="0"/>
              <a:t>);</a:t>
            </a:r>
          </a:p>
          <a:p>
            <a:pPr marL="342900" indent="-342900">
              <a:spcBef>
                <a:spcPts val="300"/>
              </a:spcBef>
              <a:buNone/>
              <a:defRPr/>
            </a:pPr>
            <a:r>
              <a:rPr lang="en-US" sz="2000" dirty="0"/>
              <a:t>    </a:t>
            </a:r>
            <a:r>
              <a:rPr lang="en-US" sz="2000" dirty="0" err="1"/>
              <a:t>thermo.setOverride</a:t>
            </a:r>
            <a:r>
              <a:rPr lang="en-US" sz="2000" dirty="0"/>
              <a:t> </a:t>
            </a:r>
            <a:r>
              <a:rPr lang="en-US" sz="2000" dirty="0" smtClean="0"/>
              <a:t>(</a:t>
            </a:r>
            <a:r>
              <a:rPr lang="en-US" sz="2000" dirty="0" smtClean="0">
                <a:solidFill>
                  <a:srgbClr val="FFFF00"/>
                </a:solidFill>
              </a:rPr>
              <a:t>true</a:t>
            </a:r>
            <a:r>
              <a:rPr lang="en-US" sz="2000" dirty="0" smtClean="0"/>
              <a:t>);</a:t>
            </a:r>
            <a:endParaRPr lang="en-US" sz="2000" dirty="0"/>
          </a:p>
          <a:p>
            <a:pPr marL="342900" indent="-342900">
              <a:spcBef>
                <a:spcPts val="300"/>
              </a:spcBef>
              <a:buNone/>
              <a:defRPr/>
            </a:pPr>
            <a:r>
              <a:rPr lang="en-US" sz="2000" dirty="0"/>
              <a:t>    </a:t>
            </a:r>
            <a:r>
              <a:rPr lang="en-US" sz="2000" dirty="0" err="1"/>
              <a:t>thermo.setOverTemp</a:t>
            </a:r>
            <a:r>
              <a:rPr lang="en-US" sz="2000" dirty="0"/>
              <a:t> </a:t>
            </a:r>
            <a:r>
              <a:rPr lang="en-US" sz="2000" dirty="0" smtClean="0"/>
              <a:t>(</a:t>
            </a:r>
            <a:r>
              <a:rPr lang="en-US" sz="2000" dirty="0" smtClean="0">
                <a:solidFill>
                  <a:srgbClr val="FFFF00"/>
                </a:solidFill>
              </a:rPr>
              <a:t>72</a:t>
            </a:r>
            <a:r>
              <a:rPr lang="en-US" sz="2000" dirty="0" smtClean="0"/>
              <a:t>);</a:t>
            </a:r>
          </a:p>
          <a:p>
            <a:pPr marL="342900" indent="-342900">
              <a:spcBef>
                <a:spcPts val="300"/>
              </a:spcBef>
              <a:buNone/>
              <a:defRPr/>
            </a:pPr>
            <a:r>
              <a:rPr lang="en-US" sz="2000" dirty="0" smtClean="0"/>
              <a:t>    </a:t>
            </a:r>
            <a:r>
              <a:rPr lang="en-US" sz="2000" dirty="0" err="1" smtClean="0"/>
              <a:t>thermo.setMinLag</a:t>
            </a:r>
            <a:r>
              <a:rPr lang="en-US" sz="2000" dirty="0" smtClean="0"/>
              <a:t> (</a:t>
            </a:r>
            <a:r>
              <a:rPr lang="en-US" sz="2000" dirty="0" smtClean="0">
                <a:solidFill>
                  <a:srgbClr val="FFFF00"/>
                </a:solidFill>
              </a:rPr>
              <a:t>10</a:t>
            </a:r>
            <a:r>
              <a:rPr lang="en-US" sz="2000" dirty="0" smtClean="0"/>
              <a:t>);</a:t>
            </a:r>
          </a:p>
          <a:p>
            <a:pPr marL="342900" indent="-342900">
              <a:spcBef>
                <a:spcPts val="300"/>
              </a:spcBef>
              <a:buNone/>
              <a:defRPr/>
            </a:pPr>
            <a:r>
              <a:rPr lang="en-US" sz="2000" dirty="0" smtClean="0"/>
              <a:t>    </a:t>
            </a:r>
            <a:r>
              <a:rPr lang="en-US" sz="2000" dirty="0" err="1"/>
              <a:t>thermo.setTimeSinceLastRun</a:t>
            </a:r>
            <a:r>
              <a:rPr lang="en-US" sz="2000" dirty="0"/>
              <a:t> (</a:t>
            </a:r>
            <a:r>
              <a:rPr lang="en-US" sz="2000" dirty="0">
                <a:solidFill>
                  <a:srgbClr val="FFFF00"/>
                </a:solidFill>
              </a:rPr>
              <a:t>12</a:t>
            </a:r>
            <a:r>
              <a:rPr lang="en-US" sz="2000" dirty="0" smtClean="0"/>
              <a:t>);</a:t>
            </a:r>
          </a:p>
          <a:p>
            <a:pPr marL="342900" indent="-342900">
              <a:spcBef>
                <a:spcPts val="300"/>
              </a:spcBef>
              <a:buNone/>
              <a:defRPr/>
            </a:pPr>
            <a:endParaRPr lang="en-US" sz="2000" dirty="0" smtClean="0"/>
          </a:p>
          <a:p>
            <a:pPr marL="342900" indent="-342900">
              <a:buFont typeface="Monotype Sorts" charset="2"/>
              <a:buNone/>
              <a:defRPr/>
            </a:pPr>
            <a:r>
              <a:rPr lang="en-US" sz="2000" dirty="0" smtClean="0"/>
              <a:t>6. t </a:t>
            </a:r>
            <a:r>
              <a:rPr lang="en-US" sz="2000" dirty="0" err="1" smtClean="0"/>
              <a:t>t</a:t>
            </a:r>
            <a:r>
              <a:rPr lang="en-US" sz="2000" dirty="0" smtClean="0"/>
              <a:t> </a:t>
            </a:r>
            <a:r>
              <a:rPr lang="en-US" sz="2000" dirty="0" err="1" smtClean="0"/>
              <a:t>t</a:t>
            </a:r>
            <a:r>
              <a:rPr lang="en-US" sz="2000" dirty="0" smtClean="0"/>
              <a:t> F</a:t>
            </a:r>
          </a:p>
          <a:p>
            <a:pPr marL="342900" indent="-342900">
              <a:spcBef>
                <a:spcPts val="300"/>
              </a:spcBef>
              <a:buNone/>
              <a:defRPr/>
            </a:pPr>
            <a:r>
              <a:rPr lang="en-US" sz="2000" dirty="0" smtClean="0"/>
              <a:t>    </a:t>
            </a:r>
            <a:r>
              <a:rPr lang="en-US" sz="2000" dirty="0" err="1"/>
              <a:t>thermo.setCurrentTemp</a:t>
            </a:r>
            <a:r>
              <a:rPr lang="en-US" sz="2000" dirty="0"/>
              <a:t> (</a:t>
            </a:r>
            <a:r>
              <a:rPr lang="en-US" sz="2000" dirty="0">
                <a:solidFill>
                  <a:srgbClr val="FFFF00"/>
                </a:solidFill>
              </a:rPr>
              <a:t>63</a:t>
            </a:r>
            <a:r>
              <a:rPr lang="en-US" sz="2000" dirty="0"/>
              <a:t>);</a:t>
            </a:r>
          </a:p>
          <a:p>
            <a:pPr marL="342900" indent="-342900">
              <a:spcBef>
                <a:spcPts val="300"/>
              </a:spcBef>
              <a:buNone/>
              <a:defRPr/>
            </a:pPr>
            <a:r>
              <a:rPr lang="en-US" sz="2000" dirty="0"/>
              <a:t>    </a:t>
            </a:r>
            <a:r>
              <a:rPr lang="en-US" sz="2000" dirty="0" err="1"/>
              <a:t>thermo.setThresholdDiff</a:t>
            </a:r>
            <a:r>
              <a:rPr lang="en-US" sz="2000" dirty="0"/>
              <a:t> (</a:t>
            </a:r>
            <a:r>
              <a:rPr lang="en-US" sz="2000" dirty="0">
                <a:solidFill>
                  <a:srgbClr val="FFFF00"/>
                </a:solidFill>
              </a:rPr>
              <a:t>5</a:t>
            </a:r>
            <a:r>
              <a:rPr lang="en-US" sz="2000" dirty="0"/>
              <a:t>);</a:t>
            </a:r>
          </a:p>
          <a:p>
            <a:pPr marL="342900" indent="-342900">
              <a:spcBef>
                <a:spcPts val="300"/>
              </a:spcBef>
              <a:buNone/>
              <a:defRPr/>
            </a:pPr>
            <a:r>
              <a:rPr lang="en-US" sz="2000" dirty="0"/>
              <a:t>    </a:t>
            </a:r>
            <a:r>
              <a:rPr lang="en-US" sz="2000" dirty="0" err="1"/>
              <a:t>thermo.setOverride</a:t>
            </a:r>
            <a:r>
              <a:rPr lang="en-US" sz="2000" dirty="0"/>
              <a:t> (</a:t>
            </a:r>
            <a:r>
              <a:rPr lang="en-US" sz="2000" dirty="0">
                <a:solidFill>
                  <a:srgbClr val="FFFF00"/>
                </a:solidFill>
              </a:rPr>
              <a:t>true</a:t>
            </a:r>
            <a:r>
              <a:rPr lang="en-US" sz="2000" dirty="0"/>
              <a:t>);</a:t>
            </a:r>
          </a:p>
          <a:p>
            <a:pPr marL="342900" indent="-342900">
              <a:spcBef>
                <a:spcPts val="300"/>
              </a:spcBef>
              <a:buNone/>
              <a:defRPr/>
            </a:pPr>
            <a:r>
              <a:rPr lang="en-US" sz="2000" dirty="0"/>
              <a:t>    </a:t>
            </a:r>
            <a:r>
              <a:rPr lang="en-US" sz="2000" dirty="0" err="1"/>
              <a:t>thermo.setOverTemp</a:t>
            </a:r>
            <a:r>
              <a:rPr lang="en-US" sz="2000" dirty="0"/>
              <a:t> (</a:t>
            </a:r>
            <a:r>
              <a:rPr lang="en-US" sz="2000" dirty="0" smtClean="0">
                <a:solidFill>
                  <a:srgbClr val="FFFF00"/>
                </a:solidFill>
              </a:rPr>
              <a:t>72</a:t>
            </a:r>
            <a:r>
              <a:rPr lang="en-US" sz="2000" dirty="0" smtClean="0"/>
              <a:t>);</a:t>
            </a:r>
            <a:endParaRPr lang="en-US" sz="2000" dirty="0"/>
          </a:p>
          <a:p>
            <a:pPr marL="342900" indent="-342900">
              <a:spcBef>
                <a:spcPts val="300"/>
              </a:spcBef>
              <a:buNone/>
              <a:defRPr/>
            </a:pPr>
            <a:r>
              <a:rPr lang="en-US" sz="2000" dirty="0"/>
              <a:t>    </a:t>
            </a:r>
            <a:r>
              <a:rPr lang="en-US" sz="2000" dirty="0" err="1"/>
              <a:t>thermo.setMinLag</a:t>
            </a:r>
            <a:r>
              <a:rPr lang="en-US" sz="2000" dirty="0"/>
              <a:t> (</a:t>
            </a:r>
            <a:r>
              <a:rPr lang="en-US" sz="2000" dirty="0">
                <a:solidFill>
                  <a:srgbClr val="FFFF00"/>
                </a:solidFill>
              </a:rPr>
              <a:t>10</a:t>
            </a:r>
            <a:r>
              <a:rPr lang="en-US" sz="2000" dirty="0"/>
              <a:t>);</a:t>
            </a:r>
          </a:p>
          <a:p>
            <a:pPr marL="342900" indent="-342900">
              <a:spcBef>
                <a:spcPts val="300"/>
              </a:spcBef>
              <a:buNone/>
              <a:defRPr/>
            </a:pPr>
            <a:r>
              <a:rPr lang="en-US" sz="2000" dirty="0"/>
              <a:t>    </a:t>
            </a:r>
            <a:r>
              <a:rPr lang="en-US" sz="2000" dirty="0" err="1"/>
              <a:t>thermo.setTimeSinceLastRun</a:t>
            </a:r>
            <a:r>
              <a:rPr lang="en-US" sz="2000" dirty="0"/>
              <a:t> </a:t>
            </a:r>
            <a:r>
              <a:rPr lang="en-US" sz="2000" dirty="0" smtClean="0"/>
              <a:t>(</a:t>
            </a:r>
            <a:r>
              <a:rPr lang="en-US" sz="2000" dirty="0" smtClean="0">
                <a:solidFill>
                  <a:srgbClr val="FFFF00"/>
                </a:solidFill>
              </a:rPr>
              <a:t>8</a:t>
            </a:r>
            <a:r>
              <a:rPr lang="en-US" sz="2000" dirty="0" smtClean="0"/>
              <a:t>); // d is false</a:t>
            </a:r>
          </a:p>
        </p:txBody>
      </p:sp>
      <p:sp>
        <p:nvSpPr>
          <p:cNvPr id="2253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</a:rPr>
              <a:t>Introduction to Software Testing, Edition 2  (Ch 8)</a:t>
            </a:r>
          </a:p>
        </p:txBody>
      </p:sp>
      <p:sp>
        <p:nvSpPr>
          <p:cNvPr id="2253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225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E5F490F6-9775-45B1-9DD6-7EE025D1911B}" type="slidenum">
              <a:rPr lang="en-US" altLang="en-US" sz="900" b="0" smtClean="0">
                <a:solidFill>
                  <a:schemeClr val="tx1"/>
                </a:solidFill>
              </a:rPr>
              <a:pPr/>
              <a:t>14</a:t>
            </a:fld>
            <a:endParaRPr lang="en-US" altLang="en-US" sz="900" b="0" smtClean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11940" y="69582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0" dirty="0" smtClean="0">
                <a:latin typeface="Gill Sans MT" panose="020B0502020104020203" pitchFamily="34" charset="0"/>
              </a:rPr>
              <a:t>(6 of 6)</a:t>
            </a:r>
            <a:endParaRPr lang="en-US" sz="2400" b="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751786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Program Transformation Issues</a:t>
            </a:r>
          </a:p>
        </p:txBody>
      </p:sp>
      <p:sp>
        <p:nvSpPr>
          <p:cNvPr id="24579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</a:rPr>
              <a:t>Introduction to Software Testing, Edition 2  (Ch 8)</a:t>
            </a:r>
          </a:p>
        </p:txBody>
      </p:sp>
      <p:sp>
        <p:nvSpPr>
          <p:cNvPr id="2458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2458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2169932C-C1F1-4D99-820E-ADE602FCE184}" type="slidenum">
              <a:rPr lang="en-US" altLang="en-US" sz="900" b="0" smtClean="0">
                <a:solidFill>
                  <a:schemeClr val="tx1"/>
                </a:solidFill>
              </a:rPr>
              <a:pPr/>
              <a:t>15</a:t>
            </a:fld>
            <a:endParaRPr lang="en-US" altLang="en-US" sz="900" b="0" smtClean="0">
              <a:solidFill>
                <a:schemeClr val="tx1"/>
              </a:solidFill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614363" y="666750"/>
            <a:ext cx="2774950" cy="3231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endParaRPr lang="en-US" altLang="en-US" sz="2400" b="0" dirty="0">
              <a:solidFill>
                <a:schemeClr val="tx1"/>
              </a:solidFill>
              <a:latin typeface="Arial" pitchFamily="34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b="0" dirty="0">
                <a:solidFill>
                  <a:schemeClr val="tx1"/>
                </a:solidFill>
                <a:latin typeface="Arial" pitchFamily="34" charset="0"/>
              </a:rPr>
              <a:t>if ((a &amp;&amp; b) || c</a:t>
            </a:r>
            <a:r>
              <a:rPr lang="en-US" altLang="en-US" sz="2400" b="0" dirty="0" smtClean="0">
                <a:solidFill>
                  <a:schemeClr val="tx1"/>
                </a:solidFill>
                <a:latin typeface="Arial" pitchFamily="34" charset="0"/>
              </a:rPr>
              <a:t>)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b="0" dirty="0" smtClean="0">
                <a:solidFill>
                  <a:schemeClr val="tx1"/>
                </a:solidFill>
                <a:latin typeface="Arial" pitchFamily="34" charset="0"/>
              </a:rPr>
              <a:t>{</a:t>
            </a:r>
            <a:endParaRPr lang="en-US" altLang="en-US" sz="2400" b="0" dirty="0">
              <a:solidFill>
                <a:schemeClr val="tx1"/>
              </a:solidFill>
              <a:latin typeface="Arial" pitchFamily="34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b="0" dirty="0">
                <a:solidFill>
                  <a:schemeClr val="tx1"/>
                </a:solidFill>
                <a:latin typeface="Arial" pitchFamily="34" charset="0"/>
              </a:rPr>
              <a:t>      S1;        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b="0" dirty="0">
                <a:solidFill>
                  <a:schemeClr val="tx1"/>
                </a:solidFill>
                <a:latin typeface="Arial" pitchFamily="34" charset="0"/>
              </a:rPr>
              <a:t>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b="0" dirty="0" smtClean="0">
                <a:solidFill>
                  <a:schemeClr val="tx1"/>
                </a:solidFill>
                <a:latin typeface="Arial" pitchFamily="34" charset="0"/>
              </a:rPr>
              <a:t>else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b="0" dirty="0" smtClean="0">
                <a:solidFill>
                  <a:schemeClr val="tx1"/>
                </a:solidFill>
                <a:latin typeface="Arial" pitchFamily="34" charset="0"/>
              </a:rPr>
              <a:t>{</a:t>
            </a:r>
            <a:endParaRPr lang="en-US" altLang="en-US" sz="2400" b="0" dirty="0">
              <a:solidFill>
                <a:schemeClr val="tx1"/>
              </a:solidFill>
              <a:latin typeface="Arial" pitchFamily="34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b="0" dirty="0">
                <a:solidFill>
                  <a:schemeClr val="tx1"/>
                </a:solidFill>
                <a:latin typeface="Arial" pitchFamily="34" charset="0"/>
              </a:rPr>
              <a:t>      S2;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b="0" dirty="0">
                <a:solidFill>
                  <a:schemeClr val="tx1"/>
                </a:solidFill>
                <a:latin typeface="Arial" pitchFamily="34" charset="0"/>
              </a:rPr>
              <a:t>}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5683250" y="843709"/>
            <a:ext cx="2774950" cy="5816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b="0" dirty="0" smtClean="0">
                <a:solidFill>
                  <a:schemeClr val="tx1"/>
                </a:solidFill>
                <a:latin typeface="Arial" pitchFamily="34" charset="0"/>
              </a:rPr>
              <a:t>if </a:t>
            </a:r>
            <a:r>
              <a:rPr lang="en-US" altLang="en-US" sz="2400" b="0" dirty="0">
                <a:solidFill>
                  <a:schemeClr val="tx1"/>
                </a:solidFill>
                <a:latin typeface="Arial" pitchFamily="34" charset="0"/>
              </a:rPr>
              <a:t>(a)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b="0" dirty="0">
                <a:solidFill>
                  <a:schemeClr val="tx1"/>
                </a:solidFill>
                <a:latin typeface="Arial" pitchFamily="34" charset="0"/>
              </a:rPr>
              <a:t>      if (b)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b="0" dirty="0">
                <a:solidFill>
                  <a:schemeClr val="tx1"/>
                </a:solidFill>
                <a:latin typeface="Arial" pitchFamily="34" charset="0"/>
              </a:rPr>
              <a:t>           S1;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b="0" dirty="0">
                <a:solidFill>
                  <a:schemeClr val="tx1"/>
                </a:solidFill>
                <a:latin typeface="Arial" pitchFamily="34" charset="0"/>
              </a:rPr>
              <a:t>      else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b="0" dirty="0">
                <a:solidFill>
                  <a:schemeClr val="tx1"/>
                </a:solidFill>
                <a:latin typeface="Arial" pitchFamily="34" charset="0"/>
              </a:rPr>
              <a:t>           if (c) 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b="0" dirty="0">
                <a:solidFill>
                  <a:schemeClr val="tx1"/>
                </a:solidFill>
                <a:latin typeface="Arial" pitchFamily="34" charset="0"/>
              </a:rPr>
              <a:t>               S1;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b="0" dirty="0">
                <a:solidFill>
                  <a:schemeClr val="tx1"/>
                </a:solidFill>
                <a:latin typeface="Arial" pitchFamily="34" charset="0"/>
              </a:rPr>
              <a:t>           else 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b="0" dirty="0">
                <a:solidFill>
                  <a:schemeClr val="tx1"/>
                </a:solidFill>
                <a:latin typeface="Arial" pitchFamily="34" charset="0"/>
              </a:rPr>
              <a:t>               S2;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b="0" dirty="0">
                <a:solidFill>
                  <a:schemeClr val="tx1"/>
                </a:solidFill>
                <a:latin typeface="Arial" pitchFamily="34" charset="0"/>
              </a:rPr>
              <a:t>      }       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b="0" dirty="0">
                <a:solidFill>
                  <a:schemeClr val="tx1"/>
                </a:solidFill>
                <a:latin typeface="Arial" pitchFamily="34" charset="0"/>
              </a:rPr>
              <a:t>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b="0" dirty="0">
                <a:solidFill>
                  <a:schemeClr val="tx1"/>
                </a:solidFill>
                <a:latin typeface="Arial" pitchFamily="34" charset="0"/>
              </a:rPr>
              <a:t>else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b="0" dirty="0">
                <a:solidFill>
                  <a:schemeClr val="tx1"/>
                </a:solidFill>
                <a:latin typeface="Arial" pitchFamily="34" charset="0"/>
              </a:rPr>
              <a:t>      if (c) 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b="0" dirty="0">
                <a:solidFill>
                  <a:schemeClr val="tx1"/>
                </a:solidFill>
                <a:latin typeface="Arial" pitchFamily="34" charset="0"/>
              </a:rPr>
              <a:t>           S1;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b="0" dirty="0">
                <a:solidFill>
                  <a:schemeClr val="tx1"/>
                </a:solidFill>
                <a:latin typeface="Arial" pitchFamily="34" charset="0"/>
              </a:rPr>
              <a:t>      else 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b="0" dirty="0">
                <a:solidFill>
                  <a:schemeClr val="tx1"/>
                </a:solidFill>
                <a:latin typeface="Arial" pitchFamily="34" charset="0"/>
              </a:rPr>
              <a:t>           S2;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b="0" dirty="0">
                <a:solidFill>
                  <a:schemeClr val="tx1"/>
                </a:solidFill>
                <a:latin typeface="Arial" pitchFamily="34" charset="0"/>
              </a:rPr>
              <a:t>}</a:t>
            </a: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3649663" y="1901825"/>
            <a:ext cx="1619250" cy="1588"/>
          </a:xfrm>
          <a:prstGeom prst="line">
            <a:avLst/>
          </a:prstGeom>
          <a:noFill/>
          <a:ln w="127000">
            <a:solidFill>
              <a:schemeClr val="accent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3284621" y="1778000"/>
            <a:ext cx="2502568" cy="640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endParaRPr lang="en-US" altLang="en-US" b="0" dirty="0">
              <a:solidFill>
                <a:schemeClr val="tx1"/>
              </a:solidFill>
              <a:latin typeface="Arial" pitchFamily="34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Transform (</a:t>
            </a:r>
            <a:r>
              <a:rPr lang="en-US" altLang="en-US" sz="2400" b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r>
              <a:rPr lang="en-US" altLang="en-US" sz="24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) ?</a:t>
            </a:r>
            <a:endParaRPr lang="en-US" altLang="en-US" sz="2400" b="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712246" y="755752"/>
            <a:ext cx="1398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(8.3.4)</a:t>
            </a:r>
          </a:p>
        </p:txBody>
      </p:sp>
    </p:spTree>
    <p:extLst>
      <p:ext uri="{BB962C8B-B14F-4D97-AF65-F5344CB8AC3E}">
        <p14:creationId xmlns:p14="http://schemas.microsoft.com/office/powerpoint/2010/main" val="32264827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Transformation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849" y="893763"/>
            <a:ext cx="4903161" cy="1777248"/>
          </a:xfrm>
        </p:spPr>
        <p:txBody>
          <a:bodyPr/>
          <a:lstStyle/>
          <a:p>
            <a:r>
              <a:rPr lang="en-US" dirty="0" smtClean="0"/>
              <a:t>We trade one problem for </a:t>
            </a:r>
            <a:r>
              <a:rPr lang="en-US" dirty="0" smtClean="0">
                <a:solidFill>
                  <a:schemeClr val="tx2"/>
                </a:solidFill>
              </a:rPr>
              <a:t>two problems 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Maintenance</a:t>
            </a:r>
            <a:r>
              <a:rPr lang="en-US" dirty="0" smtClean="0"/>
              <a:t> becomes harder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Reachability</a:t>
            </a:r>
            <a:r>
              <a:rPr lang="en-US" dirty="0" smtClean="0"/>
              <a:t> becomes harder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Software Testing, Edition 2  (Ch 8)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Ammann &amp; Offutt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C7E80D-252C-4EBC-97B9-18FA681E2FD1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graphicFrame>
        <p:nvGraphicFramePr>
          <p:cNvPr id="7" name="Group 12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4042846"/>
              </p:ext>
            </p:extLst>
          </p:nvPr>
        </p:nvGraphicFramePr>
        <p:xfrm>
          <a:off x="5000875" y="1188366"/>
          <a:ext cx="4022809" cy="3365501"/>
        </p:xfrm>
        <a:graphic>
          <a:graphicData uri="http://schemas.openxmlformats.org/drawingml/2006/table">
            <a:tbl>
              <a:tblPr/>
              <a:tblGrid>
                <a:gridCol w="4013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70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90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69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45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39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57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a</a:t>
                      </a:r>
                    </a:p>
                  </a:txBody>
                  <a:tcPr marL="91452" marR="91452" marT="45710" marB="4571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b</a:t>
                      </a:r>
                    </a:p>
                  </a:txBody>
                  <a:tcPr marL="91452" marR="91452" marT="45710" marB="4571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c</a:t>
                      </a:r>
                    </a:p>
                  </a:txBody>
                  <a:tcPr marL="91452" marR="91452" marT="45710" marB="4571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(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a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  <a:cs typeface="Times New Roman" pitchFamily="18" charset="0"/>
                          <a:sym typeface="Symbol" pitchFamily="18" charset="2"/>
                        </a:rPr>
                        <a:t>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b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)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  <a:cs typeface="Times New Roman" pitchFamily="18" charset="0"/>
                          <a:sym typeface="Symbol" pitchFamily="18" charset="2"/>
                        </a:rPr>
                        <a:t>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c</a:t>
                      </a:r>
                    </a:p>
                  </a:txBody>
                  <a:tcPr marL="91452" marR="91452" marT="45710" marB="4571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CACC</a:t>
                      </a:r>
                    </a:p>
                  </a:txBody>
                  <a:tcPr marL="91452" marR="91452" marT="45710" marB="4571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PC</a:t>
                      </a:r>
                      <a:r>
                        <a:rPr kumimoji="0" lang="en-US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marL="91452" marR="91452" marT="45710" marB="4571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X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98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X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39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X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X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98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X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X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39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X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39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X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298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139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X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53849" y="2646367"/>
            <a:ext cx="4903161" cy="2130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75000"/>
              <a:buFont typeface="Monotype Sorts" charset="2"/>
              <a:buChar char="n"/>
              <a:defRPr sz="2800" b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sz="2000" b="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kern="0" dirty="0" smtClean="0"/>
              <a:t>Consider </a:t>
            </a:r>
            <a:r>
              <a:rPr lang="en-US" kern="0" dirty="0" smtClean="0">
                <a:solidFill>
                  <a:schemeClr val="tx2"/>
                </a:solidFill>
              </a:rPr>
              <a:t>coverage</a:t>
            </a:r>
            <a:r>
              <a:rPr lang="en-US" kern="0" dirty="0" smtClean="0"/>
              <a:t> :</a:t>
            </a:r>
          </a:p>
          <a:p>
            <a:pPr lvl="1"/>
            <a:r>
              <a:rPr lang="en-US" kern="0" dirty="0" smtClean="0">
                <a:solidFill>
                  <a:schemeClr val="tx2"/>
                </a:solidFill>
              </a:rPr>
              <a:t>CACC</a:t>
            </a:r>
            <a:r>
              <a:rPr lang="en-US" kern="0" dirty="0" smtClean="0"/>
              <a:t> on the original requires four rows marked in the table</a:t>
            </a:r>
          </a:p>
          <a:p>
            <a:pPr lvl="1"/>
            <a:r>
              <a:rPr lang="en-US" kern="0" dirty="0" smtClean="0">
                <a:solidFill>
                  <a:schemeClr val="tx2"/>
                </a:solidFill>
              </a:rPr>
              <a:t>PC on the transformed </a:t>
            </a:r>
            <a:r>
              <a:rPr lang="en-US" kern="0" dirty="0" smtClean="0"/>
              <a:t>version requires five different rows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53849" y="4788571"/>
            <a:ext cx="8981867" cy="1609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75000"/>
              <a:buFont typeface="Monotype Sorts" charset="2"/>
              <a:buChar char="n"/>
              <a:defRPr sz="2800" b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sz="2000" b="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kern="0" dirty="0" smtClean="0"/>
              <a:t>PC on the transformed version has </a:t>
            </a:r>
            <a:r>
              <a:rPr lang="en-US" kern="0" dirty="0" smtClean="0">
                <a:solidFill>
                  <a:schemeClr val="tx2"/>
                </a:solidFill>
              </a:rPr>
              <a:t>two problems </a:t>
            </a:r>
            <a:r>
              <a:rPr lang="en-US" kern="0" dirty="0" smtClean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kern="0" dirty="0" smtClean="0"/>
              <a:t>It does </a:t>
            </a:r>
            <a:r>
              <a:rPr lang="en-US" kern="0" dirty="0" smtClean="0">
                <a:solidFill>
                  <a:schemeClr val="tx2"/>
                </a:solidFill>
              </a:rPr>
              <a:t>not satisfy CACC </a:t>
            </a:r>
            <a:r>
              <a:rPr lang="en-US" kern="0" dirty="0" smtClean="0"/>
              <a:t>on the original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kern="0" dirty="0" smtClean="0"/>
              <a:t>It is </a:t>
            </a:r>
            <a:r>
              <a:rPr lang="en-US" kern="0" dirty="0" smtClean="0">
                <a:solidFill>
                  <a:schemeClr val="tx2"/>
                </a:solidFill>
              </a:rPr>
              <a:t>more expensive </a:t>
            </a:r>
            <a:r>
              <a:rPr lang="en-US" kern="0" dirty="0" smtClean="0"/>
              <a:t>(more tests)</a:t>
            </a:r>
          </a:p>
        </p:txBody>
      </p:sp>
    </p:spTree>
    <p:extLst>
      <p:ext uri="{BB962C8B-B14F-4D97-AF65-F5344CB8AC3E}">
        <p14:creationId xmlns:p14="http://schemas.microsoft.com/office/powerpoint/2010/main" val="7469975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Program Transformation Issue 2</a:t>
            </a:r>
          </a:p>
        </p:txBody>
      </p:sp>
      <p:sp>
        <p:nvSpPr>
          <p:cNvPr id="24579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</a:rPr>
              <a:t>Introduction to Software Testing, Edition 2  (Ch 8)</a:t>
            </a:r>
          </a:p>
        </p:txBody>
      </p:sp>
      <p:sp>
        <p:nvSpPr>
          <p:cNvPr id="2458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2458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2169932C-C1F1-4D99-820E-ADE602FCE184}" type="slidenum">
              <a:rPr lang="en-US" altLang="en-US" sz="900" b="0" smtClean="0">
                <a:solidFill>
                  <a:schemeClr val="tx1"/>
                </a:solidFill>
              </a:rPr>
              <a:pPr/>
              <a:t>17</a:t>
            </a:fld>
            <a:endParaRPr lang="en-US" altLang="en-US" sz="900" b="0" smtClean="0">
              <a:solidFill>
                <a:schemeClr val="tx1"/>
              </a:solidFill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614363" y="1836279"/>
            <a:ext cx="2774950" cy="3231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endParaRPr lang="en-US" altLang="en-US" sz="2400" b="0" dirty="0">
              <a:solidFill>
                <a:schemeClr val="tx1"/>
              </a:solidFill>
              <a:latin typeface="Arial" pitchFamily="34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b="0" dirty="0">
                <a:solidFill>
                  <a:schemeClr val="tx1"/>
                </a:solidFill>
                <a:latin typeface="Arial" pitchFamily="34" charset="0"/>
              </a:rPr>
              <a:t>if ((a &amp;&amp; b) || c</a:t>
            </a:r>
            <a:r>
              <a:rPr lang="en-US" altLang="en-US" sz="2400" b="0" dirty="0" smtClean="0">
                <a:solidFill>
                  <a:schemeClr val="tx1"/>
                </a:solidFill>
                <a:latin typeface="Arial" pitchFamily="34" charset="0"/>
              </a:rPr>
              <a:t>)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b="0" dirty="0" smtClean="0">
                <a:solidFill>
                  <a:schemeClr val="tx1"/>
                </a:solidFill>
                <a:latin typeface="Arial" pitchFamily="34" charset="0"/>
              </a:rPr>
              <a:t>{</a:t>
            </a:r>
            <a:endParaRPr lang="en-US" altLang="en-US" sz="2400" b="0" dirty="0">
              <a:solidFill>
                <a:schemeClr val="tx1"/>
              </a:solidFill>
              <a:latin typeface="Arial" pitchFamily="34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b="0" dirty="0">
                <a:solidFill>
                  <a:schemeClr val="tx1"/>
                </a:solidFill>
                <a:latin typeface="Arial" pitchFamily="34" charset="0"/>
              </a:rPr>
              <a:t>      S1;        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b="0" dirty="0">
                <a:solidFill>
                  <a:schemeClr val="tx1"/>
                </a:solidFill>
                <a:latin typeface="Arial" pitchFamily="34" charset="0"/>
              </a:rPr>
              <a:t>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b="0" dirty="0" smtClean="0">
                <a:solidFill>
                  <a:schemeClr val="tx1"/>
                </a:solidFill>
                <a:latin typeface="Arial" pitchFamily="34" charset="0"/>
              </a:rPr>
              <a:t>else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b="0" dirty="0" smtClean="0">
                <a:solidFill>
                  <a:schemeClr val="tx1"/>
                </a:solidFill>
                <a:latin typeface="Arial" pitchFamily="34" charset="0"/>
              </a:rPr>
              <a:t>{</a:t>
            </a:r>
            <a:endParaRPr lang="en-US" altLang="en-US" sz="2400" b="0" dirty="0">
              <a:solidFill>
                <a:schemeClr val="tx1"/>
              </a:solidFill>
              <a:latin typeface="Arial" pitchFamily="34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b="0" dirty="0">
                <a:solidFill>
                  <a:schemeClr val="tx1"/>
                </a:solidFill>
                <a:latin typeface="Arial" pitchFamily="34" charset="0"/>
              </a:rPr>
              <a:t>      S2;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b="0" dirty="0">
                <a:solidFill>
                  <a:schemeClr val="tx1"/>
                </a:solidFill>
                <a:latin typeface="Arial" pitchFamily="34" charset="0"/>
              </a:rPr>
              <a:t>}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5683250" y="1651613"/>
            <a:ext cx="2774950" cy="3600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b="0" dirty="0">
                <a:solidFill>
                  <a:schemeClr val="tx1"/>
                </a:solidFill>
                <a:latin typeface="Arial" pitchFamily="34" charset="0"/>
              </a:rPr>
              <a:t>d = a &amp;&amp; b;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b="0" dirty="0">
                <a:solidFill>
                  <a:schemeClr val="tx1"/>
                </a:solidFill>
                <a:latin typeface="Arial" pitchFamily="34" charset="0"/>
              </a:rPr>
              <a:t>e = d || c;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b="0" dirty="0">
                <a:solidFill>
                  <a:schemeClr val="tx1"/>
                </a:solidFill>
                <a:latin typeface="Arial" pitchFamily="34" charset="0"/>
              </a:rPr>
              <a:t>if (e</a:t>
            </a:r>
            <a:r>
              <a:rPr lang="en-US" altLang="en-US" sz="2400" b="0" dirty="0" smtClean="0">
                <a:solidFill>
                  <a:schemeClr val="tx1"/>
                </a:solidFill>
                <a:latin typeface="Arial" pitchFamily="34" charset="0"/>
              </a:rPr>
              <a:t>)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b="0" dirty="0" smtClean="0">
                <a:solidFill>
                  <a:schemeClr val="tx1"/>
                </a:solidFill>
                <a:latin typeface="Arial" pitchFamily="34" charset="0"/>
              </a:rPr>
              <a:t>{</a:t>
            </a:r>
            <a:endParaRPr lang="en-US" altLang="en-US" sz="2400" b="0" dirty="0">
              <a:solidFill>
                <a:schemeClr val="tx1"/>
              </a:solidFill>
              <a:latin typeface="Arial" pitchFamily="34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b="0" dirty="0">
                <a:solidFill>
                  <a:schemeClr val="tx1"/>
                </a:solidFill>
                <a:latin typeface="Arial" pitchFamily="34" charset="0"/>
              </a:rPr>
              <a:t>      S1;        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b="0" dirty="0">
                <a:solidFill>
                  <a:schemeClr val="tx1"/>
                </a:solidFill>
                <a:latin typeface="Arial" pitchFamily="34" charset="0"/>
              </a:rPr>
              <a:t>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b="0" dirty="0" smtClean="0">
                <a:solidFill>
                  <a:schemeClr val="tx1"/>
                </a:solidFill>
                <a:latin typeface="Arial" pitchFamily="34" charset="0"/>
              </a:rPr>
              <a:t>else</a:t>
            </a:r>
            <a:endParaRPr lang="en-US" altLang="en-US" sz="2400" b="0" dirty="0">
              <a:solidFill>
                <a:schemeClr val="tx1"/>
              </a:solidFill>
              <a:latin typeface="Arial" pitchFamily="34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b="0" dirty="0" smtClean="0">
                <a:solidFill>
                  <a:schemeClr val="tx1"/>
                </a:solidFill>
                <a:latin typeface="Arial" pitchFamily="34" charset="0"/>
              </a:rPr>
              <a:t>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b="0" dirty="0" smtClean="0">
                <a:solidFill>
                  <a:schemeClr val="tx1"/>
                </a:solidFill>
                <a:latin typeface="Arial" pitchFamily="34" charset="0"/>
              </a:rPr>
              <a:t>      </a:t>
            </a:r>
            <a:r>
              <a:rPr lang="en-US" altLang="en-US" sz="2400" b="0" dirty="0">
                <a:solidFill>
                  <a:schemeClr val="tx1"/>
                </a:solidFill>
                <a:latin typeface="Arial" pitchFamily="34" charset="0"/>
              </a:rPr>
              <a:t>S2;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b="0" dirty="0">
                <a:solidFill>
                  <a:schemeClr val="tx1"/>
                </a:solidFill>
                <a:latin typeface="Arial" pitchFamily="34" charset="0"/>
              </a:rPr>
              <a:t>}</a:t>
            </a: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3288703" y="3198609"/>
            <a:ext cx="1619250" cy="1588"/>
          </a:xfrm>
          <a:prstGeom prst="line">
            <a:avLst/>
          </a:prstGeom>
          <a:noFill/>
          <a:ln w="127000">
            <a:solidFill>
              <a:schemeClr val="accent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2923661" y="3137616"/>
            <a:ext cx="2502568" cy="640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endParaRPr lang="en-US" altLang="en-US" b="0" dirty="0">
              <a:solidFill>
                <a:schemeClr val="tx1"/>
              </a:solidFill>
              <a:latin typeface="Arial" pitchFamily="34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Transform </a:t>
            </a:r>
            <a:r>
              <a:rPr lang="en-US" altLang="en-US" sz="24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(</a:t>
            </a:r>
            <a:r>
              <a:rPr lang="en-US" altLang="en-US" sz="2400" b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r>
              <a:rPr lang="en-US" altLang="en-US" sz="24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) ?</a:t>
            </a:r>
            <a:endParaRPr lang="en-US" altLang="en-US" sz="2400" b="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551695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Transformation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849" y="893763"/>
            <a:ext cx="4903161" cy="1777248"/>
          </a:xfrm>
        </p:spPr>
        <p:txBody>
          <a:bodyPr/>
          <a:lstStyle/>
          <a:p>
            <a:r>
              <a:rPr lang="en-US" dirty="0" smtClean="0"/>
              <a:t>We move </a:t>
            </a:r>
            <a:r>
              <a:rPr lang="en-US" dirty="0" smtClean="0">
                <a:solidFill>
                  <a:schemeClr val="tx2"/>
                </a:solidFill>
              </a:rPr>
              <a:t>complexity</a:t>
            </a:r>
            <a:r>
              <a:rPr lang="en-US" dirty="0" smtClean="0"/>
              <a:t> into computations</a:t>
            </a:r>
          </a:p>
          <a:p>
            <a:pPr lvl="1"/>
            <a:r>
              <a:rPr lang="en-US" dirty="0" smtClean="0"/>
              <a:t>Logic criteria are not effective at testing computations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Software Testing, Edition 2  (Ch 8)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Ammann &amp; Offutt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C7E80D-252C-4EBC-97B9-18FA681E2FD1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graphicFrame>
        <p:nvGraphicFramePr>
          <p:cNvPr id="7" name="Group 12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412297"/>
              </p:ext>
            </p:extLst>
          </p:nvPr>
        </p:nvGraphicFramePr>
        <p:xfrm>
          <a:off x="5000875" y="1188366"/>
          <a:ext cx="4022809" cy="3365501"/>
        </p:xfrm>
        <a:graphic>
          <a:graphicData uri="http://schemas.openxmlformats.org/drawingml/2006/table">
            <a:tbl>
              <a:tblPr/>
              <a:tblGrid>
                <a:gridCol w="4013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70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90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69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45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39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57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a</a:t>
                      </a:r>
                    </a:p>
                  </a:txBody>
                  <a:tcPr marL="91452" marR="91452" marT="45710" marB="4571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b</a:t>
                      </a:r>
                    </a:p>
                  </a:txBody>
                  <a:tcPr marL="91452" marR="91452" marT="45710" marB="4571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c</a:t>
                      </a:r>
                    </a:p>
                  </a:txBody>
                  <a:tcPr marL="91452" marR="91452" marT="45710" marB="4571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(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a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  <a:cs typeface="Times New Roman" pitchFamily="18" charset="0"/>
                          <a:sym typeface="Symbol" pitchFamily="18" charset="2"/>
                        </a:rPr>
                        <a:t>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b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)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  <a:cs typeface="Times New Roman" pitchFamily="18" charset="0"/>
                          <a:sym typeface="Symbol" pitchFamily="18" charset="2"/>
                        </a:rPr>
                        <a:t>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c</a:t>
                      </a:r>
                    </a:p>
                  </a:txBody>
                  <a:tcPr marL="91452" marR="91452" marT="45710" marB="4571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CACC</a:t>
                      </a:r>
                    </a:p>
                  </a:txBody>
                  <a:tcPr marL="91452" marR="91452" marT="45710" marB="4571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PC</a:t>
                      </a:r>
                      <a:r>
                        <a:rPr kumimoji="0" lang="en-US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marL="91452" marR="91452" marT="45710" marB="4571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X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98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X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39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X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98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X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39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39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X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298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139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X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53849" y="2646367"/>
            <a:ext cx="4903161" cy="2130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75000"/>
              <a:buFont typeface="Monotype Sorts" charset="2"/>
              <a:buChar char="n"/>
              <a:defRPr sz="2800" b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sz="2000" b="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kern="0" dirty="0" smtClean="0"/>
              <a:t>Consider </a:t>
            </a:r>
            <a:r>
              <a:rPr lang="en-US" kern="0" dirty="0" smtClean="0">
                <a:solidFill>
                  <a:schemeClr val="tx2"/>
                </a:solidFill>
              </a:rPr>
              <a:t>coverage</a:t>
            </a:r>
            <a:r>
              <a:rPr lang="en-US" kern="0" dirty="0" smtClean="0"/>
              <a:t> :</a:t>
            </a:r>
          </a:p>
          <a:p>
            <a:pPr lvl="1"/>
            <a:r>
              <a:rPr lang="en-US" kern="0" dirty="0" smtClean="0">
                <a:solidFill>
                  <a:schemeClr val="tx2"/>
                </a:solidFill>
              </a:rPr>
              <a:t>CACC</a:t>
            </a:r>
            <a:r>
              <a:rPr lang="en-US" kern="0" dirty="0" smtClean="0"/>
              <a:t> on the original requires four rows marked in the table</a:t>
            </a:r>
          </a:p>
          <a:p>
            <a:pPr lvl="1"/>
            <a:r>
              <a:rPr lang="en-US" kern="0" dirty="0" smtClean="0">
                <a:solidFill>
                  <a:schemeClr val="tx2"/>
                </a:solidFill>
              </a:rPr>
              <a:t>PC on the transformed </a:t>
            </a:r>
            <a:r>
              <a:rPr lang="en-US" kern="0" dirty="0" smtClean="0"/>
              <a:t>version requires only two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53849" y="4788571"/>
            <a:ext cx="8981867" cy="1609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75000"/>
              <a:buFont typeface="Monotype Sorts" charset="2"/>
              <a:buChar char="n"/>
              <a:defRPr sz="2800" b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sz="2000" b="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kern="0" dirty="0" smtClean="0"/>
              <a:t>PC on the transformed version becomes equivalent to </a:t>
            </a:r>
            <a:r>
              <a:rPr lang="en-US" kern="0" dirty="0" smtClean="0">
                <a:solidFill>
                  <a:schemeClr val="tx2"/>
                </a:solidFill>
              </a:rPr>
              <a:t>clause coverage</a:t>
            </a:r>
            <a:r>
              <a:rPr lang="en-US" kern="0" dirty="0" smtClean="0"/>
              <a:t> on the original</a:t>
            </a:r>
          </a:p>
          <a:p>
            <a:pPr lvl="1"/>
            <a:r>
              <a:rPr lang="en-US" kern="0" dirty="0" smtClean="0">
                <a:solidFill>
                  <a:schemeClr val="tx2"/>
                </a:solidFill>
              </a:rPr>
              <a:t>Not</a:t>
            </a:r>
            <a:r>
              <a:rPr lang="en-US" kern="0" dirty="0" smtClean="0"/>
              <a:t> an </a:t>
            </a:r>
            <a:r>
              <a:rPr lang="en-US" kern="0" dirty="0" smtClean="0">
                <a:solidFill>
                  <a:schemeClr val="tx2"/>
                </a:solidFill>
              </a:rPr>
              <a:t>effective</a:t>
            </a:r>
            <a:r>
              <a:rPr lang="en-US" kern="0" dirty="0" smtClean="0"/>
              <a:t> testing technique</a:t>
            </a:r>
          </a:p>
        </p:txBody>
      </p:sp>
    </p:spTree>
    <p:extLst>
      <p:ext uri="{BB962C8B-B14F-4D97-AF65-F5344CB8AC3E}">
        <p14:creationId xmlns:p14="http://schemas.microsoft.com/office/powerpoint/2010/main" val="41430209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Transforming Does Not Work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Software Testing, Edition 2  (Ch 8)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Ammann &amp; Offutt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C7E80D-252C-4EBC-97B9-18FA681E2FD1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 bwMode="auto">
          <a:xfrm>
            <a:off x="1828801" y="1612231"/>
            <a:ext cx="5450304" cy="1191126"/>
          </a:xfrm>
          <a:prstGeom prst="roundRect">
            <a:avLst/>
          </a:prstGeom>
          <a:solidFill>
            <a:schemeClr val="bg1">
              <a:lumMod val="60000"/>
              <a:lumOff val="40000"/>
            </a:schemeClr>
          </a:solidFill>
          <a:ln w="57150" cap="flat" cmpd="sng" algn="ctr">
            <a:solidFill>
              <a:srgbClr val="33CC33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</a:rPr>
              <a:t>Logic coverage criteria exist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</a:rPr>
              <a:t> to help us develop better software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2406870" y="4050631"/>
            <a:ext cx="4333007" cy="1191126"/>
          </a:xfrm>
          <a:prstGeom prst="roundRect">
            <a:avLst/>
          </a:prstGeom>
          <a:solidFill>
            <a:schemeClr val="bg1">
              <a:lumMod val="60000"/>
              <a:lumOff val="40000"/>
            </a:schemeClr>
          </a:solidFill>
          <a:ln w="57150" cap="flat" cmpd="sng" algn="ctr">
            <a:solidFill>
              <a:srgbClr val="33CC33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</a:rPr>
              <a:t>Circumventing the criteria is unsafe</a:t>
            </a:r>
          </a:p>
        </p:txBody>
      </p:sp>
    </p:spTree>
    <p:extLst>
      <p:ext uri="{BB962C8B-B14F-4D97-AF65-F5344CB8AC3E}">
        <p14:creationId xmlns:p14="http://schemas.microsoft.com/office/powerpoint/2010/main" val="21296679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12291" name="Rectangle 4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AEC3F9F1-4A3D-4032-A424-ED7DB944D1C4}" type="slidenum">
              <a:rPr lang="en-US" altLang="en-US" sz="900" b="0" smtClean="0">
                <a:solidFill>
                  <a:schemeClr val="tx1"/>
                </a:solidFill>
              </a:rPr>
              <a:pPr/>
              <a:t>2</a:t>
            </a:fld>
            <a:endParaRPr lang="en-US" altLang="en-US" sz="900" b="0" smtClean="0">
              <a:solidFill>
                <a:schemeClr val="tx1"/>
              </a:solidFill>
            </a:endParaRPr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Logic Expressions from Source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850" y="782053"/>
            <a:ext cx="9023350" cy="5758447"/>
          </a:xfrm>
        </p:spPr>
        <p:txBody>
          <a:bodyPr/>
          <a:lstStyle/>
          <a:p>
            <a:r>
              <a:rPr lang="en-US" altLang="en-US" dirty="0" smtClean="0"/>
              <a:t>Predicates are derived from </a:t>
            </a:r>
            <a:r>
              <a:rPr lang="en-US" altLang="en-US" dirty="0" smtClean="0">
                <a:solidFill>
                  <a:schemeClr val="tx2"/>
                </a:solidFill>
              </a:rPr>
              <a:t>decision</a:t>
            </a:r>
            <a:r>
              <a:rPr lang="en-US" altLang="en-US" dirty="0" smtClean="0"/>
              <a:t> statements</a:t>
            </a:r>
          </a:p>
          <a:p>
            <a:pPr lvl="1"/>
            <a:r>
              <a:rPr lang="en-US" altLang="en-US" dirty="0" smtClean="0"/>
              <a:t>if, while, for, switch, do-while</a:t>
            </a:r>
          </a:p>
          <a:p>
            <a:r>
              <a:rPr lang="en-US" altLang="en-US" dirty="0" smtClean="0"/>
              <a:t>In programs, most predicates have </a:t>
            </a:r>
            <a:r>
              <a:rPr lang="en-US" altLang="en-US" dirty="0" smtClean="0">
                <a:solidFill>
                  <a:schemeClr val="tx2"/>
                </a:solidFill>
              </a:rPr>
              <a:t>less than four</a:t>
            </a:r>
            <a:r>
              <a:rPr lang="en-US" altLang="en-US" dirty="0" smtClean="0"/>
              <a:t> clauses</a:t>
            </a:r>
          </a:p>
          <a:p>
            <a:pPr lvl="1"/>
            <a:r>
              <a:rPr lang="en-US" altLang="en-US" dirty="0" smtClean="0"/>
              <a:t>In fact, most have just one clause</a:t>
            </a:r>
            <a:endParaRPr lang="en-US" altLang="en-US" sz="1800" dirty="0" smtClean="0"/>
          </a:p>
          <a:p>
            <a:r>
              <a:rPr lang="en-US" altLang="en-US" dirty="0" smtClean="0"/>
              <a:t>When a predicate only has one clause, </a:t>
            </a:r>
            <a:r>
              <a:rPr lang="en-US" altLang="en-US" dirty="0" err="1" smtClean="0"/>
              <a:t>CoC</a:t>
            </a:r>
            <a:r>
              <a:rPr lang="en-US" altLang="en-US" dirty="0" smtClean="0"/>
              <a:t>, ACC, and CC all collapse to </a:t>
            </a:r>
            <a:r>
              <a:rPr lang="en-US" altLang="en-US" dirty="0" smtClean="0">
                <a:solidFill>
                  <a:schemeClr val="tx2"/>
                </a:solidFill>
              </a:rPr>
              <a:t>predicate coverage</a:t>
            </a:r>
            <a:r>
              <a:rPr lang="en-US" altLang="en-US" dirty="0" smtClean="0"/>
              <a:t> (PC)</a:t>
            </a:r>
          </a:p>
          <a:p>
            <a:pPr lvl="1"/>
            <a:r>
              <a:rPr lang="en-US" altLang="en-US" dirty="0" smtClean="0"/>
              <a:t>ACC is only useful with three or more clauses</a:t>
            </a:r>
          </a:p>
        </p:txBody>
      </p:sp>
      <p:sp>
        <p:nvSpPr>
          <p:cNvPr id="12294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dirty="0" smtClean="0">
                <a:solidFill>
                  <a:schemeClr val="tx1"/>
                </a:solidFill>
              </a:rPr>
              <a:t>Introduction to Software Testing, Edition 2  (</a:t>
            </a:r>
            <a:r>
              <a:rPr lang="en-US" altLang="en-US" sz="900" b="0" dirty="0" err="1" smtClean="0">
                <a:solidFill>
                  <a:schemeClr val="tx1"/>
                </a:solidFill>
              </a:rPr>
              <a:t>Ch</a:t>
            </a:r>
            <a:r>
              <a:rPr lang="en-US" altLang="en-US" sz="900" b="0" dirty="0" smtClean="0">
                <a:solidFill>
                  <a:schemeClr val="tx1"/>
                </a:solidFill>
              </a:rPr>
              <a:t> 8)</a:t>
            </a:r>
          </a:p>
        </p:txBody>
      </p:sp>
    </p:spTree>
    <p:extLst>
      <p:ext uri="{BB962C8B-B14F-4D97-AF65-F5344CB8AC3E}">
        <p14:creationId xmlns:p14="http://schemas.microsoft.com/office/powerpoint/2010/main" val="31966583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2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 Effects in Predicates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850" y="842211"/>
            <a:ext cx="9023350" cy="5698289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 smtClean="0"/>
              <a:t>Side effects occur when a value is changed while evaluating a predicate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A clause appears twice in the same predicate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A clause in between changes the value of the clause that appears twice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Example :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pPr lvl="1">
              <a:lnSpc>
                <a:spcPct val="80000"/>
              </a:lnSpc>
            </a:pPr>
            <a:r>
              <a:rPr lang="en-US" dirty="0" smtClean="0"/>
              <a:t>Evaluation : Runtime system checks </a:t>
            </a:r>
            <a:r>
              <a:rPr lang="en-US" i="1" dirty="0" smtClean="0"/>
              <a:t>A</a:t>
            </a:r>
            <a:r>
              <a:rPr lang="en-US" dirty="0" smtClean="0"/>
              <a:t>, then </a:t>
            </a:r>
            <a:r>
              <a:rPr lang="en-US" i="1" dirty="0" smtClean="0"/>
              <a:t>B</a:t>
            </a:r>
            <a:r>
              <a:rPr lang="en-US" dirty="0" smtClean="0"/>
              <a:t>, if </a:t>
            </a:r>
            <a:r>
              <a:rPr lang="en-US" i="1" dirty="0" smtClean="0"/>
              <a:t>B</a:t>
            </a:r>
            <a:r>
              <a:rPr lang="en-US" dirty="0" smtClean="0"/>
              <a:t> is false, check </a:t>
            </a:r>
            <a:r>
              <a:rPr lang="en-US" i="1" dirty="0" smtClean="0"/>
              <a:t>A</a:t>
            </a:r>
            <a:r>
              <a:rPr lang="en-US" dirty="0" smtClean="0"/>
              <a:t> again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But now </a:t>
            </a:r>
            <a:r>
              <a:rPr lang="en-US" i="1" dirty="0" smtClean="0"/>
              <a:t>A</a:t>
            </a:r>
            <a:r>
              <a:rPr lang="en-US" dirty="0" smtClean="0"/>
              <a:t> has a different value!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How do we write a test that has two different values for the same predicate?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No clear answers to this controllability problem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Software Testing, Edition 2  (Ch 8)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Ammann &amp; Offutt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C7E80D-252C-4EBC-97B9-18FA681E2FD1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724278" y="250408"/>
            <a:ext cx="1398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(8.3.5)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757989" y="3167981"/>
            <a:ext cx="1973179" cy="400110"/>
          </a:xfrm>
          <a:prstGeom prst="rect">
            <a:avLst/>
          </a:prstGeom>
          <a:solidFill>
            <a:srgbClr val="0000CC"/>
          </a:solidFill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A &amp;&amp; (B || A)</a:t>
            </a:r>
            <a:endParaRPr lang="en-US" altLang="en-US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815389" y="3167981"/>
            <a:ext cx="2991853" cy="400110"/>
          </a:xfrm>
          <a:prstGeom prst="rect">
            <a:avLst/>
          </a:prstGeom>
          <a:solidFill>
            <a:srgbClr val="0000CC"/>
          </a:solidFill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B is : </a:t>
            </a:r>
            <a:r>
              <a:rPr lang="en-US" alt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changeVar</a:t>
            </a:r>
            <a:r>
              <a:rPr lang="en-US" alt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(A)</a:t>
            </a:r>
            <a:endParaRPr lang="en-US" altLang="en-US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541408" y="5972652"/>
            <a:ext cx="8061158" cy="461665"/>
          </a:xfrm>
          <a:prstGeom prst="rect">
            <a:avLst/>
          </a:prstGeom>
          <a:solidFill>
            <a:srgbClr val="0000CC"/>
          </a:solidFill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400" b="0" dirty="0" smtClean="0">
                <a:latin typeface="Gill Sans MT" panose="020B0502020104020203" pitchFamily="34" charset="0"/>
                <a:cs typeface="Arial" panose="020B0604020202020204" pitchFamily="34" charset="0"/>
              </a:rPr>
              <a:t>We suggest a social solution : Go ask the programmer</a:t>
            </a:r>
            <a:endParaRPr lang="en-US" altLang="en-US" sz="2400" b="0" dirty="0">
              <a:latin typeface="Gill Sans MT" panose="020B05020201040202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6630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42566" y="74613"/>
            <a:ext cx="9037810" cy="1296987"/>
          </a:xfrm>
        </p:spPr>
        <p:txBody>
          <a:bodyPr/>
          <a:lstStyle/>
          <a:p>
            <a:r>
              <a:rPr lang="en-US" altLang="en-US" dirty="0" smtClean="0"/>
              <a:t>Summary : Logic Coverage for Source Code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53850" y="1106905"/>
            <a:ext cx="9023350" cy="5433595"/>
          </a:xfrm>
        </p:spPr>
        <p:txBody>
          <a:bodyPr/>
          <a:lstStyle/>
          <a:p>
            <a:r>
              <a:rPr lang="en-US" altLang="en-US" dirty="0" smtClean="0">
                <a:solidFill>
                  <a:schemeClr val="tx2"/>
                </a:solidFill>
              </a:rPr>
              <a:t>Predicates</a:t>
            </a:r>
            <a:r>
              <a:rPr lang="en-US" altLang="en-US" dirty="0" smtClean="0"/>
              <a:t> from decision statements</a:t>
            </a:r>
            <a:r>
              <a:rPr lang="en-US" altLang="en-US" sz="2400" dirty="0" smtClean="0"/>
              <a:t> (</a:t>
            </a: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if, while, for</a:t>
            </a:r>
            <a:r>
              <a:rPr lang="en-US" altLang="en-US" sz="2400" dirty="0" smtClean="0"/>
              <a:t>, etc.)</a:t>
            </a:r>
            <a:endParaRPr lang="en-US" altLang="en-US" dirty="0" smtClean="0"/>
          </a:p>
          <a:p>
            <a:r>
              <a:rPr lang="en-US" altLang="en-US" dirty="0" smtClean="0"/>
              <a:t>Most predicates have less than </a:t>
            </a:r>
            <a:r>
              <a:rPr lang="en-US" altLang="en-US" dirty="0" smtClean="0">
                <a:solidFill>
                  <a:schemeClr val="tx2"/>
                </a:solidFill>
              </a:rPr>
              <a:t>four clauses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But some programs have a few predicates with many clauses</a:t>
            </a:r>
            <a:endParaRPr lang="en-US" altLang="en-US" dirty="0" smtClean="0">
              <a:solidFill>
                <a:schemeClr val="tx2"/>
              </a:solidFill>
            </a:endParaRPr>
          </a:p>
          <a:p>
            <a:r>
              <a:rPr lang="en-US" altLang="en-US" dirty="0" smtClean="0"/>
              <a:t>The challenge is resolving </a:t>
            </a:r>
            <a:r>
              <a:rPr lang="en-US" altLang="en-US" dirty="0" smtClean="0">
                <a:solidFill>
                  <a:schemeClr val="tx2"/>
                </a:solidFill>
              </a:rPr>
              <a:t>internal </a:t>
            </a:r>
            <a:r>
              <a:rPr lang="en-US" altLang="en-US" dirty="0" smtClean="0"/>
              <a:t>variables</a:t>
            </a:r>
          </a:p>
          <a:p>
            <a:r>
              <a:rPr lang="en-US" altLang="en-US" dirty="0" smtClean="0"/>
              <a:t>Don’t forget</a:t>
            </a:r>
            <a:r>
              <a:rPr lang="en-US" altLang="en-US" dirty="0">
                <a:solidFill>
                  <a:schemeClr val="tx2"/>
                </a:solidFill>
              </a:rPr>
              <a:t> </a:t>
            </a:r>
            <a:r>
              <a:rPr lang="en-US" altLang="en-US" dirty="0" smtClean="0">
                <a:solidFill>
                  <a:schemeClr val="tx2"/>
                </a:solidFill>
              </a:rPr>
              <a:t>non-local </a:t>
            </a:r>
            <a:r>
              <a:rPr lang="en-US" altLang="en-US" dirty="0" smtClean="0"/>
              <a:t>variables</a:t>
            </a:r>
          </a:p>
          <a:p>
            <a:r>
              <a:rPr lang="en-US" altLang="en-US" dirty="0" smtClean="0"/>
              <a:t>If an input variable is changed within a method, it is treated as an </a:t>
            </a:r>
            <a:r>
              <a:rPr lang="en-US" altLang="en-US" dirty="0" smtClean="0">
                <a:solidFill>
                  <a:schemeClr val="tx2"/>
                </a:solidFill>
              </a:rPr>
              <a:t>internal variable </a:t>
            </a:r>
            <a:r>
              <a:rPr lang="en-US" altLang="en-US" dirty="0" smtClean="0"/>
              <a:t>thereafter</a:t>
            </a:r>
          </a:p>
          <a:p>
            <a:r>
              <a:rPr lang="en-US" altLang="en-US" dirty="0" smtClean="0"/>
              <a:t>Avoid transformations that hide predicate structure</a:t>
            </a:r>
          </a:p>
        </p:txBody>
      </p:sp>
      <p:sp>
        <p:nvSpPr>
          <p:cNvPr id="2662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</a:rPr>
              <a:t>Introduction to Software Testing, Edition 2  (Ch 8)</a:t>
            </a:r>
          </a:p>
        </p:txBody>
      </p:sp>
      <p:sp>
        <p:nvSpPr>
          <p:cNvPr id="2662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266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87CB1C1C-EA9F-4B5E-81BF-5591B5FB00F1}" type="slidenum">
              <a:rPr lang="en-US" altLang="en-US" sz="900" b="0" smtClean="0">
                <a:solidFill>
                  <a:schemeClr val="tx1"/>
                </a:solidFill>
              </a:rPr>
              <a:pPr/>
              <a:t>21</a:t>
            </a:fld>
            <a:endParaRPr lang="en-US" altLang="en-US" sz="900" b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87216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12291" name="Rectangle 4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AEC3F9F1-4A3D-4032-A424-ED7DB944D1C4}" type="slidenum">
              <a:rPr lang="en-US" altLang="en-US" sz="900" b="0" smtClean="0">
                <a:solidFill>
                  <a:schemeClr val="tx1"/>
                </a:solidFill>
              </a:rPr>
              <a:pPr/>
              <a:t>3</a:t>
            </a:fld>
            <a:endParaRPr lang="en-US" altLang="en-US" sz="900" b="0" smtClean="0">
              <a:solidFill>
                <a:schemeClr val="tx1"/>
              </a:solidFill>
            </a:endParaRPr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Finding Values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850" y="857250"/>
            <a:ext cx="9023350" cy="56832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i="1" dirty="0" smtClean="0">
                <a:solidFill>
                  <a:schemeClr val="tx2"/>
                </a:solidFill>
              </a:rPr>
              <a:t>Reachability</a:t>
            </a:r>
            <a:r>
              <a:rPr lang="en-US" altLang="en-US" dirty="0" smtClean="0"/>
              <a:t> : Each test much reach the decision</a:t>
            </a:r>
          </a:p>
          <a:p>
            <a:pPr>
              <a:lnSpc>
                <a:spcPct val="80000"/>
              </a:lnSpc>
            </a:pPr>
            <a:r>
              <a:rPr lang="en-US" altLang="en-US" i="1" dirty="0" smtClean="0">
                <a:solidFill>
                  <a:schemeClr val="tx2"/>
                </a:solidFill>
              </a:rPr>
              <a:t>Controllability</a:t>
            </a:r>
            <a:r>
              <a:rPr lang="en-US" altLang="en-US" dirty="0" smtClean="0"/>
              <a:t> : Each test must cause the decision to have specific truth assignment</a:t>
            </a:r>
          </a:p>
          <a:p>
            <a:pPr>
              <a:lnSpc>
                <a:spcPct val="80000"/>
              </a:lnSpc>
            </a:pPr>
            <a:r>
              <a:rPr lang="en-US" altLang="en-US" i="1" dirty="0" smtClean="0">
                <a:solidFill>
                  <a:schemeClr val="tx2"/>
                </a:solidFill>
              </a:rPr>
              <a:t>Internal </a:t>
            </a:r>
            <a:r>
              <a:rPr lang="en-US" altLang="en-US" i="1" dirty="0">
                <a:solidFill>
                  <a:schemeClr val="tx2"/>
                </a:solidFill>
              </a:rPr>
              <a:t>variables </a:t>
            </a:r>
            <a:r>
              <a:rPr lang="en-US" altLang="en-US" i="1" dirty="0" smtClean="0">
                <a:solidFill>
                  <a:schemeClr val="tx2"/>
                </a:solidFill>
              </a:rPr>
              <a:t>: </a:t>
            </a:r>
            <a:r>
              <a:rPr lang="en-US" altLang="en-US" dirty="0" smtClean="0"/>
              <a:t>Predicates </a:t>
            </a:r>
            <a:r>
              <a:rPr lang="en-US" altLang="en-US" dirty="0"/>
              <a:t>v</a:t>
            </a:r>
            <a:r>
              <a:rPr lang="en-US" altLang="en-US" dirty="0" smtClean="0"/>
              <a:t>ariables </a:t>
            </a:r>
            <a:r>
              <a:rPr lang="en-US" altLang="en-US" dirty="0"/>
              <a:t>that </a:t>
            </a:r>
            <a:r>
              <a:rPr lang="en-US" altLang="en-US" dirty="0" smtClean="0"/>
              <a:t>are not inputs</a:t>
            </a:r>
            <a:endParaRPr lang="en-US" altLang="en-US" i="1" dirty="0" smtClean="0">
              <a:solidFill>
                <a:schemeClr val="tx2"/>
              </a:solidFill>
            </a:endParaRPr>
          </a:p>
        </p:txBody>
      </p:sp>
      <p:sp>
        <p:nvSpPr>
          <p:cNvPr id="12294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</a:rPr>
              <a:t>Introduction to Software Testing, Edition 2  (Ch 8)</a:t>
            </a:r>
          </a:p>
        </p:txBody>
      </p:sp>
      <p:sp>
        <p:nvSpPr>
          <p:cNvPr id="2" name="Rounded Rectangle 1"/>
          <p:cNvSpPr/>
          <p:nvPr/>
        </p:nvSpPr>
        <p:spPr bwMode="auto">
          <a:xfrm>
            <a:off x="546100" y="2819400"/>
            <a:ext cx="4152900" cy="3238500"/>
          </a:xfrm>
          <a:prstGeom prst="roundRect">
            <a:avLst/>
          </a:prstGeom>
          <a:solidFill>
            <a:schemeClr val="bg1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</a:t>
            </a:r>
            <a:r>
              <a:rPr lang="en-US" b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checkVal</a:t>
            </a:r>
            <a:r>
              <a:rPr lang="en-US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b="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x) {</a:t>
            </a:r>
          </a:p>
          <a:p>
            <a:r>
              <a:rPr lang="en-US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y = x*2;</a:t>
            </a:r>
          </a:p>
          <a:p>
            <a:r>
              <a:rPr lang="en-US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if (x&gt;0)</a:t>
            </a:r>
          </a:p>
          <a:p>
            <a:r>
              <a:rPr lang="en-US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if ((x&gt;10 &amp;&amp; x&lt;20) || y==50)</a:t>
            </a:r>
          </a:p>
          <a:p>
            <a:r>
              <a:rPr lang="en-US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return 1;</a:t>
            </a:r>
          </a:p>
          <a:p>
            <a:r>
              <a:rPr lang="en-US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else</a:t>
            </a:r>
          </a:p>
          <a:p>
            <a:r>
              <a:rPr lang="en-US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if </a:t>
            </a:r>
            <a:r>
              <a:rPr lang="en-US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((</a:t>
            </a:r>
            <a:r>
              <a:rPr lang="en-US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x&lt;-10 &amp;&amp; x&gt;-20</a:t>
            </a:r>
            <a:r>
              <a:rPr lang="en-US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|| y&lt;-60)</a:t>
            </a:r>
            <a:endParaRPr lang="en-US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return 2;</a:t>
            </a:r>
          </a:p>
          <a:p>
            <a:r>
              <a:rPr lang="en-US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4156075" y="2620963"/>
            <a:ext cx="3028950" cy="482600"/>
          </a:xfrm>
          <a:prstGeom prst="roundRect">
            <a:avLst/>
          </a:prstGeom>
          <a:solidFill>
            <a:schemeClr val="bg1">
              <a:lumMod val="60000"/>
              <a:lumOff val="40000"/>
            </a:schemeClr>
          </a:solidFill>
          <a:ln w="38100" cap="flat" cmpd="sng" algn="ctr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 is an internal variable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4281363" y="3532982"/>
            <a:ext cx="3028950" cy="482600"/>
          </a:xfrm>
          <a:prstGeom prst="roundRect">
            <a:avLst/>
          </a:prstGeom>
          <a:solidFill>
            <a:schemeClr val="bg1">
              <a:lumMod val="60000"/>
              <a:lumOff val="40000"/>
            </a:schemeClr>
          </a:solidFill>
          <a:ln w="38100" cap="flat" cmpd="sng" algn="ctr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Reach: x &gt; 0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4156075" y="4233861"/>
            <a:ext cx="3028950" cy="482600"/>
          </a:xfrm>
          <a:prstGeom prst="roundRect">
            <a:avLst/>
          </a:prstGeom>
          <a:solidFill>
            <a:schemeClr val="bg1">
              <a:lumMod val="60000"/>
              <a:lumOff val="40000"/>
            </a:schemeClr>
          </a:solidFill>
          <a:ln w="38100" cap="flat" cmpd="sng" algn="ctr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 for FFT: x=25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4988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Thermostat (</a:t>
            </a:r>
            <a:r>
              <a:rPr lang="en-US" altLang="en-US" i="1" smtClean="0"/>
              <a:t>pg 1 of 2</a:t>
            </a:r>
            <a:r>
              <a:rPr lang="en-US" altLang="en-US" smtClean="0"/>
              <a:t>)</a:t>
            </a:r>
          </a:p>
        </p:txBody>
      </p:sp>
      <p:sp>
        <p:nvSpPr>
          <p:cNvPr id="13315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</a:rPr>
              <a:t>Introduction to Software Testing, Edition 2  (Ch 8)</a:t>
            </a:r>
          </a:p>
        </p:txBody>
      </p:sp>
      <p:sp>
        <p:nvSpPr>
          <p:cNvPr id="1331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1331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AD830D00-F0C2-4019-881C-58C0D39319A1}" type="slidenum">
              <a:rPr lang="en-US" altLang="en-US" sz="900" b="0" smtClean="0">
                <a:solidFill>
                  <a:schemeClr val="tx1"/>
                </a:solidFill>
              </a:rPr>
              <a:pPr/>
              <a:t>4</a:t>
            </a:fld>
            <a:endParaRPr lang="en-US" altLang="en-US" sz="900" b="0" smtClean="0">
              <a:solidFill>
                <a:schemeClr val="tx1"/>
              </a:solidFill>
            </a:endParaRPr>
          </a:p>
        </p:txBody>
      </p:sp>
      <p:sp>
        <p:nvSpPr>
          <p:cNvPr id="6" name="Text Box 1027"/>
          <p:cNvSpPr txBox="1">
            <a:spLocks noChangeArrowheads="1"/>
          </p:cNvSpPr>
          <p:nvPr/>
        </p:nvSpPr>
        <p:spPr bwMode="auto">
          <a:xfrm>
            <a:off x="60325" y="833941"/>
            <a:ext cx="9023350" cy="547842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b="0" dirty="0">
                <a:solidFill>
                  <a:schemeClr val="tx1"/>
                </a:solidFill>
                <a:latin typeface="Arial" pitchFamily="34" charset="0"/>
              </a:rPr>
              <a:t>  1  </a:t>
            </a:r>
            <a:r>
              <a:rPr lang="en-US" b="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itchFamily="34" charset="0"/>
              </a:rPr>
              <a:t>// Jeff </a:t>
            </a:r>
            <a:r>
              <a:rPr lang="en-US" b="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Arial" pitchFamily="34" charset="0"/>
              </a:rPr>
              <a:t>Offutt &amp; Paul Ammann—September 2014</a:t>
            </a:r>
            <a:endParaRPr lang="en-US" b="0" dirty="0">
              <a:solidFill>
                <a:schemeClr val="accent2">
                  <a:lumMod val="40000"/>
                  <a:lumOff val="60000"/>
                </a:schemeClr>
              </a:solidFill>
              <a:latin typeface="Arial" pitchFamily="34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b="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itchFamily="34" charset="0"/>
              </a:rPr>
              <a:t>  </a:t>
            </a:r>
            <a:r>
              <a:rPr lang="en-US" b="0" dirty="0">
                <a:solidFill>
                  <a:schemeClr val="tx1"/>
                </a:solidFill>
                <a:latin typeface="Arial" pitchFamily="34" charset="0"/>
              </a:rPr>
              <a:t>2</a:t>
            </a:r>
            <a:r>
              <a:rPr lang="en-US" b="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itchFamily="34" charset="0"/>
              </a:rPr>
              <a:t>  // Programmable Thermostat</a:t>
            </a: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b="0" dirty="0">
                <a:solidFill>
                  <a:schemeClr val="tx1"/>
                </a:solidFill>
                <a:latin typeface="Arial" pitchFamily="34" charset="0"/>
              </a:rPr>
              <a:t>  </a:t>
            </a:r>
            <a:r>
              <a:rPr lang="en-US" b="0" dirty="0" smtClean="0">
                <a:solidFill>
                  <a:schemeClr val="tx1"/>
                </a:solidFill>
                <a:latin typeface="Arial" pitchFamily="34" charset="0"/>
              </a:rPr>
              <a:t>6  </a:t>
            </a:r>
            <a:r>
              <a:rPr lang="en-US" b="0" dirty="0">
                <a:solidFill>
                  <a:srgbClr val="92D050"/>
                </a:solidFill>
                <a:latin typeface="Arial" pitchFamily="34" charset="0"/>
              </a:rPr>
              <a:t>import</a:t>
            </a:r>
            <a:r>
              <a:rPr lang="en-US" b="0" dirty="0">
                <a:solidFill>
                  <a:schemeClr val="tx1"/>
                </a:solidFill>
                <a:latin typeface="Arial" pitchFamily="34" charset="0"/>
              </a:rPr>
              <a:t> java.io.*;</a:t>
            </a: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b="0" dirty="0" smtClean="0">
                <a:solidFill>
                  <a:schemeClr val="tx1"/>
                </a:solidFill>
                <a:latin typeface="Arial" pitchFamily="34" charset="0"/>
              </a:rPr>
              <a:t>10  </a:t>
            </a:r>
            <a:r>
              <a:rPr lang="en-US" b="0" dirty="0" smtClean="0">
                <a:solidFill>
                  <a:srgbClr val="92D050"/>
                </a:solidFill>
                <a:latin typeface="Arial" pitchFamily="34" charset="0"/>
              </a:rPr>
              <a:t>public class</a:t>
            </a:r>
            <a:r>
              <a:rPr lang="en-US" b="0" dirty="0" smtClean="0">
                <a:solidFill>
                  <a:schemeClr val="tx1"/>
                </a:solidFill>
                <a:latin typeface="Arial" pitchFamily="34" charset="0"/>
              </a:rPr>
              <a:t> Thermostat</a:t>
            </a:r>
            <a:endParaRPr lang="en-US" b="0" dirty="0">
              <a:solidFill>
                <a:schemeClr val="tx1"/>
              </a:solidFill>
              <a:latin typeface="Arial" pitchFamily="34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b="0" dirty="0" smtClean="0">
                <a:solidFill>
                  <a:schemeClr val="tx1"/>
                </a:solidFill>
                <a:latin typeface="Arial" pitchFamily="34" charset="0"/>
              </a:rPr>
              <a:t>11  </a:t>
            </a:r>
            <a:r>
              <a:rPr lang="en-US" b="0" dirty="0">
                <a:solidFill>
                  <a:schemeClr val="tx1"/>
                </a:solidFill>
                <a:latin typeface="Arial" pitchFamily="34" charset="0"/>
              </a:rPr>
              <a:t>{</a:t>
            </a: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b="0" dirty="0" smtClean="0">
                <a:solidFill>
                  <a:schemeClr val="tx1"/>
                </a:solidFill>
                <a:latin typeface="Arial" pitchFamily="34" charset="0"/>
              </a:rPr>
              <a:t>12</a:t>
            </a:r>
            <a:r>
              <a:rPr lang="en-US" b="0" dirty="0" smtClean="0">
                <a:solidFill>
                  <a:srgbClr val="92D050"/>
                </a:solidFill>
                <a:latin typeface="Arial" pitchFamily="34" charset="0"/>
              </a:rPr>
              <a:t>     private </a:t>
            </a:r>
            <a:r>
              <a:rPr lang="en-US" b="0" dirty="0" err="1" smtClean="0">
                <a:solidFill>
                  <a:srgbClr val="92D050"/>
                </a:solidFill>
                <a:latin typeface="Arial" pitchFamily="34" charset="0"/>
              </a:rPr>
              <a:t>int</a:t>
            </a:r>
            <a:r>
              <a:rPr lang="en-US" b="0" dirty="0" smtClean="0">
                <a:solidFill>
                  <a:srgbClr val="92D050"/>
                </a:solidFill>
                <a:latin typeface="Arial" pitchFamily="34" charset="0"/>
              </a:rPr>
              <a:t> </a:t>
            </a:r>
            <a:r>
              <a:rPr lang="en-US" b="0" dirty="0" err="1" smtClean="0">
                <a:solidFill>
                  <a:schemeClr val="tx1"/>
                </a:solidFill>
                <a:latin typeface="Arial" pitchFamily="34" charset="0"/>
              </a:rPr>
              <a:t>curTemp</a:t>
            </a:r>
            <a:r>
              <a:rPr lang="en-US" b="0" dirty="0" smtClean="0">
                <a:solidFill>
                  <a:schemeClr val="tx1"/>
                </a:solidFill>
                <a:latin typeface="Arial" pitchFamily="34" charset="0"/>
              </a:rPr>
              <a:t>;                </a:t>
            </a:r>
            <a:r>
              <a:rPr lang="en-US" b="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Arial" pitchFamily="34" charset="0"/>
              </a:rPr>
              <a:t>// </a:t>
            </a:r>
            <a:r>
              <a:rPr lang="en-US" b="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itchFamily="34" charset="0"/>
              </a:rPr>
              <a:t>Current temperature </a:t>
            </a:r>
            <a:r>
              <a:rPr lang="en-US" b="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Arial" pitchFamily="34" charset="0"/>
              </a:rPr>
              <a:t>reading</a:t>
            </a: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b="0" dirty="0" smtClean="0">
                <a:solidFill>
                  <a:schemeClr val="tx1"/>
                </a:solidFill>
                <a:latin typeface="Arial" pitchFamily="34" charset="0"/>
              </a:rPr>
              <a:t>13</a:t>
            </a:r>
            <a:r>
              <a:rPr lang="en-US" b="0" dirty="0" smtClean="0">
                <a:solidFill>
                  <a:srgbClr val="92D050"/>
                </a:solidFill>
                <a:latin typeface="Arial" pitchFamily="34" charset="0"/>
              </a:rPr>
              <a:t>     </a:t>
            </a:r>
            <a:r>
              <a:rPr lang="en-US" b="0" dirty="0">
                <a:solidFill>
                  <a:srgbClr val="92D050"/>
                </a:solidFill>
                <a:latin typeface="Arial" pitchFamily="34" charset="0"/>
              </a:rPr>
              <a:t>private </a:t>
            </a:r>
            <a:r>
              <a:rPr lang="en-US" b="0" dirty="0" err="1" smtClean="0">
                <a:solidFill>
                  <a:srgbClr val="92D050"/>
                </a:solidFill>
                <a:latin typeface="Arial" pitchFamily="34" charset="0"/>
              </a:rPr>
              <a:t>int</a:t>
            </a:r>
            <a:r>
              <a:rPr lang="en-US" b="0" dirty="0" smtClean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b="0" dirty="0" err="1" smtClean="0">
                <a:solidFill>
                  <a:schemeClr val="tx1"/>
                </a:solidFill>
                <a:latin typeface="Arial" pitchFamily="34" charset="0"/>
              </a:rPr>
              <a:t>thresholdDiff</a:t>
            </a:r>
            <a:r>
              <a:rPr lang="en-US" b="0" dirty="0" smtClean="0">
                <a:solidFill>
                  <a:schemeClr val="tx1"/>
                </a:solidFill>
                <a:latin typeface="Arial" pitchFamily="34" charset="0"/>
              </a:rPr>
              <a:t>;          </a:t>
            </a:r>
            <a:r>
              <a:rPr lang="en-US" b="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Arial" pitchFamily="34" charset="0"/>
              </a:rPr>
              <a:t>// </a:t>
            </a:r>
            <a:r>
              <a:rPr lang="en-US" b="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itchFamily="34" charset="0"/>
              </a:rPr>
              <a:t>Temp difference until </a:t>
            </a:r>
            <a:r>
              <a:rPr lang="en-US" b="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Arial" pitchFamily="34" charset="0"/>
              </a:rPr>
              <a:t>heater on</a:t>
            </a:r>
            <a:endParaRPr lang="en-US" b="0" dirty="0">
              <a:solidFill>
                <a:schemeClr val="accent2">
                  <a:lumMod val="40000"/>
                  <a:lumOff val="60000"/>
                </a:schemeClr>
              </a:solidFill>
              <a:latin typeface="Arial" pitchFamily="34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b="0" dirty="0" smtClean="0">
                <a:solidFill>
                  <a:schemeClr val="tx1"/>
                </a:solidFill>
                <a:latin typeface="Arial" pitchFamily="34" charset="0"/>
              </a:rPr>
              <a:t>14     </a:t>
            </a:r>
            <a:r>
              <a:rPr lang="en-US" b="0" dirty="0" smtClean="0">
                <a:solidFill>
                  <a:srgbClr val="92D050"/>
                </a:solidFill>
                <a:latin typeface="Arial" pitchFamily="34" charset="0"/>
              </a:rPr>
              <a:t>private </a:t>
            </a:r>
            <a:r>
              <a:rPr lang="en-US" b="0" dirty="0" err="1">
                <a:solidFill>
                  <a:srgbClr val="92D050"/>
                </a:solidFill>
                <a:latin typeface="Arial" pitchFamily="34" charset="0"/>
              </a:rPr>
              <a:t>int</a:t>
            </a:r>
            <a:r>
              <a:rPr lang="en-US" b="0" dirty="0" smtClean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b="0" dirty="0" err="1" smtClean="0">
                <a:solidFill>
                  <a:schemeClr val="tx1"/>
                </a:solidFill>
                <a:latin typeface="Arial" pitchFamily="34" charset="0"/>
              </a:rPr>
              <a:t>timeSinceLastRun</a:t>
            </a:r>
            <a:r>
              <a:rPr lang="en-US" b="0" dirty="0" smtClean="0">
                <a:solidFill>
                  <a:schemeClr val="tx1"/>
                </a:solidFill>
                <a:latin typeface="Arial" pitchFamily="34" charset="0"/>
              </a:rPr>
              <a:t>; </a:t>
            </a:r>
            <a:r>
              <a:rPr lang="en-US" b="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Arial" pitchFamily="34" charset="0"/>
              </a:rPr>
              <a:t>// </a:t>
            </a:r>
            <a:r>
              <a:rPr lang="en-US" b="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itchFamily="34" charset="0"/>
              </a:rPr>
              <a:t>Time since heater </a:t>
            </a:r>
            <a:r>
              <a:rPr lang="en-US" b="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Arial" pitchFamily="34" charset="0"/>
              </a:rPr>
              <a:t>stopped</a:t>
            </a:r>
            <a:endParaRPr lang="en-US" b="0" dirty="0">
              <a:solidFill>
                <a:schemeClr val="accent2">
                  <a:lumMod val="40000"/>
                  <a:lumOff val="60000"/>
                </a:schemeClr>
              </a:solidFill>
              <a:latin typeface="Arial" pitchFamily="34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b="0" dirty="0" smtClean="0">
                <a:solidFill>
                  <a:schemeClr val="tx1"/>
                </a:solidFill>
                <a:latin typeface="Arial" pitchFamily="34" charset="0"/>
              </a:rPr>
              <a:t>15     </a:t>
            </a:r>
            <a:r>
              <a:rPr lang="en-US" b="0" dirty="0" smtClean="0">
                <a:solidFill>
                  <a:srgbClr val="92D050"/>
                </a:solidFill>
                <a:latin typeface="Arial" pitchFamily="34" charset="0"/>
              </a:rPr>
              <a:t>private </a:t>
            </a:r>
            <a:r>
              <a:rPr lang="en-US" b="0" dirty="0" err="1">
                <a:solidFill>
                  <a:srgbClr val="92D050"/>
                </a:solidFill>
                <a:latin typeface="Arial" pitchFamily="34" charset="0"/>
              </a:rPr>
              <a:t>int</a:t>
            </a:r>
            <a:r>
              <a:rPr lang="en-US" b="0" dirty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b="0" dirty="0" err="1" smtClean="0">
                <a:solidFill>
                  <a:schemeClr val="tx1"/>
                </a:solidFill>
                <a:latin typeface="Arial" pitchFamily="34" charset="0"/>
              </a:rPr>
              <a:t>minLag</a:t>
            </a:r>
            <a:r>
              <a:rPr lang="en-US" b="0" dirty="0" smtClean="0">
                <a:solidFill>
                  <a:schemeClr val="tx1"/>
                </a:solidFill>
                <a:latin typeface="Arial" pitchFamily="34" charset="0"/>
              </a:rPr>
              <a:t>;                   </a:t>
            </a:r>
            <a:r>
              <a:rPr lang="en-US" b="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Arial" pitchFamily="34" charset="0"/>
              </a:rPr>
              <a:t>// </a:t>
            </a:r>
            <a:r>
              <a:rPr lang="en-US" b="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itchFamily="34" charset="0"/>
              </a:rPr>
              <a:t>How long I need to </a:t>
            </a:r>
            <a:r>
              <a:rPr lang="en-US" b="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Arial" pitchFamily="34" charset="0"/>
              </a:rPr>
              <a:t>wait</a:t>
            </a:r>
            <a:endParaRPr lang="en-US" b="0" dirty="0">
              <a:solidFill>
                <a:schemeClr val="accent2">
                  <a:lumMod val="40000"/>
                  <a:lumOff val="60000"/>
                </a:schemeClr>
              </a:solidFill>
              <a:latin typeface="Arial" pitchFamily="34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b="0" dirty="0" smtClean="0">
                <a:solidFill>
                  <a:schemeClr val="tx1"/>
                </a:solidFill>
                <a:latin typeface="Arial" pitchFamily="34" charset="0"/>
              </a:rPr>
              <a:t>16     </a:t>
            </a:r>
            <a:r>
              <a:rPr lang="en-US" b="0" dirty="0" smtClean="0">
                <a:solidFill>
                  <a:srgbClr val="92D050"/>
                </a:solidFill>
                <a:latin typeface="Arial" pitchFamily="34" charset="0"/>
              </a:rPr>
              <a:t>private </a:t>
            </a:r>
            <a:r>
              <a:rPr lang="en-US" b="0" dirty="0" err="1" smtClean="0">
                <a:solidFill>
                  <a:srgbClr val="92D050"/>
                </a:solidFill>
                <a:latin typeface="Arial" pitchFamily="34" charset="0"/>
              </a:rPr>
              <a:t>boolean</a:t>
            </a:r>
            <a:r>
              <a:rPr lang="en-US" b="0" dirty="0" smtClean="0">
                <a:solidFill>
                  <a:schemeClr val="tx1"/>
                </a:solidFill>
                <a:latin typeface="Arial" pitchFamily="34" charset="0"/>
              </a:rPr>
              <a:t> Override;        </a:t>
            </a:r>
            <a:r>
              <a:rPr lang="en-US" b="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Arial" pitchFamily="34" charset="0"/>
              </a:rPr>
              <a:t>// </a:t>
            </a:r>
            <a:r>
              <a:rPr lang="en-US" b="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itchFamily="34" charset="0"/>
              </a:rPr>
              <a:t>Has user overridden the </a:t>
            </a:r>
            <a:r>
              <a:rPr lang="en-US" b="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Arial" pitchFamily="34" charset="0"/>
              </a:rPr>
              <a:t>program</a:t>
            </a:r>
            <a:endParaRPr lang="en-US" b="0" dirty="0">
              <a:solidFill>
                <a:schemeClr val="accent2">
                  <a:lumMod val="40000"/>
                  <a:lumOff val="60000"/>
                </a:schemeClr>
              </a:solidFill>
              <a:latin typeface="Arial" pitchFamily="34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b="0" dirty="0" smtClean="0">
                <a:solidFill>
                  <a:schemeClr val="tx1"/>
                </a:solidFill>
                <a:latin typeface="Arial" pitchFamily="34" charset="0"/>
              </a:rPr>
              <a:t>17   </a:t>
            </a:r>
            <a:r>
              <a:rPr lang="en-US" b="0" dirty="0" smtClean="0">
                <a:solidFill>
                  <a:srgbClr val="92D050"/>
                </a:solidFill>
                <a:latin typeface="Arial" pitchFamily="34" charset="0"/>
              </a:rPr>
              <a:t>  private</a:t>
            </a:r>
            <a:r>
              <a:rPr lang="en-US" b="0" dirty="0" smtClean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b="0" dirty="0" err="1" smtClean="0">
                <a:solidFill>
                  <a:srgbClr val="92D050"/>
                </a:solidFill>
                <a:latin typeface="Arial" pitchFamily="34" charset="0"/>
              </a:rPr>
              <a:t>int</a:t>
            </a:r>
            <a:r>
              <a:rPr lang="en-US" b="0" dirty="0" smtClean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b="0" dirty="0" err="1" smtClean="0">
                <a:solidFill>
                  <a:schemeClr val="tx1"/>
                </a:solidFill>
                <a:latin typeface="Arial" pitchFamily="34" charset="0"/>
              </a:rPr>
              <a:t>overTemp</a:t>
            </a:r>
            <a:r>
              <a:rPr lang="en-US" b="0" dirty="0" smtClean="0">
                <a:solidFill>
                  <a:schemeClr val="tx1"/>
                </a:solidFill>
                <a:latin typeface="Arial" pitchFamily="34" charset="0"/>
              </a:rPr>
              <a:t>;               </a:t>
            </a:r>
            <a:r>
              <a:rPr lang="en-US" b="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Arial" pitchFamily="34" charset="0"/>
              </a:rPr>
              <a:t>// </a:t>
            </a:r>
            <a:r>
              <a:rPr lang="en-US" b="0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Arial" pitchFamily="34" charset="0"/>
              </a:rPr>
              <a:t>OverridingTemp</a:t>
            </a:r>
            <a:endParaRPr lang="en-US" b="0" dirty="0" smtClean="0">
              <a:solidFill>
                <a:schemeClr val="accent2">
                  <a:lumMod val="40000"/>
                  <a:lumOff val="60000"/>
                </a:schemeClr>
              </a:solidFill>
              <a:latin typeface="Arial" pitchFamily="34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b="0" dirty="0" smtClean="0">
                <a:solidFill>
                  <a:schemeClr val="tx1"/>
                </a:solidFill>
                <a:latin typeface="Arial" pitchFamily="34" charset="0"/>
              </a:rPr>
              <a:t>18     </a:t>
            </a:r>
            <a:r>
              <a:rPr lang="en-US" b="0" dirty="0">
                <a:solidFill>
                  <a:srgbClr val="92D050"/>
                </a:solidFill>
                <a:latin typeface="Arial" pitchFamily="34" charset="0"/>
              </a:rPr>
              <a:t>private</a:t>
            </a:r>
            <a:r>
              <a:rPr lang="en-US" b="0" dirty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b="0" dirty="0" err="1">
                <a:solidFill>
                  <a:srgbClr val="92D050"/>
                </a:solidFill>
                <a:latin typeface="Arial" pitchFamily="34" charset="0"/>
              </a:rPr>
              <a:t>int</a:t>
            </a:r>
            <a:r>
              <a:rPr lang="en-US" b="0" dirty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b="0" dirty="0" err="1" smtClean="0">
                <a:solidFill>
                  <a:schemeClr val="tx1"/>
                </a:solidFill>
                <a:latin typeface="Arial" pitchFamily="34" charset="0"/>
              </a:rPr>
              <a:t>runTime</a:t>
            </a:r>
            <a:r>
              <a:rPr lang="en-US" b="0" dirty="0" smtClean="0">
                <a:solidFill>
                  <a:schemeClr val="tx1"/>
                </a:solidFill>
                <a:latin typeface="Arial" pitchFamily="34" charset="0"/>
              </a:rPr>
              <a:t>;                  </a:t>
            </a:r>
            <a:r>
              <a:rPr lang="en-US" b="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Arial" pitchFamily="34" charset="0"/>
              </a:rPr>
              <a:t>// output of </a:t>
            </a:r>
            <a:r>
              <a:rPr lang="en-US" b="0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Arial" pitchFamily="34" charset="0"/>
              </a:rPr>
              <a:t>turnHeaterOn</a:t>
            </a:r>
            <a:r>
              <a:rPr lang="en-US" b="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Arial" pitchFamily="34" charset="0"/>
              </a:rPr>
              <a:t>–how long to run</a:t>
            </a:r>
            <a:endParaRPr lang="en-US" b="0" dirty="0">
              <a:solidFill>
                <a:schemeClr val="tx1"/>
              </a:solidFill>
              <a:latin typeface="Arial" pitchFamily="34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b="0" dirty="0" smtClean="0">
                <a:solidFill>
                  <a:schemeClr val="tx1"/>
                </a:solidFill>
                <a:latin typeface="Arial" pitchFamily="34" charset="0"/>
              </a:rPr>
              <a:t>19     </a:t>
            </a:r>
            <a:r>
              <a:rPr lang="en-US" b="0" dirty="0">
                <a:solidFill>
                  <a:srgbClr val="92D050"/>
                </a:solidFill>
                <a:latin typeface="Arial" pitchFamily="34" charset="0"/>
              </a:rPr>
              <a:t>private</a:t>
            </a:r>
            <a:r>
              <a:rPr lang="en-US" b="0" dirty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b="0" dirty="0" err="1" smtClean="0">
                <a:solidFill>
                  <a:srgbClr val="92D050"/>
                </a:solidFill>
                <a:latin typeface="Arial" pitchFamily="34" charset="0"/>
              </a:rPr>
              <a:t>boolean</a:t>
            </a:r>
            <a:r>
              <a:rPr lang="en-US" b="0" dirty="0" smtClean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b="0" dirty="0" err="1" smtClean="0">
                <a:solidFill>
                  <a:schemeClr val="tx1"/>
                </a:solidFill>
                <a:latin typeface="Arial" pitchFamily="34" charset="0"/>
              </a:rPr>
              <a:t>heaterOn</a:t>
            </a:r>
            <a:r>
              <a:rPr lang="en-US" b="0" dirty="0" smtClean="0">
                <a:solidFill>
                  <a:schemeClr val="tx1"/>
                </a:solidFill>
                <a:latin typeface="Arial" pitchFamily="34" charset="0"/>
              </a:rPr>
              <a:t>;       </a:t>
            </a:r>
            <a:r>
              <a:rPr lang="en-US" b="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Arial" pitchFamily="34" charset="0"/>
              </a:rPr>
              <a:t>// output of </a:t>
            </a:r>
            <a:r>
              <a:rPr lang="en-US" b="0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Arial" pitchFamily="34" charset="0"/>
              </a:rPr>
              <a:t>turnHeaterOn</a:t>
            </a:r>
            <a:r>
              <a:rPr lang="en-US" b="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Arial" pitchFamily="34" charset="0"/>
              </a:rPr>
              <a:t> – whether to run</a:t>
            </a:r>
            <a:endParaRPr lang="en-US" b="0" dirty="0">
              <a:solidFill>
                <a:schemeClr val="tx1"/>
              </a:solidFill>
              <a:latin typeface="Arial" pitchFamily="34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b="0" dirty="0" smtClean="0">
                <a:solidFill>
                  <a:schemeClr val="tx1"/>
                </a:solidFill>
                <a:latin typeface="Arial" pitchFamily="34" charset="0"/>
              </a:rPr>
              <a:t>20     </a:t>
            </a:r>
            <a:r>
              <a:rPr lang="en-US" b="0" dirty="0">
                <a:solidFill>
                  <a:srgbClr val="92D050"/>
                </a:solidFill>
                <a:latin typeface="Arial" pitchFamily="34" charset="0"/>
              </a:rPr>
              <a:t>private</a:t>
            </a:r>
            <a:r>
              <a:rPr lang="en-US" b="0" dirty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b="0" dirty="0" smtClean="0">
                <a:solidFill>
                  <a:srgbClr val="92D050"/>
                </a:solidFill>
                <a:latin typeface="Arial" pitchFamily="34" charset="0"/>
              </a:rPr>
              <a:t>Period</a:t>
            </a:r>
            <a:r>
              <a:rPr lang="en-US" b="0" dirty="0" smtClean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b="0" dirty="0" err="1" smtClean="0">
                <a:solidFill>
                  <a:schemeClr val="tx1"/>
                </a:solidFill>
                <a:latin typeface="Arial" pitchFamily="34" charset="0"/>
              </a:rPr>
              <a:t>period</a:t>
            </a:r>
            <a:r>
              <a:rPr lang="en-US" b="0" dirty="0" smtClean="0">
                <a:solidFill>
                  <a:schemeClr val="tx1"/>
                </a:solidFill>
                <a:latin typeface="Arial" pitchFamily="34" charset="0"/>
              </a:rPr>
              <a:t>;               </a:t>
            </a:r>
            <a:r>
              <a:rPr lang="en-US" b="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Arial" pitchFamily="34" charset="0"/>
              </a:rPr>
              <a:t>// morning, day, evening, or night</a:t>
            </a:r>
            <a:endParaRPr lang="en-US" b="0" dirty="0">
              <a:solidFill>
                <a:schemeClr val="tx1"/>
              </a:solidFill>
              <a:latin typeface="Arial" pitchFamily="34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b="0" dirty="0" smtClean="0">
                <a:solidFill>
                  <a:schemeClr val="tx1"/>
                </a:solidFill>
                <a:latin typeface="Arial" pitchFamily="34" charset="0"/>
              </a:rPr>
              <a:t>21     </a:t>
            </a:r>
            <a:r>
              <a:rPr lang="en-US" b="0" dirty="0">
                <a:solidFill>
                  <a:srgbClr val="92D050"/>
                </a:solidFill>
                <a:latin typeface="Arial" pitchFamily="34" charset="0"/>
              </a:rPr>
              <a:t>private</a:t>
            </a:r>
            <a:r>
              <a:rPr lang="en-US" b="0" dirty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b="0" dirty="0" err="1" smtClean="0">
                <a:solidFill>
                  <a:srgbClr val="92D050"/>
                </a:solidFill>
                <a:latin typeface="Arial" pitchFamily="34" charset="0"/>
              </a:rPr>
              <a:t>DayType</a:t>
            </a:r>
            <a:r>
              <a:rPr lang="en-US" b="0" dirty="0" smtClean="0">
                <a:solidFill>
                  <a:schemeClr val="tx1"/>
                </a:solidFill>
                <a:latin typeface="Arial" pitchFamily="34" charset="0"/>
              </a:rPr>
              <a:t> day;               </a:t>
            </a:r>
            <a:r>
              <a:rPr lang="en-US" b="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Arial" pitchFamily="34" charset="0"/>
              </a:rPr>
              <a:t>// week day or weekend day</a:t>
            </a:r>
            <a:endParaRPr lang="en-US" b="0" dirty="0">
              <a:solidFill>
                <a:schemeClr val="tx1"/>
              </a:solidFill>
              <a:latin typeface="Arial" pitchFamily="34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b="0" dirty="0" smtClean="0">
                <a:solidFill>
                  <a:schemeClr val="tx1"/>
                </a:solidFill>
                <a:latin typeface="Arial" pitchFamily="34" charset="0"/>
              </a:rPr>
              <a:t>23     </a:t>
            </a:r>
            <a:r>
              <a:rPr lang="en-US" b="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Arial" pitchFamily="34" charset="0"/>
              </a:rPr>
              <a:t>// Decide whether to turn the heater on, and for how long.</a:t>
            </a: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b="0" dirty="0" smtClean="0">
                <a:solidFill>
                  <a:schemeClr val="tx1"/>
                </a:solidFill>
                <a:latin typeface="Arial" pitchFamily="34" charset="0"/>
              </a:rPr>
              <a:t>24     </a:t>
            </a:r>
            <a:r>
              <a:rPr lang="en-US" b="0" dirty="0" smtClean="0">
                <a:solidFill>
                  <a:srgbClr val="92D050"/>
                </a:solidFill>
                <a:latin typeface="Arial" pitchFamily="34" charset="0"/>
              </a:rPr>
              <a:t>public </a:t>
            </a:r>
            <a:r>
              <a:rPr lang="en-US" b="0" dirty="0" err="1">
                <a:solidFill>
                  <a:srgbClr val="92D050"/>
                </a:solidFill>
                <a:latin typeface="Arial" pitchFamily="34" charset="0"/>
              </a:rPr>
              <a:t>boolean</a:t>
            </a:r>
            <a:r>
              <a:rPr lang="en-US" b="0" dirty="0">
                <a:solidFill>
                  <a:srgbClr val="92D050"/>
                </a:solidFill>
                <a:latin typeface="Arial" pitchFamily="34" charset="0"/>
              </a:rPr>
              <a:t> </a:t>
            </a:r>
            <a:r>
              <a:rPr lang="en-US" b="0" dirty="0" err="1">
                <a:solidFill>
                  <a:schemeClr val="tx1"/>
                </a:solidFill>
                <a:latin typeface="Arial" pitchFamily="34" charset="0"/>
              </a:rPr>
              <a:t>turnHeaterOn</a:t>
            </a:r>
            <a:r>
              <a:rPr lang="en-US" b="0" dirty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b="0" dirty="0" smtClean="0">
                <a:solidFill>
                  <a:schemeClr val="tx1"/>
                </a:solidFill>
                <a:latin typeface="Arial" pitchFamily="34" charset="0"/>
              </a:rPr>
              <a:t>(</a:t>
            </a:r>
            <a:r>
              <a:rPr lang="en-US" b="0" dirty="0" err="1" smtClean="0">
                <a:solidFill>
                  <a:schemeClr val="tx1"/>
                </a:solidFill>
                <a:latin typeface="Arial" pitchFamily="34" charset="0"/>
              </a:rPr>
              <a:t>ProgrammedSettings</a:t>
            </a:r>
            <a:r>
              <a:rPr lang="en-US" b="0" dirty="0" smtClean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b="0" dirty="0" err="1" smtClean="0">
                <a:solidFill>
                  <a:schemeClr val="tx1"/>
                </a:solidFill>
                <a:latin typeface="Arial" pitchFamily="34" charset="0"/>
              </a:rPr>
              <a:t>pSet</a:t>
            </a:r>
            <a:r>
              <a:rPr lang="en-US" b="0" dirty="0" smtClean="0">
                <a:solidFill>
                  <a:schemeClr val="tx1"/>
                </a:solidFill>
                <a:latin typeface="Arial" pitchFamily="34" charset="0"/>
              </a:rPr>
              <a:t>)</a:t>
            </a:r>
            <a:endParaRPr lang="en-US" b="0" dirty="0">
              <a:solidFill>
                <a:schemeClr val="tx1"/>
              </a:solidFill>
              <a:latin typeface="Arial" pitchFamily="34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b="0" dirty="0" smtClean="0">
                <a:solidFill>
                  <a:schemeClr val="tx1"/>
                </a:solidFill>
                <a:latin typeface="Arial" pitchFamily="34" charset="0"/>
              </a:rPr>
              <a:t>25     {</a:t>
            </a:r>
            <a:endParaRPr lang="en-US" b="0" dirty="0">
              <a:solidFill>
                <a:schemeClr val="tx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151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Thermostat (</a:t>
            </a:r>
            <a:r>
              <a:rPr lang="en-US" altLang="en-US" i="1" smtClean="0"/>
              <a:t>pg 2 of 2</a:t>
            </a:r>
            <a:r>
              <a:rPr lang="en-US" altLang="en-US" smtClean="0"/>
              <a:t>)</a:t>
            </a:r>
          </a:p>
        </p:txBody>
      </p:sp>
      <p:sp>
        <p:nvSpPr>
          <p:cNvPr id="14339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</a:rPr>
              <a:t>Introduction to Software Testing, Edition 2  (Ch 8)</a:t>
            </a:r>
          </a:p>
        </p:txBody>
      </p:sp>
      <p:sp>
        <p:nvSpPr>
          <p:cNvPr id="1434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1434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77EA69D3-4AAB-4ED4-8183-637BAFB9B34F}" type="slidenum">
              <a:rPr lang="en-US" altLang="en-US" sz="900" b="0" smtClean="0">
                <a:solidFill>
                  <a:schemeClr val="tx1"/>
                </a:solidFill>
              </a:rPr>
              <a:pPr/>
              <a:t>5</a:t>
            </a:fld>
            <a:endParaRPr lang="en-US" altLang="en-US" sz="900" b="0" smtClean="0">
              <a:solidFill>
                <a:schemeClr val="tx1"/>
              </a:solidFill>
            </a:endParaRPr>
          </a:p>
        </p:txBody>
      </p:sp>
      <p:sp>
        <p:nvSpPr>
          <p:cNvPr id="6" name="Text Box 1027"/>
          <p:cNvSpPr txBox="1">
            <a:spLocks noChangeArrowheads="1"/>
          </p:cNvSpPr>
          <p:nvPr/>
        </p:nvSpPr>
        <p:spPr bwMode="auto">
          <a:xfrm>
            <a:off x="60325" y="793511"/>
            <a:ext cx="9023350" cy="578619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b="0" dirty="0" smtClean="0">
                <a:solidFill>
                  <a:schemeClr val="tx1"/>
                </a:solidFill>
                <a:latin typeface="Arial" pitchFamily="34" charset="0"/>
              </a:rPr>
              <a:t>26     </a:t>
            </a:r>
            <a:r>
              <a:rPr lang="en-US" b="0" dirty="0" err="1">
                <a:solidFill>
                  <a:srgbClr val="92D050"/>
                </a:solidFill>
                <a:latin typeface="Arial" pitchFamily="34" charset="0"/>
              </a:rPr>
              <a:t>int</a:t>
            </a:r>
            <a:r>
              <a:rPr lang="en-US" b="0" dirty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b="0" dirty="0" err="1" smtClean="0">
                <a:solidFill>
                  <a:schemeClr val="tx1"/>
                </a:solidFill>
                <a:latin typeface="Arial" pitchFamily="34" charset="0"/>
              </a:rPr>
              <a:t>dTemp</a:t>
            </a:r>
            <a:r>
              <a:rPr lang="en-US" b="0" dirty="0" smtClean="0">
                <a:solidFill>
                  <a:schemeClr val="tx1"/>
                </a:solidFill>
                <a:latin typeface="Arial" pitchFamily="34" charset="0"/>
              </a:rPr>
              <a:t> = </a:t>
            </a:r>
            <a:r>
              <a:rPr lang="en-US" b="0" dirty="0" err="1" smtClean="0">
                <a:solidFill>
                  <a:schemeClr val="tx1"/>
                </a:solidFill>
                <a:latin typeface="Arial" pitchFamily="34" charset="0"/>
              </a:rPr>
              <a:t>pSet.getSetting</a:t>
            </a:r>
            <a:r>
              <a:rPr lang="en-US" b="0" dirty="0" smtClean="0">
                <a:solidFill>
                  <a:schemeClr val="tx1"/>
                </a:solidFill>
                <a:latin typeface="Arial" pitchFamily="34" charset="0"/>
              </a:rPr>
              <a:t>(period, day);</a:t>
            </a:r>
            <a:endParaRPr lang="en-US" b="0" dirty="0">
              <a:solidFill>
                <a:schemeClr val="tx1"/>
              </a:solidFill>
              <a:latin typeface="Arial" pitchFamily="34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b="0" dirty="0" smtClean="0">
                <a:solidFill>
                  <a:schemeClr val="tx1"/>
                </a:solidFill>
                <a:latin typeface="Arial" pitchFamily="34" charset="0"/>
              </a:rPr>
              <a:t>28     </a:t>
            </a:r>
            <a:r>
              <a:rPr lang="en-US" b="0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</a:rPr>
              <a:t>if</a:t>
            </a:r>
            <a:r>
              <a:rPr lang="en-US" b="0" dirty="0">
                <a:solidFill>
                  <a:schemeClr val="tx1"/>
                </a:solidFill>
                <a:latin typeface="Arial" pitchFamily="34" charset="0"/>
              </a:rPr>
              <a:t> (((</a:t>
            </a:r>
            <a:r>
              <a:rPr lang="en-US" b="0" dirty="0" err="1">
                <a:solidFill>
                  <a:schemeClr val="tx1"/>
                </a:solidFill>
                <a:latin typeface="Arial" pitchFamily="34" charset="0"/>
              </a:rPr>
              <a:t>curTemp</a:t>
            </a:r>
            <a:r>
              <a:rPr lang="en-US" b="0" dirty="0">
                <a:solidFill>
                  <a:schemeClr val="tx1"/>
                </a:solidFill>
                <a:latin typeface="Arial" pitchFamily="34" charset="0"/>
              </a:rPr>
              <a:t> &lt; </a:t>
            </a:r>
            <a:r>
              <a:rPr lang="en-US" b="0" dirty="0" err="1" smtClean="0">
                <a:solidFill>
                  <a:schemeClr val="tx1"/>
                </a:solidFill>
                <a:latin typeface="Arial" pitchFamily="34" charset="0"/>
              </a:rPr>
              <a:t>dTemp</a:t>
            </a:r>
            <a:r>
              <a:rPr lang="en-US" b="0" dirty="0" smtClean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b="0" dirty="0">
                <a:solidFill>
                  <a:schemeClr val="tx1"/>
                </a:solidFill>
                <a:latin typeface="Arial" pitchFamily="34" charset="0"/>
              </a:rPr>
              <a:t>- </a:t>
            </a:r>
            <a:r>
              <a:rPr lang="en-US" b="0" dirty="0" err="1">
                <a:solidFill>
                  <a:schemeClr val="tx1"/>
                </a:solidFill>
                <a:latin typeface="Arial" pitchFamily="34" charset="0"/>
              </a:rPr>
              <a:t>thresholdDiff</a:t>
            </a:r>
            <a:r>
              <a:rPr lang="en-US" b="0" dirty="0">
                <a:solidFill>
                  <a:schemeClr val="tx1"/>
                </a:solidFill>
                <a:latin typeface="Arial" pitchFamily="34" charset="0"/>
              </a:rPr>
              <a:t>) </a:t>
            </a:r>
            <a:r>
              <a:rPr lang="en-US" b="0" dirty="0">
                <a:solidFill>
                  <a:srgbClr val="FF66FF"/>
                </a:solidFill>
                <a:latin typeface="Arial" pitchFamily="34" charset="0"/>
              </a:rPr>
              <a:t>||</a:t>
            </a: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b="0" dirty="0" smtClean="0">
                <a:solidFill>
                  <a:schemeClr val="tx1"/>
                </a:solidFill>
                <a:latin typeface="Arial" pitchFamily="34" charset="0"/>
              </a:rPr>
              <a:t>29          </a:t>
            </a:r>
            <a:r>
              <a:rPr lang="en-US" b="0" dirty="0">
                <a:solidFill>
                  <a:schemeClr val="tx1"/>
                </a:solidFill>
                <a:latin typeface="Arial" pitchFamily="34" charset="0"/>
              </a:rPr>
              <a:t>(Override </a:t>
            </a:r>
            <a:r>
              <a:rPr lang="en-US" b="0" dirty="0">
                <a:solidFill>
                  <a:srgbClr val="FF66FF"/>
                </a:solidFill>
                <a:latin typeface="Arial" pitchFamily="34" charset="0"/>
              </a:rPr>
              <a:t>&amp;&amp;</a:t>
            </a:r>
            <a:r>
              <a:rPr lang="en-US" b="0" dirty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b="0" dirty="0" err="1">
                <a:solidFill>
                  <a:schemeClr val="tx1"/>
                </a:solidFill>
                <a:latin typeface="Arial" pitchFamily="34" charset="0"/>
              </a:rPr>
              <a:t>curTemp</a:t>
            </a:r>
            <a:r>
              <a:rPr lang="en-US" b="0" dirty="0">
                <a:solidFill>
                  <a:schemeClr val="tx1"/>
                </a:solidFill>
                <a:latin typeface="Arial" pitchFamily="34" charset="0"/>
              </a:rPr>
              <a:t> &lt; </a:t>
            </a:r>
            <a:r>
              <a:rPr lang="en-US" b="0" dirty="0" err="1">
                <a:solidFill>
                  <a:schemeClr val="tx1"/>
                </a:solidFill>
                <a:latin typeface="Arial" pitchFamily="34" charset="0"/>
              </a:rPr>
              <a:t>overTemp</a:t>
            </a:r>
            <a:r>
              <a:rPr lang="en-US" b="0" dirty="0">
                <a:solidFill>
                  <a:schemeClr val="tx1"/>
                </a:solidFill>
                <a:latin typeface="Arial" pitchFamily="34" charset="0"/>
              </a:rPr>
              <a:t> - </a:t>
            </a:r>
            <a:r>
              <a:rPr lang="en-US" b="0" dirty="0" err="1">
                <a:solidFill>
                  <a:schemeClr val="tx1"/>
                </a:solidFill>
                <a:latin typeface="Arial" pitchFamily="34" charset="0"/>
              </a:rPr>
              <a:t>thresholdDiff</a:t>
            </a:r>
            <a:r>
              <a:rPr lang="en-US" b="0" dirty="0">
                <a:solidFill>
                  <a:schemeClr val="tx1"/>
                </a:solidFill>
                <a:latin typeface="Arial" pitchFamily="34" charset="0"/>
              </a:rPr>
              <a:t>)) </a:t>
            </a:r>
            <a:r>
              <a:rPr lang="en-US" b="0" dirty="0">
                <a:solidFill>
                  <a:srgbClr val="FF66FF"/>
                </a:solidFill>
                <a:latin typeface="Arial" pitchFamily="34" charset="0"/>
              </a:rPr>
              <a:t>&amp;&amp;</a:t>
            </a: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b="0" dirty="0" smtClean="0">
                <a:solidFill>
                  <a:schemeClr val="tx1"/>
                </a:solidFill>
                <a:latin typeface="Arial" pitchFamily="34" charset="0"/>
              </a:rPr>
              <a:t>30          (</a:t>
            </a:r>
            <a:r>
              <a:rPr lang="en-US" b="0" dirty="0" err="1" smtClean="0">
                <a:solidFill>
                  <a:schemeClr val="tx1"/>
                </a:solidFill>
                <a:latin typeface="Arial" pitchFamily="34" charset="0"/>
              </a:rPr>
              <a:t>timeSinceLastRun</a:t>
            </a:r>
            <a:r>
              <a:rPr lang="en-US" b="0" dirty="0" smtClean="0">
                <a:solidFill>
                  <a:schemeClr val="tx1"/>
                </a:solidFill>
                <a:latin typeface="Arial" pitchFamily="34" charset="0"/>
              </a:rPr>
              <a:t> &gt; </a:t>
            </a:r>
            <a:r>
              <a:rPr lang="en-US" b="0" dirty="0" err="1" smtClean="0">
                <a:solidFill>
                  <a:schemeClr val="tx1"/>
                </a:solidFill>
                <a:latin typeface="Arial" pitchFamily="34" charset="0"/>
              </a:rPr>
              <a:t>minLag</a:t>
            </a:r>
            <a:r>
              <a:rPr lang="en-US" b="0" dirty="0">
                <a:solidFill>
                  <a:schemeClr val="tx1"/>
                </a:solidFill>
                <a:latin typeface="Arial" pitchFamily="34" charset="0"/>
              </a:rPr>
              <a:t>))</a:t>
            </a: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b="0" dirty="0" smtClean="0">
                <a:solidFill>
                  <a:schemeClr val="tx1"/>
                </a:solidFill>
                <a:latin typeface="Arial" pitchFamily="34" charset="0"/>
              </a:rPr>
              <a:t>31     </a:t>
            </a:r>
            <a:r>
              <a:rPr lang="en-US" b="0" dirty="0">
                <a:solidFill>
                  <a:schemeClr val="tx1"/>
                </a:solidFill>
                <a:latin typeface="Arial" pitchFamily="34" charset="0"/>
              </a:rPr>
              <a:t>{  </a:t>
            </a:r>
            <a:r>
              <a:rPr lang="en-US" b="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itchFamily="34" charset="0"/>
              </a:rPr>
              <a:t>// Turn on the heater</a:t>
            </a: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b="0" dirty="0" smtClean="0">
                <a:solidFill>
                  <a:schemeClr val="tx1"/>
                </a:solidFill>
                <a:latin typeface="Arial" pitchFamily="34" charset="0"/>
              </a:rPr>
              <a:t>32        </a:t>
            </a:r>
            <a:r>
              <a:rPr lang="en-US" b="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itchFamily="34" charset="0"/>
              </a:rPr>
              <a:t>// How long? Assume 1 minute per degree (Fahrenheit)</a:t>
            </a: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b="0" dirty="0" smtClean="0">
                <a:solidFill>
                  <a:schemeClr val="tx1"/>
                </a:solidFill>
                <a:latin typeface="Arial" pitchFamily="34" charset="0"/>
              </a:rPr>
              <a:t>33        </a:t>
            </a:r>
            <a:r>
              <a:rPr lang="en-US" b="0" dirty="0" err="1">
                <a:solidFill>
                  <a:srgbClr val="92D050"/>
                </a:solidFill>
                <a:latin typeface="Arial" pitchFamily="34" charset="0"/>
              </a:rPr>
              <a:t>int</a:t>
            </a:r>
            <a:r>
              <a:rPr lang="en-US" b="0" dirty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b="0" dirty="0" err="1">
                <a:solidFill>
                  <a:schemeClr val="tx1"/>
                </a:solidFill>
                <a:latin typeface="Arial" pitchFamily="34" charset="0"/>
              </a:rPr>
              <a:t>timeNeeded</a:t>
            </a:r>
            <a:r>
              <a:rPr lang="en-US" b="0" dirty="0">
                <a:solidFill>
                  <a:schemeClr val="tx1"/>
                </a:solidFill>
                <a:latin typeface="Arial" pitchFamily="34" charset="0"/>
              </a:rPr>
              <a:t> = </a:t>
            </a:r>
            <a:r>
              <a:rPr lang="en-US" b="0" dirty="0" err="1" smtClean="0">
                <a:solidFill>
                  <a:schemeClr val="tx1"/>
                </a:solidFill>
                <a:latin typeface="Arial" pitchFamily="34" charset="0"/>
              </a:rPr>
              <a:t>Math.abs</a:t>
            </a:r>
            <a:r>
              <a:rPr lang="en-US" b="0" dirty="0" smtClean="0">
                <a:solidFill>
                  <a:schemeClr val="tx1"/>
                </a:solidFill>
                <a:latin typeface="Arial" pitchFamily="34" charset="0"/>
              </a:rPr>
              <a:t>(</a:t>
            </a:r>
            <a:r>
              <a:rPr lang="en-US" b="0" dirty="0" err="1" smtClean="0">
                <a:solidFill>
                  <a:schemeClr val="tx1"/>
                </a:solidFill>
                <a:latin typeface="Arial" pitchFamily="34" charset="0"/>
              </a:rPr>
              <a:t>dTemp</a:t>
            </a:r>
            <a:r>
              <a:rPr lang="en-US" b="0" dirty="0" smtClean="0">
                <a:solidFill>
                  <a:schemeClr val="tx1"/>
                </a:solidFill>
                <a:latin typeface="Arial" pitchFamily="34" charset="0"/>
              </a:rPr>
              <a:t> - </a:t>
            </a:r>
            <a:r>
              <a:rPr lang="en-US" b="0" dirty="0" err="1" smtClean="0">
                <a:solidFill>
                  <a:schemeClr val="tx1"/>
                </a:solidFill>
                <a:latin typeface="Arial" pitchFamily="34" charset="0"/>
              </a:rPr>
              <a:t>curTemp</a:t>
            </a:r>
            <a:r>
              <a:rPr lang="en-US" b="0" dirty="0" smtClean="0">
                <a:solidFill>
                  <a:schemeClr val="tx1"/>
                </a:solidFill>
                <a:latin typeface="Arial" pitchFamily="34" charset="0"/>
              </a:rPr>
              <a:t>);</a:t>
            </a:r>
            <a:endParaRPr lang="en-US" b="0" dirty="0">
              <a:solidFill>
                <a:schemeClr val="tx1"/>
              </a:solidFill>
              <a:latin typeface="Arial" pitchFamily="34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b="0" dirty="0" smtClean="0">
                <a:solidFill>
                  <a:schemeClr val="tx1"/>
                </a:solidFill>
                <a:latin typeface="Arial" pitchFamily="34" charset="0"/>
              </a:rPr>
              <a:t>34        </a:t>
            </a:r>
            <a:r>
              <a:rPr lang="en-US" b="0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</a:rPr>
              <a:t>if</a:t>
            </a:r>
            <a:r>
              <a:rPr lang="en-US" b="0" dirty="0">
                <a:solidFill>
                  <a:schemeClr val="tx1"/>
                </a:solidFill>
                <a:latin typeface="Arial" pitchFamily="34" charset="0"/>
              </a:rPr>
              <a:t> (Override)</a:t>
            </a: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b="0" dirty="0" smtClean="0">
                <a:solidFill>
                  <a:schemeClr val="tx1"/>
                </a:solidFill>
                <a:latin typeface="Arial" pitchFamily="34" charset="0"/>
              </a:rPr>
              <a:t>35           </a:t>
            </a:r>
            <a:r>
              <a:rPr lang="en-US" b="0" dirty="0" err="1">
                <a:solidFill>
                  <a:schemeClr val="tx1"/>
                </a:solidFill>
                <a:latin typeface="Arial" pitchFamily="34" charset="0"/>
              </a:rPr>
              <a:t>timeNeeded</a:t>
            </a:r>
            <a:r>
              <a:rPr lang="en-US" b="0" dirty="0">
                <a:solidFill>
                  <a:schemeClr val="tx1"/>
                </a:solidFill>
                <a:latin typeface="Arial" pitchFamily="34" charset="0"/>
              </a:rPr>
              <a:t> = </a:t>
            </a:r>
            <a:r>
              <a:rPr lang="en-US" b="0" dirty="0" err="1" smtClean="0">
                <a:solidFill>
                  <a:schemeClr val="tx1"/>
                </a:solidFill>
                <a:latin typeface="Arial" pitchFamily="34" charset="0"/>
              </a:rPr>
              <a:t>Math.abs</a:t>
            </a:r>
            <a:r>
              <a:rPr lang="en-US" b="0" dirty="0" smtClean="0">
                <a:solidFill>
                  <a:schemeClr val="tx1"/>
                </a:solidFill>
                <a:latin typeface="Arial" pitchFamily="34" charset="0"/>
              </a:rPr>
              <a:t>(</a:t>
            </a:r>
            <a:r>
              <a:rPr lang="en-US" b="0" dirty="0" err="1" smtClean="0">
                <a:solidFill>
                  <a:schemeClr val="tx1"/>
                </a:solidFill>
                <a:latin typeface="Arial" pitchFamily="34" charset="0"/>
              </a:rPr>
              <a:t>overTemp</a:t>
            </a:r>
            <a:r>
              <a:rPr lang="en-US" b="0" dirty="0" smtClean="0">
                <a:solidFill>
                  <a:schemeClr val="tx1"/>
                </a:solidFill>
                <a:latin typeface="Arial" pitchFamily="34" charset="0"/>
              </a:rPr>
              <a:t> – </a:t>
            </a:r>
            <a:r>
              <a:rPr lang="en-US" b="0" dirty="0" err="1" smtClean="0">
                <a:solidFill>
                  <a:schemeClr val="tx1"/>
                </a:solidFill>
                <a:latin typeface="Arial" pitchFamily="34" charset="0"/>
              </a:rPr>
              <a:t>curTemp</a:t>
            </a:r>
            <a:r>
              <a:rPr lang="en-US" b="0" dirty="0" smtClean="0">
                <a:solidFill>
                  <a:schemeClr val="tx1"/>
                </a:solidFill>
                <a:latin typeface="Arial" pitchFamily="34" charset="0"/>
              </a:rPr>
              <a:t>);</a:t>
            </a:r>
            <a:endParaRPr lang="en-US" b="0" dirty="0">
              <a:solidFill>
                <a:schemeClr val="tx1"/>
              </a:solidFill>
              <a:latin typeface="Arial" pitchFamily="34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b="0" dirty="0" smtClean="0">
                <a:solidFill>
                  <a:schemeClr val="tx1"/>
                </a:solidFill>
                <a:latin typeface="Arial" pitchFamily="34" charset="0"/>
              </a:rPr>
              <a:t>36        </a:t>
            </a:r>
            <a:r>
              <a:rPr lang="en-US" b="0" dirty="0" err="1" smtClean="0">
                <a:solidFill>
                  <a:schemeClr val="tx1"/>
                </a:solidFill>
                <a:latin typeface="Arial" pitchFamily="34" charset="0"/>
              </a:rPr>
              <a:t>setRunTime</a:t>
            </a:r>
            <a:r>
              <a:rPr lang="en-US" b="0" dirty="0" smtClean="0">
                <a:solidFill>
                  <a:schemeClr val="tx1"/>
                </a:solidFill>
                <a:latin typeface="Arial" pitchFamily="34" charset="0"/>
              </a:rPr>
              <a:t>(</a:t>
            </a:r>
            <a:r>
              <a:rPr lang="en-US" b="0" dirty="0" err="1" smtClean="0">
                <a:solidFill>
                  <a:schemeClr val="tx1"/>
                </a:solidFill>
                <a:latin typeface="Arial" pitchFamily="34" charset="0"/>
              </a:rPr>
              <a:t>timeNeeded</a:t>
            </a:r>
            <a:r>
              <a:rPr lang="en-US" b="0" dirty="0" smtClean="0">
                <a:solidFill>
                  <a:schemeClr val="tx1"/>
                </a:solidFill>
                <a:latin typeface="Arial" pitchFamily="34" charset="0"/>
              </a:rPr>
              <a:t>);</a:t>
            </a: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b="0" dirty="0" smtClean="0">
                <a:solidFill>
                  <a:schemeClr val="tx1"/>
                </a:solidFill>
                <a:latin typeface="Arial" pitchFamily="34" charset="0"/>
              </a:rPr>
              <a:t>37        </a:t>
            </a:r>
            <a:r>
              <a:rPr lang="en-US" b="0" dirty="0" err="1" smtClean="0">
                <a:solidFill>
                  <a:schemeClr val="tx1"/>
                </a:solidFill>
                <a:latin typeface="Arial" pitchFamily="34" charset="0"/>
              </a:rPr>
              <a:t>setHeaterOn</a:t>
            </a:r>
            <a:r>
              <a:rPr lang="en-US" b="0" dirty="0" smtClean="0">
                <a:solidFill>
                  <a:schemeClr val="tx1"/>
                </a:solidFill>
                <a:latin typeface="Arial" pitchFamily="34" charset="0"/>
              </a:rPr>
              <a:t>(</a:t>
            </a:r>
            <a:r>
              <a:rPr lang="en-US" b="0" dirty="0" smtClean="0">
                <a:solidFill>
                  <a:srgbClr val="FF66FF"/>
                </a:solidFill>
                <a:latin typeface="Arial" pitchFamily="34" charset="0"/>
              </a:rPr>
              <a:t>true</a:t>
            </a:r>
            <a:r>
              <a:rPr lang="en-US" b="0" dirty="0" smtClean="0">
                <a:solidFill>
                  <a:schemeClr val="tx1"/>
                </a:solidFill>
                <a:latin typeface="Arial" pitchFamily="34" charset="0"/>
              </a:rPr>
              <a:t>);</a:t>
            </a:r>
            <a:endParaRPr lang="en-US" b="0" dirty="0">
              <a:solidFill>
                <a:schemeClr val="tx1"/>
              </a:solidFill>
              <a:latin typeface="Arial" pitchFamily="34" charset="0"/>
            </a:endParaRPr>
          </a:p>
          <a:p>
            <a:pPr marL="457200" indent="-457200"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b="0" dirty="0" smtClean="0">
                <a:solidFill>
                  <a:schemeClr val="tx1"/>
                </a:solidFill>
                <a:latin typeface="Arial" pitchFamily="34" charset="0"/>
              </a:rPr>
              <a:t>38        </a:t>
            </a:r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</a:rPr>
              <a:t>return</a:t>
            </a:r>
            <a:r>
              <a:rPr lang="en-US" b="0" dirty="0" smtClean="0">
                <a:solidFill>
                  <a:schemeClr val="tx1"/>
                </a:solidFill>
                <a:latin typeface="Arial" pitchFamily="34" charset="0"/>
              </a:rPr>
              <a:t>(</a:t>
            </a:r>
            <a:r>
              <a:rPr lang="en-US" b="0" dirty="0" smtClean="0">
                <a:solidFill>
                  <a:srgbClr val="FF66FF"/>
                </a:solidFill>
                <a:latin typeface="Arial" pitchFamily="34" charset="0"/>
              </a:rPr>
              <a:t>true</a:t>
            </a:r>
            <a:r>
              <a:rPr lang="en-US" b="0" dirty="0">
                <a:solidFill>
                  <a:schemeClr val="tx1"/>
                </a:solidFill>
                <a:latin typeface="Arial" pitchFamily="34" charset="0"/>
              </a:rPr>
              <a:t>);</a:t>
            </a: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b="0" dirty="0" smtClean="0">
                <a:solidFill>
                  <a:schemeClr val="tx1"/>
                </a:solidFill>
                <a:latin typeface="Arial" pitchFamily="34" charset="0"/>
              </a:rPr>
              <a:t>39     </a:t>
            </a:r>
            <a:r>
              <a:rPr lang="en-US" b="0" dirty="0">
                <a:solidFill>
                  <a:schemeClr val="tx1"/>
                </a:solidFill>
                <a:latin typeface="Arial" pitchFamily="34" charset="0"/>
              </a:rPr>
              <a:t>}</a:t>
            </a: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b="0" dirty="0" smtClean="0">
                <a:solidFill>
                  <a:schemeClr val="tx1"/>
                </a:solidFill>
                <a:latin typeface="Arial" pitchFamily="34" charset="0"/>
              </a:rPr>
              <a:t>40</a:t>
            </a:r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</a:rPr>
              <a:t>     else</a:t>
            </a: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b="0" dirty="0" smtClean="0">
                <a:solidFill>
                  <a:schemeClr val="tx1"/>
                </a:solidFill>
                <a:latin typeface="Arial" pitchFamily="34" charset="0"/>
              </a:rPr>
              <a:t>41</a:t>
            </a:r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</a:rPr>
              <a:t>     </a:t>
            </a:r>
            <a:r>
              <a:rPr lang="en-US" b="0" dirty="0" smtClean="0">
                <a:solidFill>
                  <a:schemeClr val="tx1"/>
                </a:solidFill>
                <a:latin typeface="Arial" pitchFamily="34" charset="0"/>
              </a:rPr>
              <a:t>{</a:t>
            </a: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b="0" dirty="0" smtClean="0">
                <a:solidFill>
                  <a:schemeClr val="tx1"/>
                </a:solidFill>
                <a:latin typeface="Arial" pitchFamily="34" charset="0"/>
              </a:rPr>
              <a:t>42        </a:t>
            </a:r>
            <a:r>
              <a:rPr lang="en-US" b="0" dirty="0" err="1" smtClean="0">
                <a:solidFill>
                  <a:schemeClr val="tx1"/>
                </a:solidFill>
                <a:latin typeface="Arial" pitchFamily="34" charset="0"/>
              </a:rPr>
              <a:t>setHeaterOn</a:t>
            </a:r>
            <a:r>
              <a:rPr lang="en-US" b="0" dirty="0" smtClean="0">
                <a:solidFill>
                  <a:schemeClr val="tx1"/>
                </a:solidFill>
                <a:latin typeface="Arial" pitchFamily="34" charset="0"/>
              </a:rPr>
              <a:t>(</a:t>
            </a:r>
            <a:r>
              <a:rPr lang="en-US" b="0" dirty="0" smtClean="0">
                <a:solidFill>
                  <a:srgbClr val="FF66FF"/>
                </a:solidFill>
                <a:latin typeface="Arial" pitchFamily="34" charset="0"/>
              </a:rPr>
              <a:t>false</a:t>
            </a:r>
            <a:r>
              <a:rPr lang="en-US" b="0" dirty="0" smtClean="0">
                <a:solidFill>
                  <a:schemeClr val="tx1"/>
                </a:solidFill>
                <a:latin typeface="Arial" pitchFamily="34" charset="0"/>
              </a:rPr>
              <a:t>);</a:t>
            </a:r>
            <a:endParaRPr lang="en-US" b="0" dirty="0">
              <a:solidFill>
                <a:schemeClr val="accent1">
                  <a:lumMod val="75000"/>
                </a:schemeClr>
              </a:solidFill>
              <a:latin typeface="Arial" pitchFamily="34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b="0" dirty="0" smtClean="0">
                <a:solidFill>
                  <a:schemeClr val="tx1"/>
                </a:solidFill>
                <a:latin typeface="Arial" pitchFamily="34" charset="0"/>
              </a:rPr>
              <a:t>43        </a:t>
            </a:r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</a:rPr>
              <a:t>return</a:t>
            </a:r>
            <a:r>
              <a:rPr lang="en-US" b="0" dirty="0" smtClean="0">
                <a:solidFill>
                  <a:schemeClr val="tx1"/>
                </a:solidFill>
                <a:latin typeface="Arial" pitchFamily="34" charset="0"/>
              </a:rPr>
              <a:t>(</a:t>
            </a:r>
            <a:r>
              <a:rPr lang="en-US" b="0" dirty="0" smtClean="0">
                <a:solidFill>
                  <a:srgbClr val="FF66FF"/>
                </a:solidFill>
                <a:latin typeface="Arial" pitchFamily="34" charset="0"/>
              </a:rPr>
              <a:t>false</a:t>
            </a:r>
            <a:r>
              <a:rPr lang="en-US" b="0" dirty="0">
                <a:solidFill>
                  <a:schemeClr val="tx1"/>
                </a:solidFill>
                <a:latin typeface="Arial" pitchFamily="34" charset="0"/>
              </a:rPr>
              <a:t>);</a:t>
            </a: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b="0" dirty="0" smtClean="0">
                <a:solidFill>
                  <a:schemeClr val="tx1"/>
                </a:solidFill>
                <a:latin typeface="Arial" pitchFamily="34" charset="0"/>
              </a:rPr>
              <a:t>44     }</a:t>
            </a:r>
            <a:endParaRPr lang="en-US" b="0" dirty="0">
              <a:solidFill>
                <a:schemeClr val="accent2">
                  <a:lumMod val="40000"/>
                  <a:lumOff val="60000"/>
                </a:schemeClr>
              </a:solidFill>
              <a:latin typeface="Arial" pitchFamily="34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b="0" dirty="0" smtClean="0">
                <a:solidFill>
                  <a:schemeClr val="tx1"/>
                </a:solidFill>
                <a:latin typeface="Arial" pitchFamily="34" charset="0"/>
              </a:rPr>
              <a:t>45  </a:t>
            </a:r>
            <a:r>
              <a:rPr lang="en-US" b="0" dirty="0">
                <a:solidFill>
                  <a:schemeClr val="tx1"/>
                </a:solidFill>
                <a:latin typeface="Arial" pitchFamily="34" charset="0"/>
              </a:rPr>
              <a:t>} </a:t>
            </a:r>
            <a:r>
              <a:rPr lang="en-US" b="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Arial" pitchFamily="34" charset="0"/>
              </a:rPr>
              <a:t>// </a:t>
            </a:r>
            <a:r>
              <a:rPr lang="en-US" b="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itchFamily="34" charset="0"/>
              </a:rPr>
              <a:t>End </a:t>
            </a:r>
            <a:r>
              <a:rPr lang="en-US" b="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itchFamily="34" charset="0"/>
              </a:rPr>
              <a:t>turnHeaterOn</a:t>
            </a:r>
            <a:endParaRPr lang="en-US" b="0" dirty="0">
              <a:solidFill>
                <a:schemeClr val="accent2">
                  <a:lumMod val="40000"/>
                  <a:lumOff val="60000"/>
                </a:schemeClr>
              </a:solidFill>
              <a:latin typeface="Arial" pitchFamily="34" charset="0"/>
            </a:endParaRPr>
          </a:p>
        </p:txBody>
      </p:sp>
      <p:sp>
        <p:nvSpPr>
          <p:cNvPr id="2" name="Rounded Rectangle 1"/>
          <p:cNvSpPr/>
          <p:nvPr/>
        </p:nvSpPr>
        <p:spPr bwMode="auto">
          <a:xfrm rot="20834944">
            <a:off x="4636734" y="4393975"/>
            <a:ext cx="3641417" cy="914400"/>
          </a:xfrm>
          <a:prstGeom prst="roundRect">
            <a:avLst/>
          </a:prstGeom>
          <a:solidFill>
            <a:schemeClr val="bg1">
              <a:lumMod val="60000"/>
              <a:lumOff val="40000"/>
            </a:schemeClr>
          </a:solidFill>
          <a:ln w="28575" cap="flat" cmpd="sng" algn="ctr">
            <a:solidFill>
              <a:srgbClr val="92D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FAFD00"/>
                </a:solidFill>
                <a:effectLst/>
                <a:latin typeface="Gill Sans MT" panose="020B0502020104020203" pitchFamily="34" charset="0"/>
              </a:rPr>
              <a:t>The full class is in the book and on the book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rgbClr val="FAFD00"/>
                </a:solidFill>
                <a:effectLst/>
                <a:latin typeface="Gill Sans MT" panose="020B0502020104020203" pitchFamily="34" charset="0"/>
              </a:rPr>
              <a:t> website.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FAFD00"/>
              </a:solidFill>
              <a:effectLst/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26327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4013" y="6529388"/>
            <a:ext cx="2895600" cy="254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148513" y="6545263"/>
            <a:ext cx="1905000" cy="2460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DC94D41B-EDE9-41BD-949A-F812BA07E1F2}" type="slidenum">
              <a:rPr lang="en-US" altLang="en-US" sz="900" b="0" smtClean="0">
                <a:solidFill>
                  <a:schemeClr val="tx1"/>
                </a:solidFill>
              </a:rPr>
              <a:pPr/>
              <a:t>6</a:t>
            </a:fld>
            <a:endParaRPr lang="en-US" altLang="en-US" sz="900" b="0" smtClean="0">
              <a:solidFill>
                <a:schemeClr val="tx1"/>
              </a:solidFill>
            </a:endParaRPr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Two Thermostat Predicates</a:t>
            </a:r>
          </a:p>
        </p:txBody>
      </p:sp>
      <p:sp>
        <p:nvSpPr>
          <p:cNvPr id="15365" name="Text Box 3"/>
          <p:cNvSpPr txBox="1">
            <a:spLocks noChangeArrowheads="1"/>
          </p:cNvSpPr>
          <p:nvPr/>
        </p:nvSpPr>
        <p:spPr bwMode="auto">
          <a:xfrm>
            <a:off x="60325" y="1031875"/>
            <a:ext cx="8904288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b="0" dirty="0" smtClean="0">
                <a:solidFill>
                  <a:schemeClr val="tx1"/>
                </a:solidFill>
                <a:latin typeface="Arial" pitchFamily="34" charset="0"/>
              </a:rPr>
              <a:t>28-30 </a:t>
            </a:r>
            <a:r>
              <a:rPr lang="en-US" altLang="en-US" sz="2400" b="0" dirty="0">
                <a:solidFill>
                  <a:schemeClr val="tx1"/>
                </a:solidFill>
                <a:latin typeface="Arial" pitchFamily="34" charset="0"/>
              </a:rPr>
              <a:t>: (((</a:t>
            </a:r>
            <a:r>
              <a:rPr lang="en-US" altLang="en-US" sz="2400" b="0" dirty="0" err="1">
                <a:solidFill>
                  <a:schemeClr val="tx1"/>
                </a:solidFill>
                <a:latin typeface="Arial" pitchFamily="34" charset="0"/>
              </a:rPr>
              <a:t>curTemp</a:t>
            </a:r>
            <a:r>
              <a:rPr lang="en-US" altLang="en-US" sz="2400" b="0" dirty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altLang="en-US" sz="2400" b="0" dirty="0">
                <a:solidFill>
                  <a:srgbClr val="FF66FF"/>
                </a:solidFill>
                <a:latin typeface="Arial" pitchFamily="34" charset="0"/>
              </a:rPr>
              <a:t>&lt;</a:t>
            </a:r>
            <a:r>
              <a:rPr lang="en-US" altLang="en-US" sz="2400" b="0" dirty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altLang="en-US" sz="2400" b="0" dirty="0" err="1" smtClean="0">
                <a:solidFill>
                  <a:schemeClr val="tx1"/>
                </a:solidFill>
                <a:latin typeface="Arial" pitchFamily="34" charset="0"/>
              </a:rPr>
              <a:t>dTemp</a:t>
            </a:r>
            <a:r>
              <a:rPr lang="en-US" altLang="en-US" sz="2400" b="0" dirty="0" smtClean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altLang="en-US" sz="2400" b="0" dirty="0">
                <a:solidFill>
                  <a:srgbClr val="FF66FF"/>
                </a:solidFill>
                <a:latin typeface="Arial" pitchFamily="34" charset="0"/>
              </a:rPr>
              <a:t>-</a:t>
            </a:r>
            <a:r>
              <a:rPr lang="en-US" altLang="en-US" sz="2400" b="0" dirty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altLang="en-US" sz="2400" b="0" dirty="0" err="1">
                <a:solidFill>
                  <a:schemeClr val="tx1"/>
                </a:solidFill>
                <a:latin typeface="Arial" pitchFamily="34" charset="0"/>
              </a:rPr>
              <a:t>thresholdDiff</a:t>
            </a:r>
            <a:r>
              <a:rPr lang="en-US" altLang="en-US" sz="2400" b="0" dirty="0">
                <a:solidFill>
                  <a:schemeClr val="tx1"/>
                </a:solidFill>
                <a:latin typeface="Arial" pitchFamily="34" charset="0"/>
              </a:rPr>
              <a:t>) </a:t>
            </a:r>
            <a:r>
              <a:rPr lang="en-US" altLang="en-US" sz="2400" b="0" dirty="0">
                <a:solidFill>
                  <a:srgbClr val="FF66FF"/>
                </a:solidFill>
                <a:latin typeface="Arial" pitchFamily="34" charset="0"/>
              </a:rPr>
              <a:t>||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b="0" dirty="0">
                <a:solidFill>
                  <a:schemeClr val="tx1"/>
                </a:solidFill>
                <a:latin typeface="Arial" pitchFamily="34" charset="0"/>
              </a:rPr>
              <a:t>         </a:t>
            </a:r>
            <a:r>
              <a:rPr lang="en-US" altLang="en-US" sz="2400" b="0" dirty="0" smtClean="0">
                <a:solidFill>
                  <a:schemeClr val="tx1"/>
                </a:solidFill>
                <a:latin typeface="Arial" pitchFamily="34" charset="0"/>
              </a:rPr>
              <a:t>(</a:t>
            </a:r>
            <a:r>
              <a:rPr lang="en-US" altLang="en-US" sz="2400" b="0" dirty="0">
                <a:solidFill>
                  <a:schemeClr val="tx1"/>
                </a:solidFill>
                <a:latin typeface="Arial" pitchFamily="34" charset="0"/>
              </a:rPr>
              <a:t>Override </a:t>
            </a:r>
            <a:r>
              <a:rPr lang="en-US" altLang="en-US" sz="2400" b="0" dirty="0">
                <a:solidFill>
                  <a:srgbClr val="FF66FF"/>
                </a:solidFill>
                <a:latin typeface="Arial" pitchFamily="34" charset="0"/>
              </a:rPr>
              <a:t>&amp;&amp;</a:t>
            </a:r>
            <a:r>
              <a:rPr lang="en-US" altLang="en-US" sz="2400" b="0" dirty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altLang="en-US" sz="2400" b="0" dirty="0" err="1">
                <a:solidFill>
                  <a:schemeClr val="tx1"/>
                </a:solidFill>
                <a:latin typeface="Arial" pitchFamily="34" charset="0"/>
              </a:rPr>
              <a:t>curTemp</a:t>
            </a:r>
            <a:r>
              <a:rPr lang="en-US" altLang="en-US" sz="2400" b="0" dirty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altLang="en-US" sz="2400" b="0" dirty="0">
                <a:solidFill>
                  <a:srgbClr val="FF66FF"/>
                </a:solidFill>
                <a:latin typeface="Arial" pitchFamily="34" charset="0"/>
              </a:rPr>
              <a:t>&lt;</a:t>
            </a:r>
            <a:r>
              <a:rPr lang="en-US" altLang="en-US" sz="2400" b="0" dirty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altLang="en-US" sz="2400" b="0" dirty="0" err="1">
                <a:solidFill>
                  <a:schemeClr val="tx1"/>
                </a:solidFill>
                <a:latin typeface="Arial" pitchFamily="34" charset="0"/>
              </a:rPr>
              <a:t>overTemp</a:t>
            </a:r>
            <a:r>
              <a:rPr lang="en-US" altLang="en-US" sz="2400" b="0" dirty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altLang="en-US" sz="2400" b="0" dirty="0">
                <a:solidFill>
                  <a:srgbClr val="FF66FF"/>
                </a:solidFill>
                <a:latin typeface="Arial" pitchFamily="34" charset="0"/>
              </a:rPr>
              <a:t>-</a:t>
            </a:r>
            <a:r>
              <a:rPr lang="en-US" altLang="en-US" sz="2400" b="0" dirty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altLang="en-US" sz="2400" b="0" dirty="0" err="1">
                <a:solidFill>
                  <a:schemeClr val="tx1"/>
                </a:solidFill>
                <a:latin typeface="Arial" pitchFamily="34" charset="0"/>
              </a:rPr>
              <a:t>thresholdDiff</a:t>
            </a:r>
            <a:r>
              <a:rPr lang="en-US" altLang="en-US" sz="2400" b="0" dirty="0">
                <a:solidFill>
                  <a:schemeClr val="tx1"/>
                </a:solidFill>
                <a:latin typeface="Arial" pitchFamily="34" charset="0"/>
              </a:rPr>
              <a:t>)) </a:t>
            </a:r>
            <a:r>
              <a:rPr lang="en-US" altLang="en-US" sz="2400" b="0" dirty="0">
                <a:solidFill>
                  <a:srgbClr val="FF66FF"/>
                </a:solidFill>
                <a:latin typeface="Arial" pitchFamily="34" charset="0"/>
              </a:rPr>
              <a:t>&amp;&amp;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b="0" dirty="0">
                <a:solidFill>
                  <a:schemeClr val="tx1"/>
                </a:solidFill>
                <a:latin typeface="Arial" pitchFamily="34" charset="0"/>
              </a:rPr>
              <a:t>          </a:t>
            </a:r>
            <a:r>
              <a:rPr lang="en-US" altLang="en-US" sz="2400" b="0" dirty="0" err="1" smtClean="0">
                <a:solidFill>
                  <a:schemeClr val="tx1"/>
                </a:solidFill>
                <a:latin typeface="Arial" pitchFamily="34" charset="0"/>
              </a:rPr>
              <a:t>timeSinceLastRun</a:t>
            </a:r>
            <a:r>
              <a:rPr lang="en-US" altLang="en-US" sz="2400" b="0" dirty="0" smtClean="0">
                <a:solidFill>
                  <a:schemeClr val="tx1"/>
                </a:solidFill>
                <a:latin typeface="Arial" pitchFamily="34" charset="0"/>
              </a:rPr>
              <a:t> &gt; </a:t>
            </a:r>
            <a:r>
              <a:rPr lang="en-US" altLang="en-US" sz="2400" b="0" dirty="0" err="1" smtClean="0">
                <a:solidFill>
                  <a:schemeClr val="tx1"/>
                </a:solidFill>
                <a:latin typeface="Arial" pitchFamily="34" charset="0"/>
              </a:rPr>
              <a:t>minLag</a:t>
            </a:r>
            <a:r>
              <a:rPr lang="en-US" altLang="en-US" sz="2400" b="0" dirty="0">
                <a:solidFill>
                  <a:schemeClr val="tx1"/>
                </a:solidFill>
                <a:latin typeface="Arial" pitchFamily="34" charset="0"/>
              </a:rPr>
              <a:t>))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altLang="en-US" sz="2400" b="0" dirty="0" smtClean="0">
                <a:solidFill>
                  <a:schemeClr val="tx1"/>
                </a:solidFill>
                <a:latin typeface="Arial" pitchFamily="34" charset="0"/>
              </a:rPr>
              <a:t>34 </a:t>
            </a:r>
            <a:r>
              <a:rPr lang="en-US" altLang="en-US" sz="2400" b="0" dirty="0">
                <a:solidFill>
                  <a:schemeClr val="tx1"/>
                </a:solidFill>
                <a:latin typeface="Arial" pitchFamily="34" charset="0"/>
              </a:rPr>
              <a:t>: (Override)</a:t>
            </a:r>
          </a:p>
        </p:txBody>
      </p:sp>
      <p:sp>
        <p:nvSpPr>
          <p:cNvPr id="15366" name="Date Placeholder 5"/>
          <p:cNvSpPr>
            <a:spLocks noGrp="1"/>
          </p:cNvSpPr>
          <p:nvPr>
            <p:ph type="dt" sz="quarter" idx="10"/>
          </p:nvPr>
        </p:nvSpPr>
        <p:spPr>
          <a:xfrm>
            <a:off x="66675" y="6553200"/>
            <a:ext cx="3856038" cy="238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</a:rPr>
              <a:t>Introduction to Software Testing, Edition 2  (Ch 8)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60325" y="3001963"/>
            <a:ext cx="8904288" cy="295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b="0" u="sng" dirty="0">
                <a:solidFill>
                  <a:schemeClr val="tx1"/>
                </a:solidFill>
                <a:latin typeface="Gill Sans MT" panose="020B0502020104020203" pitchFamily="34" charset="0"/>
              </a:rPr>
              <a:t>Simplify</a:t>
            </a:r>
          </a:p>
          <a:p>
            <a:pPr algn="ctr">
              <a:lnSpc>
                <a:spcPct val="50000"/>
              </a:lnSpc>
              <a:spcBef>
                <a:spcPct val="50000"/>
              </a:spcBef>
            </a:pPr>
            <a:endParaRPr lang="en-US" altLang="en-US" sz="2400" b="0" dirty="0">
              <a:solidFill>
                <a:schemeClr val="tx1"/>
              </a:solidFill>
              <a:latin typeface="Arial" pitchFamily="34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b="0" dirty="0">
                <a:solidFill>
                  <a:schemeClr val="tx1"/>
                </a:solidFill>
                <a:latin typeface="Arial" pitchFamily="34" charset="0"/>
              </a:rPr>
              <a:t> a : </a:t>
            </a:r>
            <a:r>
              <a:rPr lang="en-US" altLang="en-US" sz="2400" b="0" dirty="0" err="1">
                <a:solidFill>
                  <a:schemeClr val="tx1"/>
                </a:solidFill>
                <a:latin typeface="Arial" pitchFamily="34" charset="0"/>
              </a:rPr>
              <a:t>curTemp</a:t>
            </a:r>
            <a:r>
              <a:rPr lang="en-US" altLang="en-US" sz="2400" b="0" dirty="0">
                <a:solidFill>
                  <a:schemeClr val="tx1"/>
                </a:solidFill>
                <a:latin typeface="Arial" pitchFamily="34" charset="0"/>
              </a:rPr>
              <a:t> &lt; </a:t>
            </a:r>
            <a:r>
              <a:rPr lang="en-US" altLang="en-US" sz="2400" b="0" dirty="0" err="1" smtClean="0">
                <a:solidFill>
                  <a:schemeClr val="tx1"/>
                </a:solidFill>
                <a:latin typeface="Arial" pitchFamily="34" charset="0"/>
              </a:rPr>
              <a:t>dTemp</a:t>
            </a:r>
            <a:r>
              <a:rPr lang="en-US" altLang="en-US" sz="2400" b="0" dirty="0" smtClean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altLang="en-US" sz="2400" b="0" dirty="0">
                <a:solidFill>
                  <a:schemeClr val="tx1"/>
                </a:solidFill>
                <a:latin typeface="Arial" pitchFamily="34" charset="0"/>
              </a:rPr>
              <a:t>- </a:t>
            </a:r>
            <a:r>
              <a:rPr lang="en-US" altLang="en-US" sz="2400" b="0" dirty="0" err="1">
                <a:solidFill>
                  <a:schemeClr val="tx1"/>
                </a:solidFill>
                <a:latin typeface="Arial" pitchFamily="34" charset="0"/>
              </a:rPr>
              <a:t>thresholdDiff</a:t>
            </a:r>
            <a:endParaRPr lang="en-US" altLang="en-US" sz="2400" b="0" dirty="0">
              <a:solidFill>
                <a:srgbClr val="FF66FF"/>
              </a:solidFill>
              <a:latin typeface="Arial" pitchFamily="34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b="0" dirty="0">
                <a:solidFill>
                  <a:schemeClr val="tx1"/>
                </a:solidFill>
                <a:latin typeface="Arial" pitchFamily="34" charset="0"/>
              </a:rPr>
              <a:t> b : Override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b="0" dirty="0">
                <a:solidFill>
                  <a:schemeClr val="tx1"/>
                </a:solidFill>
                <a:latin typeface="Arial" pitchFamily="34" charset="0"/>
              </a:rPr>
              <a:t> c : </a:t>
            </a:r>
            <a:r>
              <a:rPr lang="en-US" altLang="en-US" sz="2400" b="0" dirty="0" err="1">
                <a:solidFill>
                  <a:schemeClr val="tx1"/>
                </a:solidFill>
                <a:latin typeface="Arial" pitchFamily="34" charset="0"/>
              </a:rPr>
              <a:t>curTemp</a:t>
            </a:r>
            <a:r>
              <a:rPr lang="en-US" altLang="en-US" sz="2400" b="0" dirty="0">
                <a:solidFill>
                  <a:schemeClr val="tx1"/>
                </a:solidFill>
                <a:latin typeface="Arial" pitchFamily="34" charset="0"/>
              </a:rPr>
              <a:t> &lt; </a:t>
            </a:r>
            <a:r>
              <a:rPr lang="en-US" altLang="en-US" sz="2400" b="0" dirty="0" err="1">
                <a:solidFill>
                  <a:schemeClr val="tx1"/>
                </a:solidFill>
                <a:latin typeface="Arial" pitchFamily="34" charset="0"/>
              </a:rPr>
              <a:t>overTemp</a:t>
            </a:r>
            <a:r>
              <a:rPr lang="en-US" altLang="en-US" sz="2400" b="0" dirty="0">
                <a:solidFill>
                  <a:schemeClr val="tx1"/>
                </a:solidFill>
                <a:latin typeface="Arial" pitchFamily="34" charset="0"/>
              </a:rPr>
              <a:t> - </a:t>
            </a:r>
            <a:r>
              <a:rPr lang="en-US" altLang="en-US" sz="2400" b="0" dirty="0" err="1">
                <a:solidFill>
                  <a:schemeClr val="tx1"/>
                </a:solidFill>
                <a:latin typeface="Arial" pitchFamily="34" charset="0"/>
              </a:rPr>
              <a:t>thresholdDiff</a:t>
            </a:r>
            <a:endParaRPr lang="en-US" altLang="en-US" sz="2400" b="0" dirty="0">
              <a:solidFill>
                <a:srgbClr val="FF66FF"/>
              </a:solidFill>
              <a:latin typeface="Arial" pitchFamily="34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b="0" dirty="0">
                <a:solidFill>
                  <a:schemeClr val="tx1"/>
                </a:solidFill>
                <a:latin typeface="Arial" pitchFamily="34" charset="0"/>
              </a:rPr>
              <a:t> d : </a:t>
            </a:r>
            <a:r>
              <a:rPr lang="en-US" altLang="en-US" sz="2400" b="0" dirty="0" err="1" smtClean="0">
                <a:solidFill>
                  <a:schemeClr val="tx1"/>
                </a:solidFill>
                <a:latin typeface="Arial" pitchFamily="34" charset="0"/>
              </a:rPr>
              <a:t>timeSinceLastRun</a:t>
            </a:r>
            <a:r>
              <a:rPr lang="en-US" altLang="en-US" sz="2400" b="0" dirty="0" smtClean="0">
                <a:solidFill>
                  <a:schemeClr val="tx1"/>
                </a:solidFill>
                <a:latin typeface="Arial" pitchFamily="34" charset="0"/>
              </a:rPr>
              <a:t> &gt; </a:t>
            </a:r>
            <a:r>
              <a:rPr lang="en-US" altLang="en-US" sz="2400" b="0" dirty="0" err="1" smtClean="0">
                <a:solidFill>
                  <a:schemeClr val="tx1"/>
                </a:solidFill>
                <a:latin typeface="Arial" pitchFamily="34" charset="0"/>
              </a:rPr>
              <a:t>minLag</a:t>
            </a:r>
            <a:r>
              <a:rPr lang="en-US" altLang="en-US" sz="2400" b="0" dirty="0">
                <a:solidFill>
                  <a:schemeClr val="tx1"/>
                </a:solidFill>
                <a:latin typeface="Arial" pitchFamily="34" charset="0"/>
              </a:rPr>
              <a:t>)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b="0" dirty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altLang="en-US" sz="2400" b="0" dirty="0" smtClean="0">
                <a:solidFill>
                  <a:schemeClr val="tx1"/>
                </a:solidFill>
                <a:latin typeface="Arial" pitchFamily="34" charset="0"/>
              </a:rPr>
              <a:t>28-30 </a:t>
            </a:r>
            <a:r>
              <a:rPr lang="en-US" altLang="en-US" sz="2400" b="0" dirty="0">
                <a:solidFill>
                  <a:schemeClr val="tx1"/>
                </a:solidFill>
                <a:latin typeface="Arial" pitchFamily="34" charset="0"/>
              </a:rPr>
              <a:t>:  (a </a:t>
            </a:r>
            <a:r>
              <a:rPr lang="en-US" altLang="en-US" sz="2400" b="0" dirty="0">
                <a:solidFill>
                  <a:srgbClr val="FF66FF"/>
                </a:solidFill>
                <a:latin typeface="Arial" pitchFamily="34" charset="0"/>
              </a:rPr>
              <a:t>||</a:t>
            </a:r>
            <a:r>
              <a:rPr lang="en-US" altLang="en-US" sz="2400" b="0" dirty="0">
                <a:solidFill>
                  <a:schemeClr val="tx1"/>
                </a:solidFill>
                <a:latin typeface="Arial" pitchFamily="34" charset="0"/>
              </a:rPr>
              <a:t> (b &amp;&amp; c)) </a:t>
            </a:r>
            <a:r>
              <a:rPr lang="en-US" altLang="en-US" sz="2400" b="0" dirty="0">
                <a:solidFill>
                  <a:srgbClr val="FF66FF"/>
                </a:solidFill>
                <a:latin typeface="Arial" pitchFamily="34" charset="0"/>
              </a:rPr>
              <a:t>&amp;&amp;</a:t>
            </a:r>
            <a:r>
              <a:rPr lang="en-US" altLang="en-US" sz="2400" b="0" dirty="0">
                <a:solidFill>
                  <a:schemeClr val="tx1"/>
                </a:solidFill>
                <a:latin typeface="Arial" pitchFamily="34" charset="0"/>
              </a:rPr>
              <a:t> d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altLang="en-US" sz="2400" b="0" dirty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altLang="en-US" sz="2400" b="0" dirty="0" smtClean="0">
                <a:solidFill>
                  <a:schemeClr val="tx1"/>
                </a:solidFill>
                <a:latin typeface="Arial" pitchFamily="34" charset="0"/>
              </a:rPr>
              <a:t>34 </a:t>
            </a:r>
            <a:r>
              <a:rPr lang="en-US" altLang="en-US" sz="2400" b="0" dirty="0">
                <a:solidFill>
                  <a:schemeClr val="tx1"/>
                </a:solidFill>
                <a:latin typeface="Arial" pitchFamily="34" charset="0"/>
              </a:rPr>
              <a:t>:       b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9"/>
          <p:cNvSpPr>
            <a:spLocks noChangeArrowheads="1"/>
          </p:cNvSpPr>
          <p:nvPr/>
        </p:nvSpPr>
        <p:spPr bwMode="auto">
          <a:xfrm>
            <a:off x="868363" y="1322388"/>
            <a:ext cx="438150" cy="411162"/>
          </a:xfrm>
          <a:prstGeom prst="ellipse">
            <a:avLst/>
          </a:prstGeom>
          <a:solidFill>
            <a:srgbClr val="0033CC"/>
          </a:solidFill>
          <a:ln w="28575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endParaRPr lang="en-US" altLang="en-US">
              <a:solidFill>
                <a:srgbClr val="0066FF"/>
              </a:solidFill>
            </a:endParaRPr>
          </a:p>
        </p:txBody>
      </p:sp>
      <p:sp>
        <p:nvSpPr>
          <p:cNvPr id="1638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4013" y="6529388"/>
            <a:ext cx="2895600" cy="254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1638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148513" y="6545263"/>
            <a:ext cx="1905000" cy="2460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1AB758E2-0E8C-47CA-91DF-FA7936E46718}" type="slidenum">
              <a:rPr lang="en-US" altLang="en-US" sz="900" b="0" smtClean="0">
                <a:solidFill>
                  <a:schemeClr val="tx1"/>
                </a:solidFill>
              </a:rPr>
              <a:pPr/>
              <a:t>7</a:t>
            </a:fld>
            <a:endParaRPr lang="en-US" altLang="en-US" sz="900" b="0" smtClean="0">
              <a:solidFill>
                <a:schemeClr val="tx1"/>
              </a:solidFill>
            </a:endParaRPr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4611"/>
            <a:ext cx="9144000" cy="1276351"/>
          </a:xfrm>
        </p:spPr>
        <p:txBody>
          <a:bodyPr/>
          <a:lstStyle/>
          <a:p>
            <a:r>
              <a:rPr lang="en-US" altLang="en-US" dirty="0" smtClean="0"/>
              <a:t>Reachability for Thermostat Predicates</a:t>
            </a:r>
          </a:p>
        </p:txBody>
      </p:sp>
      <p:sp>
        <p:nvSpPr>
          <p:cNvPr id="16390" name="Text Box 3"/>
          <p:cNvSpPr txBox="1">
            <a:spLocks noChangeArrowheads="1"/>
          </p:cNvSpPr>
          <p:nvPr/>
        </p:nvSpPr>
        <p:spPr bwMode="auto">
          <a:xfrm>
            <a:off x="314325" y="996950"/>
            <a:ext cx="851693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altLang="en-US" b="0" dirty="0" smtClean="0">
                <a:solidFill>
                  <a:schemeClr val="tx1"/>
                </a:solidFill>
                <a:latin typeface="Arial" pitchFamily="34" charset="0"/>
              </a:rPr>
              <a:t>28-30 </a:t>
            </a:r>
            <a:r>
              <a:rPr lang="en-US" altLang="en-US" b="0" dirty="0">
                <a:solidFill>
                  <a:schemeClr val="tx1"/>
                </a:solidFill>
                <a:latin typeface="Arial" pitchFamily="34" charset="0"/>
              </a:rPr>
              <a:t>: True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altLang="en-US" b="0" dirty="0" smtClean="0">
                <a:solidFill>
                  <a:schemeClr val="tx1"/>
                </a:solidFill>
                <a:latin typeface="Arial" pitchFamily="34" charset="0"/>
              </a:rPr>
              <a:t>34 </a:t>
            </a:r>
            <a:r>
              <a:rPr lang="en-US" altLang="en-US" b="0" dirty="0">
                <a:solidFill>
                  <a:schemeClr val="tx1"/>
                </a:solidFill>
                <a:latin typeface="Arial" pitchFamily="34" charset="0"/>
              </a:rPr>
              <a:t>: (a </a:t>
            </a:r>
            <a:r>
              <a:rPr lang="en-US" altLang="en-US" b="0" dirty="0">
                <a:solidFill>
                  <a:srgbClr val="FF66FF"/>
                </a:solidFill>
                <a:latin typeface="Arial" pitchFamily="34" charset="0"/>
              </a:rPr>
              <a:t>||</a:t>
            </a:r>
            <a:r>
              <a:rPr lang="en-US" altLang="en-US" b="0" dirty="0">
                <a:solidFill>
                  <a:schemeClr val="tx1"/>
                </a:solidFill>
                <a:latin typeface="Arial" pitchFamily="34" charset="0"/>
              </a:rPr>
              <a:t> (b &amp;&amp; c)) </a:t>
            </a:r>
            <a:r>
              <a:rPr lang="en-US" altLang="en-US" b="0" dirty="0">
                <a:solidFill>
                  <a:srgbClr val="FF66FF"/>
                </a:solidFill>
                <a:latin typeface="Arial" pitchFamily="34" charset="0"/>
              </a:rPr>
              <a:t>&amp;&amp;</a:t>
            </a:r>
            <a:r>
              <a:rPr lang="en-US" altLang="en-US" b="0" dirty="0">
                <a:solidFill>
                  <a:schemeClr val="tx1"/>
                </a:solidFill>
                <a:latin typeface="Arial" pitchFamily="34" charset="0"/>
              </a:rPr>
              <a:t> d</a:t>
            </a:r>
          </a:p>
        </p:txBody>
      </p:sp>
      <p:sp>
        <p:nvSpPr>
          <p:cNvPr id="11271" name="Text Box 4"/>
          <p:cNvSpPr txBox="1">
            <a:spLocks noChangeArrowheads="1"/>
          </p:cNvSpPr>
          <p:nvPr/>
        </p:nvSpPr>
        <p:spPr bwMode="auto">
          <a:xfrm>
            <a:off x="655455" y="2244320"/>
            <a:ext cx="4620552" cy="461665"/>
          </a:xfrm>
          <a:prstGeom prst="rect">
            <a:avLst/>
          </a:prstGeom>
          <a:solidFill>
            <a:srgbClr val="0000CC"/>
          </a:solidFill>
          <a:ln w="28575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square" anchor="ctr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400" b="0" dirty="0" err="1">
                <a:latin typeface="Gill Sans MT" panose="020B0502020104020203" pitchFamily="34" charset="0"/>
              </a:rPr>
              <a:t>curTemp</a:t>
            </a:r>
            <a:r>
              <a:rPr lang="en-US" altLang="en-US" sz="2400" b="0" dirty="0">
                <a:latin typeface="Gill Sans MT" panose="020B0502020104020203" pitchFamily="34" charset="0"/>
              </a:rPr>
              <a:t> &lt; </a:t>
            </a:r>
            <a:r>
              <a:rPr lang="en-US" altLang="en-US" sz="2400" b="0" dirty="0" err="1" smtClean="0">
                <a:latin typeface="Gill Sans MT" panose="020B0502020104020203" pitchFamily="34" charset="0"/>
              </a:rPr>
              <a:t>dTemp</a:t>
            </a:r>
            <a:r>
              <a:rPr lang="en-US" altLang="en-US" sz="2400" b="0" dirty="0" smtClean="0">
                <a:latin typeface="Gill Sans MT" panose="020B0502020104020203" pitchFamily="34" charset="0"/>
              </a:rPr>
              <a:t> </a:t>
            </a:r>
            <a:r>
              <a:rPr lang="en-US" altLang="en-US" sz="2400" b="0" dirty="0">
                <a:latin typeface="Gill Sans MT" panose="020B0502020104020203" pitchFamily="34" charset="0"/>
              </a:rPr>
              <a:t>- </a:t>
            </a:r>
            <a:r>
              <a:rPr lang="en-US" altLang="en-US" sz="2400" b="0" dirty="0" err="1">
                <a:latin typeface="Gill Sans MT" panose="020B0502020104020203" pitchFamily="34" charset="0"/>
              </a:rPr>
              <a:t>thresholdDiff</a:t>
            </a:r>
            <a:endParaRPr lang="en-US" altLang="en-US" sz="2400" b="0" dirty="0">
              <a:latin typeface="Gill Sans MT" panose="020B0502020104020203" pitchFamily="34" charset="0"/>
            </a:endParaRPr>
          </a:p>
        </p:txBody>
      </p:sp>
      <p:sp>
        <p:nvSpPr>
          <p:cNvPr id="16392" name="Date Placeholder 27"/>
          <p:cNvSpPr>
            <a:spLocks noGrp="1"/>
          </p:cNvSpPr>
          <p:nvPr>
            <p:ph type="dt" sz="quarter" idx="10"/>
          </p:nvPr>
        </p:nvSpPr>
        <p:spPr>
          <a:xfrm>
            <a:off x="66675" y="6553200"/>
            <a:ext cx="3856038" cy="238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</a:rPr>
              <a:t>Introduction to Software Testing, Edition 2  (Ch 8)</a:t>
            </a:r>
          </a:p>
        </p:txBody>
      </p:sp>
      <p:sp>
        <p:nvSpPr>
          <p:cNvPr id="30" name="Line 28"/>
          <p:cNvSpPr>
            <a:spLocks noChangeShapeType="1"/>
          </p:cNvSpPr>
          <p:nvPr/>
        </p:nvSpPr>
        <p:spPr bwMode="auto">
          <a:xfrm>
            <a:off x="1173162" y="1709738"/>
            <a:ext cx="598993" cy="534582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Text Box 4"/>
          <p:cNvSpPr txBox="1">
            <a:spLocks noChangeArrowheads="1"/>
          </p:cNvSpPr>
          <p:nvPr/>
        </p:nvSpPr>
        <p:spPr bwMode="auto">
          <a:xfrm>
            <a:off x="865188" y="3361808"/>
            <a:ext cx="5924030" cy="461665"/>
          </a:xfrm>
          <a:prstGeom prst="rect">
            <a:avLst/>
          </a:prstGeom>
          <a:solidFill>
            <a:srgbClr val="0000CC"/>
          </a:solidFill>
          <a:ln w="28575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square" anchor="ctr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b="0" dirty="0">
                <a:latin typeface="Gill Sans MT" panose="020B0502020104020203" pitchFamily="34" charset="0"/>
              </a:rPr>
              <a:t>Need to solve for the </a:t>
            </a:r>
            <a:r>
              <a:rPr lang="en-US" altLang="en-US" sz="2400" b="0" u="sng" dirty="0">
                <a:latin typeface="Gill Sans MT" panose="020B0502020104020203" pitchFamily="34" charset="0"/>
              </a:rPr>
              <a:t>internal variable</a:t>
            </a:r>
            <a:r>
              <a:rPr lang="en-US" altLang="en-US" sz="2400" b="0" dirty="0">
                <a:latin typeface="Gill Sans MT" panose="020B0502020104020203" pitchFamily="34" charset="0"/>
              </a:rPr>
              <a:t> </a:t>
            </a:r>
            <a:r>
              <a:rPr lang="en-US" altLang="en-US" sz="2400" b="0" i="1" dirty="0" err="1" smtClean="0">
                <a:latin typeface="Gill Sans MT" panose="020B0502020104020203" pitchFamily="34" charset="0"/>
              </a:rPr>
              <a:t>dTemp</a:t>
            </a:r>
            <a:endParaRPr lang="en-US" altLang="en-US" sz="2400" b="0" i="1" dirty="0">
              <a:latin typeface="Gill Sans MT" panose="020B0502020104020203" pitchFamily="34" charset="0"/>
            </a:endParaRPr>
          </a:p>
        </p:txBody>
      </p:sp>
      <p:sp>
        <p:nvSpPr>
          <p:cNvPr id="32" name="Oval 9"/>
          <p:cNvSpPr>
            <a:spLocks noChangeArrowheads="1"/>
          </p:cNvSpPr>
          <p:nvPr/>
        </p:nvSpPr>
        <p:spPr bwMode="auto">
          <a:xfrm>
            <a:off x="2136297" y="2265602"/>
            <a:ext cx="1189530" cy="440383"/>
          </a:xfrm>
          <a:prstGeom prst="ellipse">
            <a:avLst/>
          </a:prstGeom>
          <a:solidFill>
            <a:srgbClr val="66CCFF">
              <a:alpha val="49019"/>
            </a:srgbClr>
          </a:solidFill>
          <a:ln w="28575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endParaRPr lang="en-US" altLang="en-US">
              <a:solidFill>
                <a:srgbClr val="0066FF"/>
              </a:solidFill>
            </a:endParaRPr>
          </a:p>
        </p:txBody>
      </p:sp>
      <p:sp>
        <p:nvSpPr>
          <p:cNvPr id="33" name="Line 28"/>
          <p:cNvSpPr>
            <a:spLocks noChangeShapeType="1"/>
          </p:cNvSpPr>
          <p:nvPr/>
        </p:nvSpPr>
        <p:spPr bwMode="auto">
          <a:xfrm>
            <a:off x="2563813" y="2659303"/>
            <a:ext cx="496887" cy="683328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Oval 9"/>
          <p:cNvSpPr>
            <a:spLocks noChangeArrowheads="1"/>
          </p:cNvSpPr>
          <p:nvPr/>
        </p:nvSpPr>
        <p:spPr bwMode="auto">
          <a:xfrm>
            <a:off x="5638409" y="3342630"/>
            <a:ext cx="1150810" cy="525045"/>
          </a:xfrm>
          <a:prstGeom prst="ellipse">
            <a:avLst/>
          </a:prstGeom>
          <a:solidFill>
            <a:srgbClr val="66CCFF">
              <a:alpha val="49019"/>
            </a:srgbClr>
          </a:solidFill>
          <a:ln w="28575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endParaRPr lang="en-US" altLang="en-US">
              <a:solidFill>
                <a:srgbClr val="0066FF"/>
              </a:solidFill>
            </a:endParaRPr>
          </a:p>
        </p:txBody>
      </p:sp>
      <p:sp>
        <p:nvSpPr>
          <p:cNvPr id="35" name="Line 28"/>
          <p:cNvSpPr>
            <a:spLocks noChangeShapeType="1"/>
          </p:cNvSpPr>
          <p:nvPr/>
        </p:nvSpPr>
        <p:spPr bwMode="auto">
          <a:xfrm flipH="1">
            <a:off x="4524706" y="3802190"/>
            <a:ext cx="1318882" cy="599877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1844983" y="4461809"/>
            <a:ext cx="3269183" cy="400110"/>
          </a:xfrm>
          <a:prstGeom prst="rect">
            <a:avLst/>
          </a:prstGeom>
          <a:solidFill>
            <a:srgbClr val="0000CC"/>
          </a:solidFill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b="0" dirty="0" err="1" smtClean="0">
                <a:latin typeface="Gill Sans MT" panose="020B0502020104020203" pitchFamily="34" charset="0"/>
              </a:rPr>
              <a:t>pSet.getSetting</a:t>
            </a:r>
            <a:r>
              <a:rPr lang="en-US" altLang="en-US" b="0" dirty="0" smtClean="0">
                <a:latin typeface="Gill Sans MT" panose="020B0502020104020203" pitchFamily="34" charset="0"/>
              </a:rPr>
              <a:t> (period, day); </a:t>
            </a:r>
            <a:endParaRPr lang="en-US" altLang="en-US" b="0" dirty="0">
              <a:latin typeface="Gill Sans MT" panose="020B0502020104020203" pitchFamily="34" charset="0"/>
            </a:endParaRP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868364" y="5333118"/>
            <a:ext cx="7312684" cy="1200329"/>
          </a:xfrm>
          <a:prstGeom prst="rect">
            <a:avLst/>
          </a:prstGeom>
          <a:solidFill>
            <a:srgbClr val="0000CC"/>
          </a:solidFill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lvl="1"/>
            <a:r>
              <a:rPr lang="en-US" altLang="en-US" sz="2400" b="0" dirty="0" err="1">
                <a:latin typeface="Gill Sans MT" panose="020B0502020104020203" pitchFamily="34" charset="0"/>
              </a:rPr>
              <a:t>setSetting</a:t>
            </a:r>
            <a:r>
              <a:rPr lang="en-US" altLang="en-US" sz="2400" b="0" dirty="0">
                <a:latin typeface="Gill Sans MT" panose="020B0502020104020203" pitchFamily="34" charset="0"/>
              </a:rPr>
              <a:t> (</a:t>
            </a:r>
            <a:r>
              <a:rPr lang="en-US" altLang="en-US" sz="2400" b="0" dirty="0" err="1">
                <a:latin typeface="Gill Sans MT" panose="020B0502020104020203" pitchFamily="34" charset="0"/>
              </a:rPr>
              <a:t>Period.</a:t>
            </a:r>
            <a:r>
              <a:rPr lang="en-US" altLang="en-US" b="0" dirty="0" err="1">
                <a:solidFill>
                  <a:srgbClr val="FF66FF"/>
                </a:solidFill>
                <a:latin typeface="Gill Sans MT" panose="020B0502020104020203" pitchFamily="34" charset="0"/>
              </a:rPr>
              <a:t>MORNING</a:t>
            </a:r>
            <a:r>
              <a:rPr lang="en-US" altLang="en-US" sz="2400" b="0" dirty="0">
                <a:latin typeface="Gill Sans MT" panose="020B0502020104020203" pitchFamily="34" charset="0"/>
              </a:rPr>
              <a:t>, </a:t>
            </a:r>
            <a:r>
              <a:rPr lang="en-US" altLang="en-US" sz="2400" b="0" dirty="0" err="1">
                <a:latin typeface="Gill Sans MT" panose="020B0502020104020203" pitchFamily="34" charset="0"/>
              </a:rPr>
              <a:t>DayType.</a:t>
            </a:r>
            <a:r>
              <a:rPr lang="en-US" altLang="en-US" b="0" dirty="0" err="1">
                <a:solidFill>
                  <a:srgbClr val="FF66FF"/>
                </a:solidFill>
                <a:latin typeface="Gill Sans MT" panose="020B0502020104020203" pitchFamily="34" charset="0"/>
              </a:rPr>
              <a:t>WEEKDAY</a:t>
            </a:r>
            <a:r>
              <a:rPr lang="en-US" altLang="en-US" sz="2400" b="0" dirty="0">
                <a:latin typeface="Gill Sans MT" panose="020B0502020104020203" pitchFamily="34" charset="0"/>
              </a:rPr>
              <a:t>, </a:t>
            </a:r>
            <a:r>
              <a:rPr lang="en-US" altLang="en-US" sz="2400" b="0" dirty="0" smtClean="0">
                <a:solidFill>
                  <a:srgbClr val="FF66FF"/>
                </a:solidFill>
                <a:latin typeface="Gill Sans MT" panose="020B0502020104020203" pitchFamily="34" charset="0"/>
              </a:rPr>
              <a:t>69</a:t>
            </a:r>
            <a:r>
              <a:rPr lang="en-US" altLang="en-US" sz="2400" b="0" dirty="0" smtClean="0">
                <a:latin typeface="Gill Sans MT" panose="020B0502020104020203" pitchFamily="34" charset="0"/>
              </a:rPr>
              <a:t>);</a:t>
            </a:r>
          </a:p>
          <a:p>
            <a:pPr lvl="1"/>
            <a:r>
              <a:rPr lang="en-US" altLang="en-US" sz="2400" b="0" dirty="0" err="1" smtClean="0">
                <a:latin typeface="Gill Sans MT" panose="020B0502020104020203" pitchFamily="34" charset="0"/>
              </a:rPr>
              <a:t>setPeriod</a:t>
            </a:r>
            <a:r>
              <a:rPr lang="en-US" altLang="en-US" sz="2400" b="0" dirty="0" smtClean="0">
                <a:latin typeface="Gill Sans MT" panose="020B0502020104020203" pitchFamily="34" charset="0"/>
              </a:rPr>
              <a:t> </a:t>
            </a:r>
            <a:r>
              <a:rPr lang="en-US" altLang="en-US" sz="2400" b="0" dirty="0">
                <a:latin typeface="Gill Sans MT" panose="020B0502020104020203" pitchFamily="34" charset="0"/>
              </a:rPr>
              <a:t>(</a:t>
            </a:r>
            <a:r>
              <a:rPr lang="en-US" altLang="en-US" sz="2400" b="0" dirty="0" err="1" smtClean="0">
                <a:latin typeface="Gill Sans MT" panose="020B0502020104020203" pitchFamily="34" charset="0"/>
              </a:rPr>
              <a:t>Period.</a:t>
            </a:r>
            <a:r>
              <a:rPr lang="en-US" altLang="en-US" b="0" dirty="0" err="1" smtClean="0">
                <a:solidFill>
                  <a:srgbClr val="FF66FF"/>
                </a:solidFill>
                <a:latin typeface="Gill Sans MT" panose="020B0502020104020203" pitchFamily="34" charset="0"/>
              </a:rPr>
              <a:t>MORNING</a:t>
            </a:r>
            <a:r>
              <a:rPr lang="en-US" altLang="en-US" sz="2400" b="0" dirty="0" smtClean="0">
                <a:latin typeface="Gill Sans MT" panose="020B0502020104020203" pitchFamily="34" charset="0"/>
              </a:rPr>
              <a:t>);</a:t>
            </a:r>
            <a:endParaRPr lang="en-US" altLang="en-US" sz="2400" b="0" dirty="0">
              <a:latin typeface="Gill Sans MT" panose="020B0502020104020203" pitchFamily="34" charset="0"/>
            </a:endParaRPr>
          </a:p>
          <a:p>
            <a:pPr lvl="1"/>
            <a:r>
              <a:rPr lang="en-US" altLang="en-US" sz="2400" b="0" dirty="0" err="1" smtClean="0">
                <a:latin typeface="Gill Sans MT" panose="020B0502020104020203" pitchFamily="34" charset="0"/>
              </a:rPr>
              <a:t>setDay</a:t>
            </a:r>
            <a:r>
              <a:rPr lang="en-US" altLang="en-US" sz="2400" b="0" dirty="0" smtClean="0">
                <a:latin typeface="Gill Sans MT" panose="020B0502020104020203" pitchFamily="34" charset="0"/>
              </a:rPr>
              <a:t> (</a:t>
            </a:r>
            <a:r>
              <a:rPr lang="en-US" altLang="en-US" sz="2400" b="0" dirty="0" err="1" smtClean="0">
                <a:latin typeface="Gill Sans MT" panose="020B0502020104020203" pitchFamily="34" charset="0"/>
              </a:rPr>
              <a:t>DayType.</a:t>
            </a:r>
            <a:r>
              <a:rPr lang="en-US" altLang="en-US" b="0" dirty="0" err="1" smtClean="0">
                <a:solidFill>
                  <a:srgbClr val="FF66FF"/>
                </a:solidFill>
                <a:latin typeface="Gill Sans MT" panose="020B0502020104020203" pitchFamily="34" charset="0"/>
              </a:rPr>
              <a:t>WEEKDAY</a:t>
            </a:r>
            <a:r>
              <a:rPr lang="en-US" altLang="en-US" sz="2400" b="0" dirty="0" smtClean="0">
                <a:latin typeface="Gill Sans MT" panose="020B0502020104020203" pitchFamily="34" charset="0"/>
              </a:rPr>
              <a:t>);</a:t>
            </a:r>
            <a:endParaRPr lang="en-US" altLang="en-US" sz="2400" b="0" dirty="0">
              <a:latin typeface="Gill Sans MT" panose="020B0502020104020203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1271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7" grpId="0" animBg="1"/>
      <p:bldP spid="3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4013" y="6529388"/>
            <a:ext cx="2895600" cy="254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148513" y="6545263"/>
            <a:ext cx="1905000" cy="2460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3287C8E1-45CB-45EF-8019-0D286CC29679}" type="slidenum">
              <a:rPr lang="en-US" altLang="en-US" sz="900" b="0" smtClean="0">
                <a:solidFill>
                  <a:schemeClr val="tx1"/>
                </a:solidFill>
              </a:rPr>
              <a:pPr/>
              <a:t>8</a:t>
            </a:fld>
            <a:endParaRPr lang="en-US" altLang="en-US" sz="900" b="0" smtClean="0">
              <a:solidFill>
                <a:schemeClr val="tx1"/>
              </a:solidFill>
            </a:endParaRPr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Predicate Coverage (</a:t>
            </a:r>
            <a:r>
              <a:rPr lang="en-US" altLang="en-US" i="1" smtClean="0"/>
              <a:t>true</a:t>
            </a:r>
            <a:r>
              <a:rPr lang="en-US" altLang="en-US" smtClean="0"/>
              <a:t>)</a:t>
            </a:r>
          </a:p>
        </p:txBody>
      </p:sp>
      <p:sp>
        <p:nvSpPr>
          <p:cNvPr id="17413" name="Date Placeholder 25"/>
          <p:cNvSpPr>
            <a:spLocks noGrp="1"/>
          </p:cNvSpPr>
          <p:nvPr>
            <p:ph type="dt" sz="quarter" idx="10"/>
          </p:nvPr>
        </p:nvSpPr>
        <p:spPr>
          <a:xfrm>
            <a:off x="66675" y="6553200"/>
            <a:ext cx="3856038" cy="238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</a:rPr>
              <a:t>Introduction to Software Testing, Edition 2  (Ch 8)</a:t>
            </a: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3442687" y="713552"/>
            <a:ext cx="2258547" cy="400110"/>
          </a:xfrm>
          <a:prstGeom prst="rect">
            <a:avLst/>
          </a:prstGeom>
          <a:solidFill>
            <a:srgbClr val="0000CC"/>
          </a:solidFill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b="0" dirty="0">
                <a:latin typeface="Gill Sans MT" panose="020B0502020104020203" pitchFamily="34" charset="0"/>
              </a:rPr>
              <a:t>(a || (b &amp;&amp; c)) &amp;&amp; d</a:t>
            </a: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2225521" y="1912765"/>
            <a:ext cx="4692878" cy="1200150"/>
          </a:xfrm>
          <a:prstGeom prst="rect">
            <a:avLst/>
          </a:prstGeom>
          <a:solidFill>
            <a:srgbClr val="0000CC"/>
          </a:solidFill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8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a: </a:t>
            </a:r>
            <a:r>
              <a:rPr lang="en-US" altLang="en-US" sz="1800" b="0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curTemp</a:t>
            </a:r>
            <a:r>
              <a:rPr lang="en-US" altLang="en-US" sz="18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&lt; </a:t>
            </a:r>
            <a:r>
              <a:rPr lang="en-US" altLang="en-US" sz="1800" b="0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dTemp</a:t>
            </a:r>
            <a:r>
              <a:rPr lang="en-US" altLang="en-US" sz="18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– </a:t>
            </a:r>
            <a:r>
              <a:rPr lang="en-US" altLang="en-US" sz="1800" b="0" dirty="0" err="1">
                <a:solidFill>
                  <a:schemeClr val="tx1"/>
                </a:solidFill>
                <a:latin typeface="Gill Sans MT" panose="020B0502020104020203" pitchFamily="34" charset="0"/>
              </a:rPr>
              <a:t>thresholdDiff</a:t>
            </a:r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 :</a:t>
            </a:r>
            <a:r>
              <a:rPr lang="en-US" altLang="en-US" sz="1800" b="0" dirty="0">
                <a:latin typeface="Gill Sans MT" panose="020B0502020104020203" pitchFamily="34" charset="0"/>
              </a:rPr>
              <a:t> true</a:t>
            </a:r>
          </a:p>
          <a:p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b</a:t>
            </a:r>
            <a:r>
              <a:rPr lang="en-US" altLang="en-US" sz="18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: Override </a:t>
            </a:r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:</a:t>
            </a:r>
            <a:r>
              <a:rPr lang="en-US" altLang="en-US" sz="1800" b="0" dirty="0">
                <a:latin typeface="Gill Sans MT" panose="020B0502020104020203" pitchFamily="34" charset="0"/>
              </a:rPr>
              <a:t> true</a:t>
            </a:r>
          </a:p>
          <a:p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c</a:t>
            </a:r>
            <a:r>
              <a:rPr lang="en-US" altLang="en-US" sz="18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: </a:t>
            </a:r>
            <a:r>
              <a:rPr lang="en-US" altLang="en-US" sz="1800" b="0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curTemp</a:t>
            </a:r>
            <a:r>
              <a:rPr lang="en-US" altLang="en-US" sz="18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&lt; </a:t>
            </a:r>
            <a:r>
              <a:rPr lang="en-US" altLang="en-US" sz="1800" b="0" dirty="0" err="1">
                <a:solidFill>
                  <a:schemeClr val="tx1"/>
                </a:solidFill>
                <a:latin typeface="Gill Sans MT" panose="020B0502020104020203" pitchFamily="34" charset="0"/>
              </a:rPr>
              <a:t>overTemp</a:t>
            </a:r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 – </a:t>
            </a:r>
            <a:r>
              <a:rPr lang="en-US" altLang="en-US" sz="1800" b="0" dirty="0" err="1">
                <a:solidFill>
                  <a:schemeClr val="tx1"/>
                </a:solidFill>
                <a:latin typeface="Gill Sans MT" panose="020B0502020104020203" pitchFamily="34" charset="0"/>
              </a:rPr>
              <a:t>thresholdDiff</a:t>
            </a:r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 :</a:t>
            </a:r>
            <a:r>
              <a:rPr lang="en-US" altLang="en-US" sz="1800" b="0" dirty="0">
                <a:latin typeface="Gill Sans MT" panose="020B0502020104020203" pitchFamily="34" charset="0"/>
              </a:rPr>
              <a:t> true</a:t>
            </a:r>
          </a:p>
          <a:p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d</a:t>
            </a:r>
            <a:r>
              <a:rPr lang="en-US" altLang="en-US" sz="18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: </a:t>
            </a:r>
            <a:r>
              <a:rPr lang="en-US" altLang="en-US" sz="1800" b="0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timeSinceLastRun</a:t>
            </a:r>
            <a:r>
              <a:rPr lang="en-US" altLang="en-US" sz="18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&gt; </a:t>
            </a:r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(</a:t>
            </a:r>
            <a:r>
              <a:rPr lang="en-US" altLang="en-US" sz="1800" b="0" dirty="0" err="1">
                <a:solidFill>
                  <a:schemeClr val="tx1"/>
                </a:solidFill>
                <a:latin typeface="Gill Sans MT" panose="020B0502020104020203" pitchFamily="34" charset="0"/>
              </a:rPr>
              <a:t>minLag</a:t>
            </a:r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) :</a:t>
            </a:r>
            <a:r>
              <a:rPr lang="en-US" altLang="en-US" sz="1800" b="0" dirty="0">
                <a:latin typeface="Gill Sans MT" panose="020B0502020104020203" pitchFamily="34" charset="0"/>
              </a:rPr>
              <a:t> true</a:t>
            </a: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3566671" y="1158524"/>
            <a:ext cx="2010578" cy="707886"/>
          </a:xfrm>
          <a:prstGeom prst="rect">
            <a:avLst/>
          </a:prstGeom>
          <a:solidFill>
            <a:srgbClr val="0000CC"/>
          </a:solidFill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a :</a:t>
            </a:r>
            <a:r>
              <a:rPr lang="en-US" altLang="en-US" b="0" dirty="0">
                <a:latin typeface="Gill Sans MT" panose="020B0502020104020203" pitchFamily="34" charset="0"/>
              </a:rPr>
              <a:t> </a:t>
            </a:r>
            <a:r>
              <a:rPr lang="en-US" altLang="en-US" b="0" dirty="0" smtClean="0">
                <a:latin typeface="Gill Sans MT" panose="020B0502020104020203" pitchFamily="34" charset="0"/>
              </a:rPr>
              <a:t>true     </a:t>
            </a:r>
            <a:r>
              <a:rPr lang="en-US" altLang="en-US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b </a:t>
            </a: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:</a:t>
            </a:r>
            <a:r>
              <a:rPr lang="en-US" altLang="en-US" b="0" dirty="0">
                <a:latin typeface="Gill Sans MT" panose="020B0502020104020203" pitchFamily="34" charset="0"/>
              </a:rPr>
              <a:t> true</a:t>
            </a:r>
          </a:p>
          <a:p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c :</a:t>
            </a:r>
            <a:r>
              <a:rPr lang="en-US" altLang="en-US" b="0" dirty="0">
                <a:latin typeface="Gill Sans MT" panose="020B0502020104020203" pitchFamily="34" charset="0"/>
              </a:rPr>
              <a:t> </a:t>
            </a:r>
            <a:r>
              <a:rPr lang="en-US" altLang="en-US" b="0" dirty="0" smtClean="0">
                <a:latin typeface="Gill Sans MT" panose="020B0502020104020203" pitchFamily="34" charset="0"/>
              </a:rPr>
              <a:t>true     </a:t>
            </a:r>
            <a:r>
              <a:rPr lang="en-US" altLang="en-US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d </a:t>
            </a: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:</a:t>
            </a:r>
            <a:r>
              <a:rPr lang="en-US" altLang="en-US" b="0" dirty="0">
                <a:latin typeface="Gill Sans MT" panose="020B0502020104020203" pitchFamily="34" charset="0"/>
              </a:rPr>
              <a:t> true</a:t>
            </a: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1050957" y="3158762"/>
            <a:ext cx="7042006" cy="3416320"/>
          </a:xfrm>
          <a:prstGeom prst="rect">
            <a:avLst/>
          </a:prstGeom>
          <a:solidFill>
            <a:srgbClr val="0000CC"/>
          </a:solidFill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t</a:t>
            </a:r>
            <a:r>
              <a:rPr lang="en-US" altLang="en-US" sz="18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hermo = new Thermostat();  // Needed object</a:t>
            </a:r>
          </a:p>
          <a:p>
            <a:r>
              <a:rPr lang="en-US" altLang="en-US" sz="18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settings = new </a:t>
            </a:r>
            <a:r>
              <a:rPr lang="en-US" altLang="en-US" sz="1800" b="0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ProgrammedSettings</a:t>
            </a:r>
            <a:r>
              <a:rPr lang="en-US" altLang="en-US" sz="18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();  </a:t>
            </a:r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// Needed object</a:t>
            </a:r>
            <a:endParaRPr lang="en-US" altLang="en-US" sz="1800" b="0" dirty="0" smtClean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US" altLang="en-US" sz="1800" b="0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settings.setSetting</a:t>
            </a:r>
            <a:r>
              <a:rPr lang="en-US" altLang="en-US" sz="18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(</a:t>
            </a:r>
            <a:r>
              <a:rPr lang="en-US" altLang="en-US" sz="1800" b="0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Period.</a:t>
            </a:r>
            <a:r>
              <a:rPr lang="en-US" altLang="en-US" sz="1800" b="0" dirty="0" err="1" smtClean="0">
                <a:solidFill>
                  <a:srgbClr val="FFFF00"/>
                </a:solidFill>
                <a:latin typeface="Gill Sans MT" panose="020B0502020104020203" pitchFamily="34" charset="0"/>
              </a:rPr>
              <a:t>MORNING</a:t>
            </a:r>
            <a:r>
              <a:rPr lang="en-US" altLang="en-US" sz="18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, </a:t>
            </a:r>
            <a:r>
              <a:rPr lang="en-US" altLang="en-US" sz="1800" b="0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DayType.</a:t>
            </a:r>
            <a:r>
              <a:rPr lang="en-US" altLang="en-US" sz="1800" b="0" dirty="0" err="1" smtClean="0">
                <a:solidFill>
                  <a:srgbClr val="FFFF00"/>
                </a:solidFill>
                <a:latin typeface="Gill Sans MT" panose="020B0502020104020203" pitchFamily="34" charset="0"/>
              </a:rPr>
              <a:t>WEEKDAY</a:t>
            </a:r>
            <a:r>
              <a:rPr lang="en-US" altLang="en-US" sz="18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, </a:t>
            </a:r>
            <a:r>
              <a:rPr lang="en-US" altLang="en-US" sz="1800" b="0" dirty="0" smtClean="0">
                <a:solidFill>
                  <a:srgbClr val="FFFF00"/>
                </a:solidFill>
                <a:latin typeface="Gill Sans MT" panose="020B0502020104020203" pitchFamily="34" charset="0"/>
              </a:rPr>
              <a:t>69</a:t>
            </a:r>
            <a:r>
              <a:rPr lang="en-US" altLang="en-US" sz="18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);  // </a:t>
            </a:r>
            <a:r>
              <a:rPr lang="en-US" altLang="en-US" sz="1800" b="0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dTemp</a:t>
            </a:r>
            <a:r>
              <a:rPr lang="en-US" altLang="en-US" sz="18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</a:p>
          <a:p>
            <a:r>
              <a:rPr lang="en-US" altLang="en-US" sz="1800" b="0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thermo.setPeriod</a:t>
            </a:r>
            <a:r>
              <a:rPr lang="en-US" altLang="en-US" sz="18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(</a:t>
            </a:r>
            <a:r>
              <a:rPr lang="en-US" altLang="en-US" sz="1800" b="0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Period.</a:t>
            </a:r>
            <a:r>
              <a:rPr lang="en-US" altLang="en-US" sz="1800" b="0" dirty="0" err="1" smtClean="0">
                <a:solidFill>
                  <a:srgbClr val="FFFF00"/>
                </a:solidFill>
                <a:latin typeface="Gill Sans MT" panose="020B0502020104020203" pitchFamily="34" charset="0"/>
              </a:rPr>
              <a:t>MORNING</a:t>
            </a:r>
            <a:r>
              <a:rPr lang="en-US" altLang="en-US" sz="18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);  // </a:t>
            </a:r>
            <a:r>
              <a:rPr lang="en-US" altLang="en-US" sz="1800" b="0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dTemp</a:t>
            </a:r>
            <a:endParaRPr lang="en-US" altLang="en-US" sz="1800" b="0" dirty="0" smtClean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US" altLang="en-US" sz="1800" b="0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thermo.setDay</a:t>
            </a:r>
            <a:r>
              <a:rPr lang="en-US" altLang="en-US" sz="18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(</a:t>
            </a:r>
            <a:r>
              <a:rPr lang="en-US" altLang="en-US" sz="1800" b="0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DayType.</a:t>
            </a:r>
            <a:r>
              <a:rPr lang="en-US" altLang="en-US" sz="1800" b="0" dirty="0" err="1" smtClean="0">
                <a:solidFill>
                  <a:srgbClr val="FFFF00"/>
                </a:solidFill>
                <a:latin typeface="Gill Sans MT" panose="020B0502020104020203" pitchFamily="34" charset="0"/>
              </a:rPr>
              <a:t>WEEKDAY</a:t>
            </a:r>
            <a:r>
              <a:rPr lang="en-US" altLang="en-US" sz="18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);  // </a:t>
            </a:r>
            <a:r>
              <a:rPr lang="en-US" altLang="en-US" sz="1800" b="0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dTemp</a:t>
            </a:r>
            <a:endParaRPr lang="en-US" altLang="en-US" sz="1800" b="0" dirty="0" smtClean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US" altLang="en-US" sz="1800" b="0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thermo.setCurrentTemp</a:t>
            </a:r>
            <a:r>
              <a:rPr lang="en-US" altLang="en-US" sz="18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(</a:t>
            </a:r>
            <a:r>
              <a:rPr lang="en-US" altLang="en-US" sz="1800" b="0" dirty="0" smtClean="0">
                <a:solidFill>
                  <a:srgbClr val="FFFF00"/>
                </a:solidFill>
                <a:latin typeface="Gill Sans MT" panose="020B0502020104020203" pitchFamily="34" charset="0"/>
              </a:rPr>
              <a:t>63</a:t>
            </a:r>
            <a:r>
              <a:rPr lang="en-US" altLang="en-US" sz="18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);  // clause a</a:t>
            </a:r>
          </a:p>
          <a:p>
            <a:r>
              <a:rPr lang="en-US" altLang="en-US" sz="1800" b="0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thermo.setThresholdDiff</a:t>
            </a:r>
            <a:r>
              <a:rPr lang="en-US" altLang="en-US" sz="18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(</a:t>
            </a:r>
            <a:r>
              <a:rPr lang="en-US" altLang="en-US" sz="1800" b="0" dirty="0" smtClean="0">
                <a:solidFill>
                  <a:srgbClr val="FFFF00"/>
                </a:solidFill>
                <a:latin typeface="Gill Sans MT" panose="020B0502020104020203" pitchFamily="34" charset="0"/>
              </a:rPr>
              <a:t>5</a:t>
            </a:r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); </a:t>
            </a:r>
            <a:r>
              <a:rPr lang="en-US" altLang="en-US" sz="18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 // </a:t>
            </a:r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clause a</a:t>
            </a:r>
            <a:endParaRPr lang="en-US" altLang="en-US" sz="1800" b="0" dirty="0" smtClean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US" altLang="en-US" sz="1800" b="0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thermo.setOverride</a:t>
            </a:r>
            <a:r>
              <a:rPr lang="en-US" altLang="en-US" sz="18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(</a:t>
            </a:r>
            <a:r>
              <a:rPr lang="en-US" altLang="en-US" sz="1800" b="0" dirty="0" smtClean="0">
                <a:solidFill>
                  <a:srgbClr val="FFFF00"/>
                </a:solidFill>
                <a:latin typeface="Gill Sans MT" panose="020B0502020104020203" pitchFamily="34" charset="0"/>
              </a:rPr>
              <a:t>true</a:t>
            </a:r>
            <a:r>
              <a:rPr lang="en-US" altLang="en-US" sz="18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);  // </a:t>
            </a:r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clause </a:t>
            </a:r>
            <a:r>
              <a:rPr lang="en-US" altLang="en-US" sz="18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b</a:t>
            </a:r>
          </a:p>
          <a:p>
            <a:r>
              <a:rPr lang="en-US" altLang="en-US" sz="1800" b="0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thermo.setOverTemp</a:t>
            </a:r>
            <a:r>
              <a:rPr lang="en-US" altLang="en-US" sz="18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(</a:t>
            </a:r>
            <a:r>
              <a:rPr lang="en-US" altLang="en-US" sz="1800" b="0" dirty="0" smtClean="0">
                <a:solidFill>
                  <a:srgbClr val="FFFF00"/>
                </a:solidFill>
                <a:latin typeface="Gill Sans MT" panose="020B0502020104020203" pitchFamily="34" charset="0"/>
              </a:rPr>
              <a:t>70</a:t>
            </a:r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); </a:t>
            </a:r>
            <a:r>
              <a:rPr lang="en-US" altLang="en-US" sz="18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// </a:t>
            </a:r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clause </a:t>
            </a:r>
            <a:r>
              <a:rPr lang="en-US" altLang="en-US" sz="18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c</a:t>
            </a:r>
          </a:p>
          <a:p>
            <a:r>
              <a:rPr lang="en-US" altLang="en-US" sz="1800" b="0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thermo.setMinLag</a:t>
            </a:r>
            <a:r>
              <a:rPr lang="en-US" altLang="en-US" sz="18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(</a:t>
            </a:r>
            <a:r>
              <a:rPr lang="en-US" altLang="en-US" sz="1800" b="0" dirty="0" smtClean="0">
                <a:solidFill>
                  <a:srgbClr val="FFFF00"/>
                </a:solidFill>
                <a:latin typeface="Gill Sans MT" panose="020B0502020104020203" pitchFamily="34" charset="0"/>
              </a:rPr>
              <a:t>10</a:t>
            </a:r>
            <a:r>
              <a:rPr lang="en-US" altLang="en-US" sz="18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);</a:t>
            </a:r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lang="en-US" altLang="en-US" sz="18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// </a:t>
            </a:r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clause </a:t>
            </a:r>
            <a:r>
              <a:rPr lang="en-US" altLang="en-US" sz="18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d</a:t>
            </a:r>
          </a:p>
          <a:p>
            <a:r>
              <a:rPr lang="en-US" altLang="en-US" sz="1800" b="0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thermo.setTimeSinceLastRun</a:t>
            </a:r>
            <a:r>
              <a:rPr lang="en-US" altLang="en-US" sz="18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(</a:t>
            </a:r>
            <a:r>
              <a:rPr lang="en-US" altLang="en-US" sz="1800" b="0" dirty="0" smtClean="0">
                <a:solidFill>
                  <a:srgbClr val="FFFF00"/>
                </a:solidFill>
                <a:latin typeface="Gill Sans MT" panose="020B0502020104020203" pitchFamily="34" charset="0"/>
              </a:rPr>
              <a:t>12</a:t>
            </a:r>
            <a:r>
              <a:rPr lang="en-US" altLang="en-US" sz="18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);  // </a:t>
            </a:r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clause </a:t>
            </a:r>
            <a:r>
              <a:rPr lang="en-US" altLang="en-US" sz="18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d</a:t>
            </a:r>
          </a:p>
          <a:p>
            <a:r>
              <a:rPr lang="en-US" altLang="en-US" sz="1800" b="0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assertTrue</a:t>
            </a:r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lang="en-US" altLang="en-US" sz="18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(</a:t>
            </a:r>
            <a:r>
              <a:rPr lang="en-US" altLang="en-US" sz="1800" b="0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thermo.turnHeaterOn</a:t>
            </a:r>
            <a:r>
              <a:rPr lang="en-US" altLang="en-US" sz="18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(settings));   // Run test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12246" y="755752"/>
            <a:ext cx="1398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(8.3.1)</a:t>
            </a:r>
          </a:p>
        </p:txBody>
      </p:sp>
    </p:spTree>
    <p:extLst>
      <p:ext uri="{BB962C8B-B14F-4D97-AF65-F5344CB8AC3E}">
        <p14:creationId xmlns:p14="http://schemas.microsoft.com/office/powerpoint/2010/main" val="19494772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Correlated Active Clause Coverage</a:t>
            </a:r>
          </a:p>
        </p:txBody>
      </p:sp>
      <p:sp>
        <p:nvSpPr>
          <p:cNvPr id="19459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</a:rPr>
              <a:t>Introduction to Software Testing, Edition 2  (Ch 8)</a:t>
            </a:r>
          </a:p>
        </p:txBody>
      </p:sp>
      <p:sp>
        <p:nvSpPr>
          <p:cNvPr id="1946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1946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8993E268-E118-49E7-AD84-183489832916}" type="slidenum">
              <a:rPr lang="en-US" altLang="en-US" sz="900" b="0" smtClean="0">
                <a:solidFill>
                  <a:schemeClr val="tx1"/>
                </a:solidFill>
              </a:rPr>
              <a:pPr/>
              <a:t>9</a:t>
            </a:fld>
            <a:endParaRPr lang="en-US" altLang="en-US" sz="900" b="0" smtClean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240839" y="907406"/>
            <a:ext cx="6543149" cy="461665"/>
          </a:xfrm>
          <a:prstGeom prst="rect">
            <a:avLst/>
          </a:prstGeom>
          <a:solidFill>
            <a:srgbClr val="0000CC"/>
          </a:solidFill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4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Solve for Pa: </a:t>
            </a:r>
            <a:r>
              <a:rPr lang="en-US" altLang="en-US" sz="2400" b="0" dirty="0" smtClean="0">
                <a:latin typeface="Gill Sans MT" panose="020B0502020104020203" pitchFamily="34" charset="0"/>
              </a:rPr>
              <a:t>((</a:t>
            </a:r>
            <a:r>
              <a:rPr lang="en-US" altLang="en-US" sz="2400" b="0" dirty="0">
                <a:latin typeface="Gill Sans MT" panose="020B0502020104020203" pitchFamily="34" charset="0"/>
              </a:rPr>
              <a:t>a || (b &amp;&amp; c)) &amp;&amp; d</a:t>
            </a:r>
            <a:r>
              <a:rPr lang="en-US" altLang="en-US" sz="2400" b="0" dirty="0" smtClean="0">
                <a:latin typeface="Gill Sans MT" panose="020B0502020104020203" pitchFamily="34" charset="0"/>
              </a:rPr>
              <a:t>)</a:t>
            </a:r>
            <a:endParaRPr lang="en-US" altLang="en-US" sz="2400" b="0" dirty="0">
              <a:latin typeface="Gill Sans MT" panose="020B0502020104020203" pitchFamily="34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240839" y="2234556"/>
            <a:ext cx="6543149" cy="461665"/>
          </a:xfrm>
          <a:prstGeom prst="rect">
            <a:avLst/>
          </a:prstGeom>
          <a:solidFill>
            <a:srgbClr val="0000CC"/>
          </a:solidFill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400" b="0">
                <a:latin typeface="Gill Sans MT" panose="020B0502020104020203" pitchFamily="34" charset="0"/>
              </a:rPr>
              <a:t>(T &amp;&amp; d) </a:t>
            </a:r>
            <a:r>
              <a:rPr lang="en-US" altLang="en-US" sz="2400" b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</a:t>
            </a:r>
            <a:r>
              <a:rPr lang="en-US" altLang="en-US" sz="2400" b="0">
                <a:latin typeface="Gill Sans MT" panose="020B0502020104020203" pitchFamily="34" charset="0"/>
              </a:rPr>
              <a:t> ((b &amp;&amp; c) &amp;&amp; d)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240839" y="1570981"/>
            <a:ext cx="6543149" cy="461665"/>
          </a:xfrm>
          <a:prstGeom prst="rect">
            <a:avLst/>
          </a:prstGeom>
          <a:solidFill>
            <a:srgbClr val="0000CC"/>
          </a:solidFill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400" b="0" dirty="0">
                <a:latin typeface="Gill Sans MT" panose="020B0502020104020203" pitchFamily="34" charset="0"/>
              </a:rPr>
              <a:t>P</a:t>
            </a:r>
            <a:r>
              <a:rPr lang="en-US" altLang="en-US" sz="2800" b="0" baseline="-25000" dirty="0">
                <a:latin typeface="Gill Sans MT" panose="020B0502020104020203" pitchFamily="34" charset="0"/>
              </a:rPr>
              <a:t>a</a:t>
            </a:r>
            <a:r>
              <a:rPr lang="en-US" altLang="en-US" sz="2400" b="0" dirty="0">
                <a:latin typeface="Gill Sans MT" panose="020B0502020104020203" pitchFamily="34" charset="0"/>
              </a:rPr>
              <a:t> </a:t>
            </a:r>
            <a:r>
              <a:rPr lang="en-US" altLang="en-US" sz="2400" b="0" dirty="0" smtClean="0">
                <a:latin typeface="Gill Sans MT" panose="020B0502020104020203" pitchFamily="34" charset="0"/>
              </a:rPr>
              <a:t>= ((</a:t>
            </a:r>
            <a:r>
              <a:rPr lang="en-US" altLang="en-US" sz="2400" b="0" dirty="0">
                <a:latin typeface="Gill Sans MT" panose="020B0502020104020203" pitchFamily="34" charset="0"/>
              </a:rPr>
              <a:t>T || (b &amp;&amp; c)) &amp;&amp; d) </a:t>
            </a:r>
            <a:r>
              <a:rPr lang="en-US" altLang="en-US" sz="2400" b="0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</a:t>
            </a:r>
            <a:r>
              <a:rPr lang="en-US" altLang="en-US" sz="2400" b="0" dirty="0">
                <a:latin typeface="Gill Sans MT" panose="020B0502020104020203" pitchFamily="34" charset="0"/>
              </a:rPr>
              <a:t> ((F || (b &amp;&amp; c)) &amp;&amp; d)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240839" y="4249093"/>
            <a:ext cx="6543149" cy="461665"/>
          </a:xfrm>
          <a:prstGeom prst="rect">
            <a:avLst/>
          </a:prstGeom>
          <a:solidFill>
            <a:srgbClr val="0000CC"/>
          </a:solidFill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400" b="0">
                <a:latin typeface="Gill Sans MT" panose="020B0502020104020203" pitchFamily="34" charset="0"/>
              </a:rPr>
              <a:t>!(b &amp;&amp; c) &amp;&amp; d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1240839" y="4913462"/>
            <a:ext cx="6543149" cy="461665"/>
          </a:xfrm>
          <a:prstGeom prst="rect">
            <a:avLst/>
          </a:prstGeom>
          <a:solidFill>
            <a:srgbClr val="0000CC"/>
          </a:solidFill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400" b="0">
                <a:latin typeface="Gill Sans MT" panose="020B0502020104020203" pitchFamily="34" charset="0"/>
              </a:rPr>
              <a:t>( !b || !c ) &amp;&amp; d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902368" y="5580141"/>
            <a:ext cx="732723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400" b="0" dirty="0">
                <a:latin typeface="Gill Sans MT" panose="020B0502020104020203" pitchFamily="34" charset="0"/>
              </a:rPr>
              <a:t>Check with the logic coverage web app</a:t>
            </a:r>
          </a:p>
          <a:p>
            <a:pPr algn="ctr"/>
            <a:r>
              <a:rPr lang="en-US" altLang="en-US" sz="2400" b="0" dirty="0">
                <a:latin typeface="Gill Sans MT" panose="020B0502020104020203" pitchFamily="34" charset="0"/>
                <a:hlinkClick r:id="rId2"/>
              </a:rPr>
              <a:t>http://cs.gmu.edu:8080/offutt/coverage/LogicCoverage</a:t>
            </a:r>
            <a:endParaRPr lang="en-US" altLang="en-US" sz="2400" b="0" dirty="0">
              <a:latin typeface="Gill Sans MT" panose="020B0502020104020203" pitchFamily="34" charset="0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1240839" y="2899718"/>
            <a:ext cx="6543149" cy="461665"/>
          </a:xfrm>
          <a:prstGeom prst="rect">
            <a:avLst/>
          </a:prstGeom>
          <a:solidFill>
            <a:srgbClr val="0000CC"/>
          </a:solidFill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400" b="0" dirty="0">
                <a:latin typeface="Gill Sans MT" panose="020B0502020104020203" pitchFamily="34" charset="0"/>
              </a:rPr>
              <a:t>d </a:t>
            </a:r>
            <a:r>
              <a:rPr lang="en-US" altLang="en-US" sz="2400" b="0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</a:t>
            </a:r>
            <a:r>
              <a:rPr lang="en-US" altLang="en-US" sz="2400" b="0" dirty="0">
                <a:latin typeface="Gill Sans MT" panose="020B0502020104020203" pitchFamily="34" charset="0"/>
              </a:rPr>
              <a:t> ((b &amp;&amp; c) &amp;&amp; d)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724624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>
                <a:latin typeface="Gill Sans MT" panose="020B0502020104020203" pitchFamily="34" charset="0"/>
              </a:rPr>
              <a:t>(1 of 6)</a:t>
            </a:r>
            <a:endParaRPr lang="en-US" sz="2400" b="0" dirty="0">
              <a:latin typeface="Gill Sans MT" panose="020B05020201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748341" y="755752"/>
            <a:ext cx="1398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(8.3.3)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1240839" y="3522366"/>
            <a:ext cx="6543149" cy="461665"/>
          </a:xfrm>
          <a:prstGeom prst="rect">
            <a:avLst/>
          </a:prstGeom>
          <a:solidFill>
            <a:srgbClr val="0000CC"/>
          </a:solidFill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Identity: (X 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  <a:sym typeface="Symbol" pitchFamily="18" charset="2"/>
              </a:rPr>
              <a:t>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 y&amp;&amp;X == !y&amp;&amp;X)</a:t>
            </a:r>
            <a:endParaRPr lang="en-US" altLang="en-US" sz="2400" b="0" dirty="0">
              <a:latin typeface="Gill Sans MT" panose="020B0502020104020203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2" grpId="0"/>
      <p:bldP spid="13" grpId="0" animBg="1"/>
      <p:bldP spid="15" grpId="0" animBg="1"/>
    </p:bldLst>
  </p:timing>
</p:sld>
</file>

<file path=ppt/theme/theme1.xml><?xml version="1.0" encoding="utf-8"?>
<a:theme xmlns:a="http://schemas.openxmlformats.org/drawingml/2006/main" name="intro">
  <a:themeElements>
    <a:clrScheme name="Custom 13">
      <a:dk1>
        <a:srgbClr val="5F5F5F"/>
      </a:dk1>
      <a:lt1>
        <a:srgbClr val="FFFFFF"/>
      </a:lt1>
      <a:dk2>
        <a:srgbClr val="000099"/>
      </a:dk2>
      <a:lt2>
        <a:srgbClr val="FFFF00"/>
      </a:lt2>
      <a:accent1>
        <a:srgbClr val="FF9900"/>
      </a:accent1>
      <a:accent2>
        <a:srgbClr val="66CCFF"/>
      </a:accent2>
      <a:accent3>
        <a:srgbClr val="AAAACA"/>
      </a:accent3>
      <a:accent4>
        <a:srgbClr val="DADADA"/>
      </a:accent4>
      <a:accent5>
        <a:srgbClr val="FFCAAA"/>
      </a:accent5>
      <a:accent6>
        <a:srgbClr val="5CB9E7"/>
      </a:accent6>
      <a:hlink>
        <a:srgbClr val="FFFF00"/>
      </a:hlink>
      <a:folHlink>
        <a:srgbClr val="FFC000"/>
      </a:folHlink>
    </a:clrScheme>
    <a:fontScheme name="intr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FAFD00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FAFD00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intro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a:\intro.ppt</Template>
  <TotalTime>1404</TotalTime>
  <Pages>49</Pages>
  <Words>2315</Words>
  <Application>Microsoft Office PowerPoint</Application>
  <PresentationFormat>On-screen Show (4:3)</PresentationFormat>
  <Paragraphs>472</Paragraphs>
  <Slides>21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Gill Sans MT</vt:lpstr>
      <vt:lpstr>Monotype Sorts</vt:lpstr>
      <vt:lpstr>Symbol</vt:lpstr>
      <vt:lpstr>Times New Roman</vt:lpstr>
      <vt:lpstr>Verdana</vt:lpstr>
      <vt:lpstr>Wingdings</vt:lpstr>
      <vt:lpstr>intro</vt:lpstr>
      <vt:lpstr>Introduction to Software Testing Chapter 8.3 Logic Coverage for Source Code</vt:lpstr>
      <vt:lpstr>Logic Expressions from Source</vt:lpstr>
      <vt:lpstr>Finding Values</vt:lpstr>
      <vt:lpstr>Thermostat (pg 1 of 2)</vt:lpstr>
      <vt:lpstr>Thermostat (pg 2 of 2)</vt:lpstr>
      <vt:lpstr>Two Thermostat Predicates</vt:lpstr>
      <vt:lpstr>Reachability for Thermostat Predicates</vt:lpstr>
      <vt:lpstr>Predicate Coverage (true)</vt:lpstr>
      <vt:lpstr>Correlated Active Clause Coverage</vt:lpstr>
      <vt:lpstr>CACC</vt:lpstr>
      <vt:lpstr>CACC Values for Clauses</vt:lpstr>
      <vt:lpstr>CACC Tests 1 &amp; 2</vt:lpstr>
      <vt:lpstr>CACC Tests 3 &amp; 4</vt:lpstr>
      <vt:lpstr>CACC Tests 5 &amp; 6</vt:lpstr>
      <vt:lpstr>Program Transformation Issues</vt:lpstr>
      <vt:lpstr>Problems With Transformation 1</vt:lpstr>
      <vt:lpstr>Program Transformation Issue 2</vt:lpstr>
      <vt:lpstr>Problems With Transformation 2</vt:lpstr>
      <vt:lpstr>Transforming Does Not Work</vt:lpstr>
      <vt:lpstr>Side Effects in Predicates</vt:lpstr>
      <vt:lpstr>Summary : Logic Coverage for Source Code</vt:lpstr>
    </vt:vector>
  </TitlesOfParts>
  <Company>George Mason Unviersity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SWE 637, Tools &amp; Process</dc:title>
  <dc:creator>Jeff Offutt</dc:creator>
  <cp:lastModifiedBy>Jeff Offutt</cp:lastModifiedBy>
  <cp:revision>225</cp:revision>
  <cp:lastPrinted>1996-04-04T10:27:56Z</cp:lastPrinted>
  <dcterms:created xsi:type="dcterms:W3CDTF">1996-06-15T03:21:08Z</dcterms:created>
  <dcterms:modified xsi:type="dcterms:W3CDTF">2020-06-04T19:36:05Z</dcterms:modified>
</cp:coreProperties>
</file>