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484BB-18BC-410B-A30B-561F77F0B9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CFFC5B-6B4C-4F27-B3A6-542618C89B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010C38-2EB8-4DC6-8EDB-6107C3258B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0056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5032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5080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0056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5032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F701D3-0F3C-4D60-8290-5B8B5A5E42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0A191F-8EC0-4216-8A98-09AD7F38A0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5B11F9-E3C5-4703-A5B6-46E88D53EC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E5718E-29A4-4EC6-BFCB-8FD8CE82E5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8FB119-C8E4-4355-87E4-E93925D690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74962B-EAB0-444A-8C16-C07D46E22F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1240" cy="61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7BDF94-EEBF-4B3E-A5D7-CEB66D4A66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957855-F662-4734-8E20-A5309BBCBD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D40910-73E3-485E-9CF6-F4C0B0494E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C7212B-F540-45A8-BC77-5A61FD6A58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3E6A43-89E4-49C9-A8DD-19A36CE970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426164-EA34-4BBB-A672-D82FE3EFCB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C75512-920A-44D5-A314-D69937AAC4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0056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5032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5080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0056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5032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AAEF57-E862-4BAA-89FA-C6EDB7C6A5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5B54C9-F8DA-4EA9-87EB-F8A3AD121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DCE841-4CF7-456A-8E6A-C1DB89DD42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7690F-236B-4F1B-8483-7FBBC23B39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1240" cy="61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DEDFE2-F2E4-451B-AFAF-14BAB17CD4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95561B-4AB8-4BD3-913E-439BEC817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BF7AA2-7678-41B2-A58D-336460BF7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40E6B-BB1B-4C3F-914E-2DA563DBEE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359160" y="389880"/>
            <a:ext cx="8281800" cy="29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6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6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&lt;date/time&gt;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802941-D037-438C-9E5A-86B3F7D37688}" type="slidenum">
              <a: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" name="Freeform: Shape 1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Oval 19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Oval 24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33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8" name="Freeform: Shape 34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Freeform: Shape 35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Oval 36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Oval 37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Click to edit the outline text format</a:t>
            </a: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Second Outline Level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Third Outline Level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Fourth Outline Level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1"/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50" name="Freeform: Shape 12"/>
            <p:cNvSpPr/>
            <p:nvPr/>
          </p:nvSpPr>
          <p:spPr>
            <a:xfrm flipH="1" flipV="1" rot="2700000">
              <a:off x="391320" y="5628600"/>
              <a:ext cx="926640" cy="46296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r="13500000" dist="508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Oval 13"/>
            <p:cNvSpPr/>
            <p:nvPr/>
          </p:nvSpPr>
          <p:spPr>
            <a:xfrm flipH="1" flipV="1" rot="8100000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Oval 14"/>
            <p:cNvSpPr/>
            <p:nvPr/>
          </p:nvSpPr>
          <p:spPr>
            <a:xfrm flipH="1" flipV="1" rot="8100000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Freeform: Shape 15"/>
            <p:cNvSpPr/>
            <p:nvPr/>
          </p:nvSpPr>
          <p:spPr>
            <a:xfrm flipH="1" flipV="1" rot="2700000">
              <a:off x="415440" y="5572440"/>
              <a:ext cx="926640" cy="52956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Click to edit Master text styles</a:t>
            </a: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Second level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Third level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3" marL="16002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Fourth level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4" marL="20574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Fifth level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4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&lt;date/time&gt;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5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6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3BC55-ACBD-4E20-A8BE-F561D7DB7BBD}" type="slidenum">
              <a:rPr b="0" lang="en-US" sz="1000" spc="-1" strike="noStrike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50800" y="1051560"/>
            <a:ext cx="356508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16/05/2023</a:t>
            </a:r>
            <a:endParaRPr b="0" lang="en-US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50800" y="3569040"/>
            <a:ext cx="3565080" cy="17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grpSp>
        <p:nvGrpSpPr>
          <p:cNvPr id="98" name="Group 10"/>
          <p:cNvGrpSpPr/>
          <p:nvPr/>
        </p:nvGrpSpPr>
        <p:grpSpPr>
          <a:xfrm>
            <a:off x="325440" y="346320"/>
            <a:ext cx="828360" cy="828000"/>
            <a:chOff x="325440" y="346320"/>
            <a:chExt cx="828360" cy="828000"/>
          </a:xfrm>
        </p:grpSpPr>
        <p:sp>
          <p:nvSpPr>
            <p:cNvPr id="99" name="Freeform: Shape 11"/>
            <p:cNvSpPr/>
            <p:nvPr/>
          </p:nvSpPr>
          <p:spPr>
            <a:xfrm rot="8100000">
              <a:off x="469800" y="444600"/>
              <a:ext cx="539640" cy="631080"/>
            </a:xfrm>
            <a:custGeom>
              <a:avLst/>
              <a:gdLst/>
              <a:ahLst/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4c2b47"/>
                </a:gs>
                <a:gs pos="100000">
                  <a:srgbClr val="301b2d"/>
                </a:gs>
              </a:gsLst>
              <a:lin ang="8700000"/>
            </a:gradFill>
            <a:ln>
              <a:noFill/>
            </a:ln>
            <a:effectLst>
              <a:innerShdw blurRad="101600" dir="7320000" dist="508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Oval 12"/>
            <p:cNvSpPr/>
            <p:nvPr/>
          </p:nvSpPr>
          <p:spPr>
            <a:xfrm rot="13500000">
              <a:off x="476640" y="362880"/>
              <a:ext cx="269640" cy="53964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" name="Picture 3"/>
          <p:cNvSpPr/>
          <p:nvPr/>
        </p:nvSpPr>
        <p:spPr>
          <a:xfrm>
            <a:off x="4743360" y="0"/>
            <a:ext cx="7448040" cy="6857640"/>
          </a:xfrm>
          <a:custGeom>
            <a:avLst/>
            <a:gdLst/>
            <a:ah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1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Oval 16"/>
          <p:cNvSpPr/>
          <p:nvPr/>
        </p:nvSpPr>
        <p:spPr>
          <a:xfrm>
            <a:off x="4121280" y="543312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212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Body Signal Smoking Dataset – Logistic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18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Picture 8"/>
          <p:cNvSpPr/>
          <p:nvPr/>
        </p:nvSpPr>
        <p:spPr>
          <a:xfrm>
            <a:off x="655920" y="2256120"/>
            <a:ext cx="5227920" cy="43380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icture 6"/>
          <p:cNvSpPr/>
          <p:nvPr/>
        </p:nvSpPr>
        <p:spPr>
          <a:xfrm>
            <a:off x="6632280" y="2245320"/>
            <a:ext cx="5227920" cy="43380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Not binned: no columns are binned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Binned: all columns are binned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Others: all columns are binned + encoded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7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228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2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Airline Delay Predicition – Logistic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4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Picture 8"/>
          <p:cNvSpPr/>
          <p:nvPr/>
        </p:nvSpPr>
        <p:spPr>
          <a:xfrm>
            <a:off x="693000" y="2256120"/>
            <a:ext cx="5153760" cy="43380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Picture 6"/>
          <p:cNvSpPr/>
          <p:nvPr/>
        </p:nvSpPr>
        <p:spPr>
          <a:xfrm>
            <a:off x="6669360" y="2245320"/>
            <a:ext cx="5153760" cy="43380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Base Case: no categorical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The only categorical one is the Urine protein, but clearly it barely has any effect, so I thought instead to view everything as continuous and dealing with binning instead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PyCaret</a:t>
            </a:r>
            <a:endParaRPr b="0" lang="en-US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Big problems with making it work on my laptop, no idea why it does not work</a:t>
            </a: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 managed to play around with it a bit on my other computer</a:t>
            </a: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242" name="Picture 3" descr=""/>
          <p:cNvPicPr/>
          <p:nvPr/>
        </p:nvPicPr>
        <p:blipFill>
          <a:blip r:embed="rId1"/>
          <a:stretch/>
        </p:blipFill>
        <p:spPr>
          <a:xfrm>
            <a:off x="703080" y="3748680"/>
            <a:ext cx="10785600" cy="234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Airline Dataset</a:t>
            </a:r>
            <a:endParaRPr b="0" lang="en-US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2719440" y="2386440"/>
            <a:ext cx="7000560" cy="373356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 txBox="1"/>
          <p:nvPr/>
        </p:nvSpPr>
        <p:spPr>
          <a:xfrm>
            <a:off x="1055520" y="1597320"/>
            <a:ext cx="3555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- I selected 4000 0s and 4000 1s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Airline Dataset</a:t>
            </a:r>
            <a:endParaRPr b="0" lang="en-US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055520" y="1597320"/>
            <a:ext cx="5722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- I read the first 50000 lines and used fixed_imbalance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2539440" y="2206440"/>
            <a:ext cx="7000560" cy="37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7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08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2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Heart Dataset – Logistic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14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icture 8"/>
          <p:cNvSpPr/>
          <p:nvPr/>
        </p:nvSpPr>
        <p:spPr>
          <a:xfrm>
            <a:off x="563760" y="2185920"/>
            <a:ext cx="54122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icture 6"/>
          <p:cNvSpPr/>
          <p:nvPr/>
        </p:nvSpPr>
        <p:spPr>
          <a:xfrm>
            <a:off x="6540120" y="2175120"/>
            <a:ext cx="54122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5"/>
          <p:cNvSpPr/>
          <p:nvPr/>
        </p:nvSpPr>
        <p:spPr>
          <a:xfrm>
            <a:off x="189720" y="1295280"/>
            <a:ext cx="58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- Base case: all categorical columns are removed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3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24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8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Heart Dataset – kNN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0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icture 8"/>
          <p:cNvSpPr/>
          <p:nvPr/>
        </p:nvSpPr>
        <p:spPr>
          <a:xfrm>
            <a:off x="571320" y="2185920"/>
            <a:ext cx="539712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icture 6"/>
          <p:cNvSpPr/>
          <p:nvPr/>
        </p:nvSpPr>
        <p:spPr>
          <a:xfrm>
            <a:off x="6547680" y="2175120"/>
            <a:ext cx="539712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Box 5"/>
          <p:cNvSpPr/>
          <p:nvPr/>
        </p:nvSpPr>
        <p:spPr>
          <a:xfrm>
            <a:off x="189720" y="1295280"/>
            <a:ext cx="58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- Base case: all categorical columns are removed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40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Wine Quality Dataset – Logistic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46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icture 8"/>
          <p:cNvSpPr/>
          <p:nvPr/>
        </p:nvSpPr>
        <p:spPr>
          <a:xfrm>
            <a:off x="609840" y="2185920"/>
            <a:ext cx="53204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icture 6"/>
          <p:cNvSpPr/>
          <p:nvPr/>
        </p:nvSpPr>
        <p:spPr>
          <a:xfrm>
            <a:off x="6586200" y="2175120"/>
            <a:ext cx="53204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5"/>
          <p:cNvSpPr/>
          <p:nvPr/>
        </p:nvSpPr>
        <p:spPr>
          <a:xfrm>
            <a:off x="231480" y="1115640"/>
            <a:ext cx="5302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Not binned: no columns are binned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Binned: all columns are binned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Others: all columns are binned + encoded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</a:rPr>
              <a:t>Car Insurance Claim Dataset</a:t>
            </a:r>
            <a:endParaRPr b="0" lang="en-US" sz="4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A few issues and what I did regarding them:</a:t>
            </a: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Two of the variables max_torque and max_power were given in a strange format e.g., 60Nm @ 3500 </a:t>
            </a: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rpm, 40.36bhp @ 6000rpm. Consequently, I tried: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Creating for each, 2 columns one corresponding to the Nm / bhp and the other one corresponding </a:t>
            </a: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to RPM.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 thought (how much I understood the notions) that 60Nm @ 3500 RPM can be replaced by 60 x </a:t>
            </a: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3500 and similarly for the max_power, since these are measurable quantities that allow me to </a:t>
            </a: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compare the instances.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The results were giving me all predicted 0s and no 1s and I realized the reason for that was the fact </a:t>
            </a: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that the data was not balanced at all. I tried: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Just considering an equal amount of 1s and 0s from the beginning.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Reading all of the dataset but making sure in each fold we have both 0s and 1s.</a:t>
            </a: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410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5"/>
          <p:cNvSpPr/>
          <p:nvPr/>
        </p:nvSpPr>
        <p:spPr>
          <a:xfrm>
            <a:off x="440280" y="763200"/>
            <a:ext cx="3565080" cy="554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In the CV make sure there are both 0s and 1s, take 4/5 of the ones and 4/5 of the zeros</a:t>
            </a:r>
            <a:endParaRPr b="0" lang="en-GB" sz="1600" spc="-1" strike="noStrike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Two columns for max_torque and two columns for max_power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 used in my dataset an equal amount of 0s as 1s</a:t>
            </a:r>
            <a:endParaRPr b="0" lang="en-GB" sz="1600" spc="-1" strike="noStrike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Two columns for max_torque and two columns for max_power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b="0" lang="en-US" sz="16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Very similar results when considering product of the two numbers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156" name="Picture 6"/>
          <p:cNvSpPr/>
          <p:nvPr/>
        </p:nvSpPr>
        <p:spPr>
          <a:xfrm>
            <a:off x="4606920" y="545400"/>
            <a:ext cx="3316680" cy="2793960"/>
          </a:xfrm>
          <a:custGeom>
            <a:avLst/>
            <a:gdLst/>
            <a:ah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icture 8"/>
          <p:cNvSpPr/>
          <p:nvPr/>
        </p:nvSpPr>
        <p:spPr>
          <a:xfrm>
            <a:off x="8262720" y="545400"/>
            <a:ext cx="3316680" cy="2793960"/>
          </a:xfrm>
          <a:custGeom>
            <a:avLst/>
            <a:gdLst/>
            <a:ah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icture 2"/>
          <p:cNvSpPr/>
          <p:nvPr/>
        </p:nvSpPr>
        <p:spPr>
          <a:xfrm>
            <a:off x="4618080" y="3537000"/>
            <a:ext cx="3294000" cy="2775240"/>
          </a:xfrm>
          <a:custGeom>
            <a:avLst/>
            <a:gdLst/>
            <a:ah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icture 4"/>
          <p:cNvSpPr/>
          <p:nvPr/>
        </p:nvSpPr>
        <p:spPr>
          <a:xfrm>
            <a:off x="8273880" y="3537000"/>
            <a:ext cx="3294000" cy="2775240"/>
          </a:xfrm>
          <a:custGeom>
            <a:avLst/>
            <a:gdLst/>
            <a:ah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64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Stroke Prediction Dataset – Logistic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70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icture 8"/>
          <p:cNvSpPr/>
          <p:nvPr/>
        </p:nvSpPr>
        <p:spPr>
          <a:xfrm>
            <a:off x="609840" y="2185920"/>
            <a:ext cx="53204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icture 6"/>
          <p:cNvSpPr/>
          <p:nvPr/>
        </p:nvSpPr>
        <p:spPr>
          <a:xfrm>
            <a:off x="6586200" y="2175120"/>
            <a:ext cx="53204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Box 5"/>
          <p:cNvSpPr/>
          <p:nvPr/>
        </p:nvSpPr>
        <p:spPr>
          <a:xfrm>
            <a:off x="286560" y="1115640"/>
            <a:ext cx="350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Base Case: no categorical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9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80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4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Stroke Prediction Dataset – Logistic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6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icture 8"/>
          <p:cNvSpPr/>
          <p:nvPr/>
        </p:nvSpPr>
        <p:spPr>
          <a:xfrm>
            <a:off x="609840" y="2185920"/>
            <a:ext cx="53204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icture 6"/>
          <p:cNvSpPr/>
          <p:nvPr/>
        </p:nvSpPr>
        <p:spPr>
          <a:xfrm>
            <a:off x="6586200" y="2175120"/>
            <a:ext cx="5320440" cy="44784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Base Case: no categorical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Since the plot before was obtained starting with unbalanced data, here I decided to consider equal number of 0s and 1s 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1b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r="2700000" dist="1016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r="2700000" dist="635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5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96" name="Freeform: Shape 1065"/>
            <p:cNvSpPr/>
            <p:nvPr/>
          </p:nvSpPr>
          <p:spPr>
            <a:xfrm flipV="1" rot="18900000">
              <a:off x="1455840" y="4933080"/>
              <a:ext cx="1853640" cy="92664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r="16200000" dist="508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Freeform: Shape 1066"/>
            <p:cNvSpPr/>
            <p:nvPr/>
          </p:nvSpPr>
          <p:spPr>
            <a:xfrm flipV="1" rot="18900000">
              <a:off x="1407240" y="4794120"/>
              <a:ext cx="1853640" cy="1092600"/>
            </a:xfrm>
            <a:custGeom>
              <a:avLst/>
              <a:gdLst/>
              <a:ah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Oval 1067"/>
            <p:cNvSpPr/>
            <p:nvPr/>
          </p:nvSpPr>
          <p:spPr>
            <a:xfrm flipV="1" rot="13500000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Oval 1068"/>
            <p:cNvSpPr/>
            <p:nvPr/>
          </p:nvSpPr>
          <p:spPr>
            <a:xfrm flipV="1" rot="13500000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0" name="Rectangle 10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24000" y="234720"/>
            <a:ext cx="1082448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ffffff"/>
                </a:solidFill>
                <a:latin typeface="Avenir Next LT Pro"/>
              </a:rPr>
              <a:t>Body Signal Smoking Dataset – Logistic Classifier</a:t>
            </a:r>
            <a:endParaRPr b="0" lang="en-US" sz="3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02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icture 8"/>
          <p:cNvSpPr/>
          <p:nvPr/>
        </p:nvSpPr>
        <p:spPr>
          <a:xfrm>
            <a:off x="609840" y="2256120"/>
            <a:ext cx="5320440" cy="43380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icture 6"/>
          <p:cNvSpPr/>
          <p:nvPr/>
        </p:nvSpPr>
        <p:spPr>
          <a:xfrm>
            <a:off x="6586200" y="2245320"/>
            <a:ext cx="5320440" cy="4338000"/>
          </a:xfrm>
          <a:custGeom>
            <a:avLst/>
            <a:gdLst/>
            <a:ah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Base Case: no categorical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The only categorical one is the Urine protein, but clearly it barely has any effect, so I thought instead to view everything as continuous and dealing with binning instead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Application>LibreOffice/7.3.7.2$Linux_X86_64 LibreOffice_project/30$Build-2</Application>
  <AppVersion>15.0000</AppVersion>
  <Words>491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2023-05-16T09:04:39Z</dcterms:created>
  <dc:creator>Roatis, Iris-Ioana</dc:creator>
  <dc:description/>
  <dc:language>en-GB</dc:language>
  <cp:lastModifiedBy/>
  <dcterms:modified xsi:type="dcterms:W3CDTF">2023-05-19T13:20:29Z</dcterms:modified>
  <cp:revision>3</cp:revision>
  <dc:subject/>
  <dc:title>16/05/2023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