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63" r:id="rId4"/>
    <p:sldId id="264" r:id="rId5"/>
    <p:sldId id="266" r:id="rId6"/>
    <p:sldId id="265" r:id="rId7"/>
    <p:sldId id="268" r:id="rId8"/>
    <p:sldId id="270" r:id="rId9"/>
    <p:sldId id="272" r:id="rId10"/>
    <p:sldId id="273" r:id="rId11"/>
    <p:sldId id="274" r:id="rId12"/>
    <p:sldId id="269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9"/>
    <p:restoredTop sz="95721"/>
  </p:normalViewPr>
  <p:slideViewPr>
    <p:cSldViewPr snapToGrid="0">
      <p:cViewPr varScale="1">
        <p:scale>
          <a:sx n="82" d="100"/>
          <a:sy n="82" d="100"/>
        </p:scale>
        <p:origin x="19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May 16,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686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May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5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May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4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May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0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May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May 16,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4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May 16,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6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May 16,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120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May 16,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4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May 16,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4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May 16,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6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May 16,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89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3FD23-6114-106B-2A29-C73E0F6B0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 dirty="0"/>
              <a:t>16/05/2023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6A820-250E-75DF-EE21-3ACBF3AF0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3F3B910B-54A9-81EE-FD1F-3630515717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66" r="17308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69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Freeform: Shape 105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1" name="Oval 106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3" name="Oval 106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68" name="Oval 106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9" name="Oval 106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71" name="Rectangle 107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0CC9A-530C-3990-BFB5-4333E8D7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88" y="234790"/>
            <a:ext cx="10824893" cy="1145514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Body Signal Smoking Dataset – Logistic Classifier</a:t>
            </a:r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8D43D8E9-B1AB-4D81-9F4E-04AA5C5AC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5"/>
          </a:xfrm>
          <a:prstGeom prst="rect">
            <a:avLst/>
          </a:prstGeom>
          <a:solidFill>
            <a:schemeClr val="bg2">
              <a:lumMod val="25000"/>
              <a:lumOff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4ECC0BED-F03F-40D6-96CE-80CAE6666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8172A3E-C2A3-347F-2A30-7A6502D1D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656013" y="2255965"/>
            <a:ext cx="5228265" cy="4338348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EA54648-7C17-B787-6D48-FAA3D3189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6632382" y="2245257"/>
            <a:ext cx="5228265" cy="4338348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7" name="Rectangle 1076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C6B1A-211A-1C86-0134-51E275B48D37}"/>
              </a:ext>
            </a:extLst>
          </p:cNvPr>
          <p:cNvSpPr txBox="1"/>
          <p:nvPr/>
        </p:nvSpPr>
        <p:spPr>
          <a:xfrm>
            <a:off x="418620" y="1115464"/>
            <a:ext cx="11773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Not binned: no columns are binned</a:t>
            </a:r>
          </a:p>
          <a:p>
            <a:pPr marL="285750" indent="-285750">
              <a:buFontTx/>
              <a:buChar char="-"/>
            </a:pPr>
            <a:r>
              <a:rPr lang="en-US" dirty="0"/>
              <a:t>Binned: all columns are binned</a:t>
            </a:r>
          </a:p>
          <a:p>
            <a:pPr marL="285750" indent="-285750">
              <a:buFontTx/>
              <a:buChar char="-"/>
            </a:pPr>
            <a:r>
              <a:rPr lang="en-US" dirty="0"/>
              <a:t>Others: all columns are binned + encoded</a:t>
            </a:r>
          </a:p>
        </p:txBody>
      </p:sp>
    </p:spTree>
    <p:extLst>
      <p:ext uri="{BB962C8B-B14F-4D97-AF65-F5344CB8AC3E}">
        <p14:creationId xmlns:p14="http://schemas.microsoft.com/office/powerpoint/2010/main" val="2305701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Freeform: Shape 105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1" name="Oval 106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3" name="Oval 106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68" name="Oval 106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9" name="Oval 106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71" name="Rectangle 107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0CC9A-530C-3990-BFB5-4333E8D7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88" y="234790"/>
            <a:ext cx="10824893" cy="1145514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Airline Delay </a:t>
            </a:r>
            <a:r>
              <a:rPr lang="en-US" sz="3400" dirty="0" err="1"/>
              <a:t>Predicition</a:t>
            </a:r>
            <a:r>
              <a:rPr lang="en-US" sz="3400" dirty="0"/>
              <a:t> – Logistic Classifier</a:t>
            </a:r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8D43D8E9-B1AB-4D81-9F4E-04AA5C5AC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5"/>
          </a:xfrm>
          <a:prstGeom prst="rect">
            <a:avLst/>
          </a:prstGeom>
          <a:solidFill>
            <a:schemeClr val="bg2">
              <a:lumMod val="25000"/>
              <a:lumOff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4ECC0BED-F03F-40D6-96CE-80CAE6666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8172A3E-C2A3-347F-2A30-7A6502D1D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693093" y="2255965"/>
            <a:ext cx="5154105" cy="4338348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EA54648-7C17-B787-6D48-FAA3D3189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6669462" y="2245257"/>
            <a:ext cx="5154105" cy="4338348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7" name="Rectangle 1076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C6B1A-211A-1C86-0134-51E275B48D37}"/>
              </a:ext>
            </a:extLst>
          </p:cNvPr>
          <p:cNvSpPr txBox="1"/>
          <p:nvPr/>
        </p:nvSpPr>
        <p:spPr>
          <a:xfrm>
            <a:off x="418620" y="1115464"/>
            <a:ext cx="11773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Base Case: no categorical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only categorical one is the Urine protein, but clearly it barely has any effect, so I thought instead to view everything as continuous and dealing with binning instead</a:t>
            </a:r>
          </a:p>
        </p:txBody>
      </p:sp>
    </p:spTree>
    <p:extLst>
      <p:ext uri="{BB962C8B-B14F-4D97-AF65-F5344CB8AC3E}">
        <p14:creationId xmlns:p14="http://schemas.microsoft.com/office/powerpoint/2010/main" val="49031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5222-0203-1956-79EF-4AEAE546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PyCaret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2D22E-5992-7CF9-697C-D88695441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problems with making it work on my laptop, no idea why it does not work</a:t>
            </a:r>
          </a:p>
          <a:p>
            <a:r>
              <a:rPr lang="en-US" dirty="0"/>
              <a:t>I managed to play around with it a bit on my other computer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07D69E-CF6C-EB04-03A2-D56A5035A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90" y="3748794"/>
            <a:ext cx="10785820" cy="23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49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B693-E469-E5D7-EF09-FB59FB69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D797A-F48A-5446-E62A-908A57F84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5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Freeform: Shape 105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1" name="Oval 106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3" name="Oval 106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68" name="Oval 106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9" name="Oval 106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71" name="Rectangle 107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0CC9A-530C-3990-BFB5-4333E8D7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88" y="234790"/>
            <a:ext cx="10824893" cy="1145514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Heart Dataset – Logistic Classifier</a:t>
            </a:r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8D43D8E9-B1AB-4D81-9F4E-04AA5C5AC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5"/>
          </a:xfrm>
          <a:prstGeom prst="rect">
            <a:avLst/>
          </a:prstGeom>
          <a:solidFill>
            <a:schemeClr val="bg2">
              <a:lumMod val="25000"/>
              <a:lumOff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4ECC0BED-F03F-40D6-96CE-80CAE6666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8172A3E-C2A3-347F-2A30-7A6502D1D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924" y="2185740"/>
            <a:ext cx="5412446" cy="4478800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EA54648-7C17-B787-6D48-FAA3D3189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0293" y="2175032"/>
            <a:ext cx="5412446" cy="4478800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7" name="Rectangle 1076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C6B1A-211A-1C86-0134-51E275B48D37}"/>
              </a:ext>
            </a:extLst>
          </p:cNvPr>
          <p:cNvSpPr txBox="1"/>
          <p:nvPr/>
        </p:nvSpPr>
        <p:spPr>
          <a:xfrm>
            <a:off x="452074" y="1295217"/>
            <a:ext cx="5284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Base case: all categorical columns are removed</a:t>
            </a:r>
          </a:p>
        </p:txBody>
      </p:sp>
    </p:spTree>
    <p:extLst>
      <p:ext uri="{BB962C8B-B14F-4D97-AF65-F5344CB8AC3E}">
        <p14:creationId xmlns:p14="http://schemas.microsoft.com/office/powerpoint/2010/main" val="150504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Freeform: Shape 105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1" name="Oval 106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3" name="Oval 106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68" name="Oval 106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9" name="Oval 106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71" name="Rectangle 107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0CC9A-530C-3990-BFB5-4333E8D7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88" y="234790"/>
            <a:ext cx="10824893" cy="1145514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Heart Dataset – </a:t>
            </a:r>
            <a:r>
              <a:rPr lang="en-US" sz="3400" dirty="0" err="1"/>
              <a:t>kNN</a:t>
            </a:r>
            <a:r>
              <a:rPr lang="en-US" sz="3400" dirty="0"/>
              <a:t> Classifier</a:t>
            </a:r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8D43D8E9-B1AB-4D81-9F4E-04AA5C5AC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5"/>
          </a:xfrm>
          <a:prstGeom prst="rect">
            <a:avLst/>
          </a:prstGeom>
          <a:solidFill>
            <a:schemeClr val="bg2">
              <a:lumMod val="25000"/>
              <a:lumOff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4ECC0BED-F03F-40D6-96CE-80CAE6666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8172A3E-C2A3-347F-2A30-7A6502D1D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571383" y="2185740"/>
            <a:ext cx="5397528" cy="4478800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EA54648-7C17-B787-6D48-FAA3D3189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6547752" y="2175032"/>
            <a:ext cx="5397528" cy="4478800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7" name="Rectangle 1076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C6B1A-211A-1C86-0134-51E275B48D37}"/>
              </a:ext>
            </a:extLst>
          </p:cNvPr>
          <p:cNvSpPr txBox="1"/>
          <p:nvPr/>
        </p:nvSpPr>
        <p:spPr>
          <a:xfrm>
            <a:off x="452074" y="1295217"/>
            <a:ext cx="5284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Base case: all categorical columns are removed</a:t>
            </a:r>
          </a:p>
        </p:txBody>
      </p:sp>
    </p:spTree>
    <p:extLst>
      <p:ext uri="{BB962C8B-B14F-4D97-AF65-F5344CB8AC3E}">
        <p14:creationId xmlns:p14="http://schemas.microsoft.com/office/powerpoint/2010/main" val="4002832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Freeform: Shape 105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1" name="Oval 106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3" name="Oval 106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68" name="Oval 106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9" name="Oval 106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71" name="Rectangle 107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0CC9A-530C-3990-BFB5-4333E8D7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88" y="234790"/>
            <a:ext cx="10824893" cy="1145514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Wine Quality Dataset – Logistic Classifier</a:t>
            </a:r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8D43D8E9-B1AB-4D81-9F4E-04AA5C5AC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5"/>
          </a:xfrm>
          <a:prstGeom prst="rect">
            <a:avLst/>
          </a:prstGeom>
          <a:solidFill>
            <a:schemeClr val="bg2">
              <a:lumMod val="25000"/>
              <a:lumOff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4ECC0BED-F03F-40D6-96CE-80CAE6666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8172A3E-C2A3-347F-2A30-7A6502D1D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609663" y="2185740"/>
            <a:ext cx="5320967" cy="4478800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EA54648-7C17-B787-6D48-FAA3D3189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6586032" y="2175032"/>
            <a:ext cx="5320967" cy="4478800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7" name="Rectangle 1076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C6B1A-211A-1C86-0134-51E275B48D37}"/>
              </a:ext>
            </a:extLst>
          </p:cNvPr>
          <p:cNvSpPr txBox="1"/>
          <p:nvPr/>
        </p:nvSpPr>
        <p:spPr>
          <a:xfrm>
            <a:off x="418620" y="1115464"/>
            <a:ext cx="4928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Not binned: no columns are binned</a:t>
            </a:r>
          </a:p>
          <a:p>
            <a:pPr marL="285750" indent="-285750">
              <a:buFontTx/>
              <a:buChar char="-"/>
            </a:pPr>
            <a:r>
              <a:rPr lang="en-US" dirty="0"/>
              <a:t>Binned: all columns are binned</a:t>
            </a:r>
          </a:p>
          <a:p>
            <a:pPr marL="285750" indent="-285750">
              <a:buFontTx/>
              <a:buChar char="-"/>
            </a:pPr>
            <a:r>
              <a:rPr lang="en-US" dirty="0"/>
              <a:t>Others: all columns are binned + encoded</a:t>
            </a:r>
          </a:p>
        </p:txBody>
      </p:sp>
    </p:spTree>
    <p:extLst>
      <p:ext uri="{BB962C8B-B14F-4D97-AF65-F5344CB8AC3E}">
        <p14:creationId xmlns:p14="http://schemas.microsoft.com/office/powerpoint/2010/main" val="39705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A666-2050-5A30-8E87-F6C27585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Insurance Claim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423EC-E067-EE6A-2A70-B931D2965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few issues and what I did regarding them:</a:t>
            </a:r>
          </a:p>
          <a:p>
            <a:pPr lvl="1"/>
            <a:r>
              <a:rPr lang="en-US" dirty="0"/>
              <a:t>Two of the variables </a:t>
            </a:r>
            <a:r>
              <a:rPr lang="en-US" dirty="0" err="1"/>
              <a:t>max_torque</a:t>
            </a:r>
            <a:r>
              <a:rPr lang="en-US" dirty="0"/>
              <a:t> and </a:t>
            </a:r>
            <a:r>
              <a:rPr lang="en-US" dirty="0" err="1"/>
              <a:t>max_power</a:t>
            </a:r>
            <a:r>
              <a:rPr lang="en-US" dirty="0"/>
              <a:t> were given in a strange format e.g., 60Nm @ 3500 rpm, 40.36bhp @ 6000rpm. Consequently, I tried:</a:t>
            </a:r>
          </a:p>
          <a:p>
            <a:pPr lvl="2"/>
            <a:r>
              <a:rPr lang="en-US" dirty="0"/>
              <a:t>Creating for each, 2 columns one corresponding to the Nm / bhp and the other one corresponding to RPM.</a:t>
            </a:r>
          </a:p>
          <a:p>
            <a:pPr lvl="2"/>
            <a:r>
              <a:rPr lang="en-US" dirty="0"/>
              <a:t>I thought (how much I understood the notions) that 60Nm @ 3500 RPM can be replaced by 60 x 3500 and similarly for the </a:t>
            </a:r>
            <a:r>
              <a:rPr lang="en-US" dirty="0" err="1"/>
              <a:t>max_power</a:t>
            </a:r>
            <a:r>
              <a:rPr lang="en-US" dirty="0"/>
              <a:t>, since these are measurable quantities that allow me to compare the instances.</a:t>
            </a:r>
          </a:p>
          <a:p>
            <a:pPr lvl="1"/>
            <a:r>
              <a:rPr lang="en-US" dirty="0"/>
              <a:t>The results were giving me all predicted 0s and no 1s and I realized the reason for that was the fact that the data was not balanced at all. I tried:</a:t>
            </a:r>
          </a:p>
          <a:p>
            <a:pPr lvl="2"/>
            <a:r>
              <a:rPr lang="en-US" dirty="0"/>
              <a:t>Just considering an equal amount of 1s and 0s from the beginning.</a:t>
            </a:r>
          </a:p>
          <a:p>
            <a:pPr lvl="2"/>
            <a:r>
              <a:rPr lang="en-US" dirty="0"/>
              <a:t>Reading all of the dataset but making sure in each fold we have both 0s and 1s.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10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9" name="Rectangle 410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C6B1A-211A-1C86-0134-51E275B48D37}"/>
              </a:ext>
            </a:extLst>
          </p:cNvPr>
          <p:cNvSpPr txBox="1"/>
          <p:nvPr/>
        </p:nvSpPr>
        <p:spPr>
          <a:xfrm>
            <a:off x="440382" y="763312"/>
            <a:ext cx="3565525" cy="5547274"/>
          </a:xfrm>
          <a:prstGeom prst="rect">
            <a:avLst/>
          </a:prstGeom>
        </p:spPr>
        <p:txBody>
          <a:bodyPr vert="horz" wrap="square" lIns="0" tIns="0" rIns="0" bIns="0" rtlCol="0" anchor="t">
            <a:normAutofit lnSpcReduction="10000"/>
          </a:bodyPr>
          <a:lstStyle/>
          <a:p>
            <a:pPr marL="285750" indent="-285750">
              <a:lnSpc>
                <a:spcPct val="110000"/>
              </a:lnSpc>
              <a:spcAft>
                <a:spcPts val="800"/>
              </a:spcAft>
              <a:buFontTx/>
              <a:buChar char="-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In the CV make sure there are both 0s and 1s, take 4/5 of the ones and 4/5 of the zeros</a:t>
            </a:r>
          </a:p>
          <a:p>
            <a:pPr marL="285750" indent="-285750">
              <a:lnSpc>
                <a:spcPct val="110000"/>
              </a:lnSpc>
              <a:spcAft>
                <a:spcPts val="800"/>
              </a:spcAft>
              <a:buFontTx/>
              <a:buChar char="-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Two columns for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max_torque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and two columns for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max_power</a:t>
            </a: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lnSpc>
                <a:spcPct val="110000"/>
              </a:lnSpc>
              <a:spcAft>
                <a:spcPts val="800"/>
              </a:spcAft>
              <a:buFontTx/>
              <a:buChar char="-"/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lnSpc>
                <a:spcPct val="110000"/>
              </a:lnSpc>
              <a:spcAft>
                <a:spcPts val="800"/>
              </a:spcAft>
              <a:buFontTx/>
              <a:buChar char="-"/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lnSpc>
                <a:spcPct val="110000"/>
              </a:lnSpc>
              <a:spcAft>
                <a:spcPts val="800"/>
              </a:spcAft>
              <a:buFontTx/>
              <a:buChar char="-"/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lnSpc>
                <a:spcPct val="110000"/>
              </a:lnSpc>
              <a:spcAft>
                <a:spcPts val="800"/>
              </a:spcAft>
              <a:buFontTx/>
              <a:buChar char="-"/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lnSpc>
                <a:spcPct val="110000"/>
              </a:lnSpc>
              <a:spcAft>
                <a:spcPts val="800"/>
              </a:spcAft>
              <a:buFontTx/>
              <a:buChar char="-"/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lnSpc>
                <a:spcPct val="110000"/>
              </a:lnSpc>
              <a:spcAft>
                <a:spcPts val="800"/>
              </a:spcAft>
              <a:buFontTx/>
              <a:buChar char="-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I used in my dataset an equal amount of 0s as 1s</a:t>
            </a:r>
          </a:p>
          <a:p>
            <a:pPr marL="285750" indent="-285750">
              <a:lnSpc>
                <a:spcPct val="110000"/>
              </a:lnSpc>
              <a:spcAft>
                <a:spcPts val="800"/>
              </a:spcAft>
              <a:buFontTx/>
              <a:buChar char="-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Two columns for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max_torque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and two columns for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max_power</a:t>
            </a: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lnSpc>
                <a:spcPct val="110000"/>
              </a:lnSpc>
              <a:spcAft>
                <a:spcPts val="800"/>
              </a:spcAft>
              <a:buFontTx/>
              <a:buChar char="-"/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lnSpc>
                <a:spcPct val="110000"/>
              </a:lnSpc>
              <a:spcAft>
                <a:spcPts val="800"/>
              </a:spcAft>
              <a:buFontTx/>
              <a:buChar char="-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Very similar results when considering product of the two numbers</a:t>
            </a:r>
          </a:p>
          <a:p>
            <a:pPr>
              <a:lnSpc>
                <a:spcPct val="110000"/>
              </a:lnSpc>
              <a:spcAft>
                <a:spcPts val="800"/>
              </a:spcAft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lnSpc>
                <a:spcPct val="110000"/>
              </a:lnSpc>
              <a:spcAft>
                <a:spcPts val="800"/>
              </a:spcAft>
              <a:buFontTx/>
              <a:buChar char="-"/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lnSpc>
                <a:spcPct val="110000"/>
              </a:lnSpc>
              <a:spcAft>
                <a:spcPts val="800"/>
              </a:spcAft>
              <a:buFontTx/>
              <a:buChar char="-"/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lnSpc>
                <a:spcPct val="110000"/>
              </a:lnSpc>
              <a:spcAft>
                <a:spcPts val="800"/>
              </a:spcAft>
              <a:buFontTx/>
              <a:buChar char="-"/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lnSpc>
                <a:spcPct val="110000"/>
              </a:lnSpc>
              <a:spcAft>
                <a:spcPts val="800"/>
              </a:spcAft>
              <a:buFontTx/>
              <a:buChar char="-"/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F031077F-CDCD-D609-7DD6-9741652CF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6976" y="545552"/>
            <a:ext cx="3316911" cy="2794498"/>
          </a:xfrm>
          <a:custGeom>
            <a:avLst/>
            <a:gdLst/>
            <a:ahLst/>
            <a:cxnLst/>
            <a:rect l="l" t="t" r="r" b="b"/>
            <a:pathLst>
              <a:path w="3547818" h="2883450">
                <a:moveTo>
                  <a:pt x="0" y="0"/>
                </a:moveTo>
                <a:lnTo>
                  <a:pt x="3547818" y="0"/>
                </a:lnTo>
                <a:lnTo>
                  <a:pt x="3547818" y="2883450"/>
                </a:lnTo>
                <a:lnTo>
                  <a:pt x="0" y="288345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B7CE090B-9DBA-0607-2B61-926267240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62745" y="545551"/>
            <a:ext cx="3316911" cy="2794498"/>
          </a:xfrm>
          <a:custGeom>
            <a:avLst/>
            <a:gdLst/>
            <a:ahLst/>
            <a:cxnLst/>
            <a:rect l="l" t="t" r="r" b="b"/>
            <a:pathLst>
              <a:path w="3547818" h="2883450">
                <a:moveTo>
                  <a:pt x="0" y="0"/>
                </a:moveTo>
                <a:lnTo>
                  <a:pt x="3547818" y="0"/>
                </a:lnTo>
                <a:lnTo>
                  <a:pt x="3547818" y="2883450"/>
                </a:lnTo>
                <a:lnTo>
                  <a:pt x="0" y="288345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418791D-6B93-49E0-5D62-4BB9BFA71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8251" y="3536950"/>
            <a:ext cx="3294361" cy="2775500"/>
          </a:xfrm>
          <a:custGeom>
            <a:avLst/>
            <a:gdLst/>
            <a:ahLst/>
            <a:cxnLst/>
            <a:rect l="l" t="t" r="r" b="b"/>
            <a:pathLst>
              <a:path w="3547818" h="2883450">
                <a:moveTo>
                  <a:pt x="0" y="0"/>
                </a:moveTo>
                <a:lnTo>
                  <a:pt x="3547818" y="0"/>
                </a:lnTo>
                <a:lnTo>
                  <a:pt x="3547818" y="2883450"/>
                </a:lnTo>
                <a:lnTo>
                  <a:pt x="0" y="288345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612E638-D72C-0323-08D3-611B1F305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4020" y="3536949"/>
            <a:ext cx="3294361" cy="2775500"/>
          </a:xfrm>
          <a:custGeom>
            <a:avLst/>
            <a:gdLst/>
            <a:ahLst/>
            <a:cxnLst/>
            <a:rect l="l" t="t" r="r" b="b"/>
            <a:pathLst>
              <a:path w="3547818" h="2883450">
                <a:moveTo>
                  <a:pt x="0" y="0"/>
                </a:moveTo>
                <a:lnTo>
                  <a:pt x="3547818" y="0"/>
                </a:lnTo>
                <a:lnTo>
                  <a:pt x="3547818" y="2883450"/>
                </a:lnTo>
                <a:lnTo>
                  <a:pt x="0" y="288345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42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Freeform: Shape 105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1" name="Oval 106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3" name="Oval 106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68" name="Oval 106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9" name="Oval 106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71" name="Rectangle 107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0CC9A-530C-3990-BFB5-4333E8D7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88" y="234790"/>
            <a:ext cx="10824893" cy="1145514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Stroke Prediction Dataset – Logistic Classifier</a:t>
            </a:r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8D43D8E9-B1AB-4D81-9F4E-04AA5C5AC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5"/>
          </a:xfrm>
          <a:prstGeom prst="rect">
            <a:avLst/>
          </a:prstGeom>
          <a:solidFill>
            <a:schemeClr val="bg2">
              <a:lumMod val="25000"/>
              <a:lumOff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4ECC0BED-F03F-40D6-96CE-80CAE6666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8172A3E-C2A3-347F-2A30-7A6502D1D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609663" y="2185740"/>
            <a:ext cx="5320967" cy="4478799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EA54648-7C17-B787-6D48-FAA3D3189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6586032" y="2175032"/>
            <a:ext cx="5320967" cy="4478799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7" name="Rectangle 1076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C6B1A-211A-1C86-0134-51E275B48D37}"/>
              </a:ext>
            </a:extLst>
          </p:cNvPr>
          <p:cNvSpPr txBox="1"/>
          <p:nvPr/>
        </p:nvSpPr>
        <p:spPr>
          <a:xfrm>
            <a:off x="418620" y="1115464"/>
            <a:ext cx="323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Base Case: no categorical </a:t>
            </a:r>
          </a:p>
        </p:txBody>
      </p:sp>
    </p:spTree>
    <p:extLst>
      <p:ext uri="{BB962C8B-B14F-4D97-AF65-F5344CB8AC3E}">
        <p14:creationId xmlns:p14="http://schemas.microsoft.com/office/powerpoint/2010/main" val="1222177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Freeform: Shape 105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1" name="Oval 106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3" name="Oval 106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68" name="Oval 106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9" name="Oval 106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71" name="Rectangle 107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0CC9A-530C-3990-BFB5-4333E8D7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88" y="234790"/>
            <a:ext cx="10824893" cy="1145514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Stroke Prediction Dataset – Logistic Classifier</a:t>
            </a:r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8D43D8E9-B1AB-4D81-9F4E-04AA5C5AC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5"/>
          </a:xfrm>
          <a:prstGeom prst="rect">
            <a:avLst/>
          </a:prstGeom>
          <a:solidFill>
            <a:schemeClr val="bg2">
              <a:lumMod val="25000"/>
              <a:lumOff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4ECC0BED-F03F-40D6-96CE-80CAE6666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8172A3E-C2A3-347F-2A30-7A6502D1D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609663" y="2185740"/>
            <a:ext cx="5320966" cy="4478799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EA54648-7C17-B787-6D48-FAA3D3189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6586032" y="2175032"/>
            <a:ext cx="5320966" cy="4478799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7" name="Rectangle 1076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C6B1A-211A-1C86-0134-51E275B48D37}"/>
              </a:ext>
            </a:extLst>
          </p:cNvPr>
          <p:cNvSpPr txBox="1"/>
          <p:nvPr/>
        </p:nvSpPr>
        <p:spPr>
          <a:xfrm>
            <a:off x="418620" y="1115464"/>
            <a:ext cx="11773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Base Case: no categorical</a:t>
            </a:r>
          </a:p>
          <a:p>
            <a:pPr marL="285750" indent="-285750">
              <a:buFontTx/>
              <a:buChar char="-"/>
            </a:pPr>
            <a:r>
              <a:rPr lang="en-US" dirty="0"/>
              <a:t>Since the plot before was obtained starting with unbalanced data, here I decided to consider equal number of 0s and 1s  </a:t>
            </a:r>
          </a:p>
        </p:txBody>
      </p:sp>
    </p:spTree>
    <p:extLst>
      <p:ext uri="{BB962C8B-B14F-4D97-AF65-F5344CB8AC3E}">
        <p14:creationId xmlns:p14="http://schemas.microsoft.com/office/powerpoint/2010/main" val="337773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Freeform: Shape 105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1" name="Oval 106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3" name="Oval 106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68" name="Oval 106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9" name="Oval 106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71" name="Rectangle 107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0CC9A-530C-3990-BFB5-4333E8D7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88" y="234790"/>
            <a:ext cx="10824893" cy="1145514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Body Signal Smoking Dataset – Logistic Classifier</a:t>
            </a:r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8D43D8E9-B1AB-4D81-9F4E-04AA5C5AC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5"/>
          </a:xfrm>
          <a:prstGeom prst="rect">
            <a:avLst/>
          </a:prstGeom>
          <a:solidFill>
            <a:schemeClr val="bg2">
              <a:lumMod val="25000"/>
              <a:lumOff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4ECC0BED-F03F-40D6-96CE-80CAE6666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8172A3E-C2A3-347F-2A30-7A6502D1D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609663" y="2255965"/>
            <a:ext cx="5320966" cy="4338348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EA54648-7C17-B787-6D48-FAA3D3189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6586032" y="2245257"/>
            <a:ext cx="5320966" cy="4338348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7" name="Rectangle 1076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C6B1A-211A-1C86-0134-51E275B48D37}"/>
              </a:ext>
            </a:extLst>
          </p:cNvPr>
          <p:cNvSpPr txBox="1"/>
          <p:nvPr/>
        </p:nvSpPr>
        <p:spPr>
          <a:xfrm>
            <a:off x="418620" y="1115464"/>
            <a:ext cx="11773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Base Case: no categorical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only categorical one is the Urine protein, but clearly it barely has any effect, so I thought instead to view everything as continuous and dealing with binning instead</a:t>
            </a:r>
          </a:p>
        </p:txBody>
      </p:sp>
    </p:spTree>
    <p:extLst>
      <p:ext uri="{BB962C8B-B14F-4D97-AF65-F5344CB8AC3E}">
        <p14:creationId xmlns:p14="http://schemas.microsoft.com/office/powerpoint/2010/main" val="293032856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4457</TotalTime>
  <Words>491</Words>
  <Application>Microsoft Macintosh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Avenir Next LT Pro</vt:lpstr>
      <vt:lpstr>3DFloatVTI</vt:lpstr>
      <vt:lpstr>16/05/2023</vt:lpstr>
      <vt:lpstr>Heart Dataset – Logistic Classifier</vt:lpstr>
      <vt:lpstr>Heart Dataset – kNN Classifier</vt:lpstr>
      <vt:lpstr>Wine Quality Dataset – Logistic Classifier</vt:lpstr>
      <vt:lpstr>Car Insurance Claim Dataset</vt:lpstr>
      <vt:lpstr>PowerPoint Presentation</vt:lpstr>
      <vt:lpstr>Stroke Prediction Dataset – Logistic Classifier</vt:lpstr>
      <vt:lpstr>Stroke Prediction Dataset – Logistic Classifier</vt:lpstr>
      <vt:lpstr>Body Signal Smoking Dataset – Logistic Classifier</vt:lpstr>
      <vt:lpstr>Body Signal Smoking Dataset – Logistic Classifier</vt:lpstr>
      <vt:lpstr>Airline Delay Predicition – Logistic Classifier</vt:lpstr>
      <vt:lpstr>PyCaret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16/05/2023</dc:title>
  <dc:creator>Roatis, Iris-Ioana</dc:creator>
  <cp:lastModifiedBy>Roatis, Iris-Ioana</cp:lastModifiedBy>
  <cp:revision>1</cp:revision>
  <dcterms:created xsi:type="dcterms:W3CDTF">2023-05-16T09:04:39Z</dcterms:created>
  <dcterms:modified xsi:type="dcterms:W3CDTF">2023-05-19T11:21:48Z</dcterms:modified>
</cp:coreProperties>
</file>