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1"/>
  </p:normalViewPr>
  <p:slideViewPr>
    <p:cSldViewPr snapToGrid="0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0A191F-8EC0-4216-8A98-09AD7F38A0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426164-EA34-4BBB-A672-D82FE3EFCB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C75512-920A-44D5-A314-D69937AAC4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0056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50320" y="211320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55080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0056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50320" y="4191840"/>
            <a:ext cx="357084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AAEF57-E862-4BAA-89FA-C6EDB7C6A51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5B11F9-E3C5-4703-A5B6-46E88D53EC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E5718E-29A4-4EC6-BFCB-8FD8CE82E5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8FB119-C8E4-4355-87E4-E93925D690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74962B-EAB0-444A-8C16-C07D46E22F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550800" y="549360"/>
            <a:ext cx="11091240" cy="61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7BDF94-EEBF-4B3E-A5D7-CEB66D4A66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957855-F662-4734-8E20-A5309BBCBD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3400" y="419184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C7212B-F540-45A8-BC77-5A61FD6A58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508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3400" y="2113200"/>
            <a:ext cx="541152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50800" y="4191840"/>
            <a:ext cx="11089800" cy="18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3E6A43-89E4-49C9-A8DD-19A36CE970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50" name="Freeform: Shape 12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Oval 13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Oval 14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Freeform: Shape 15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dt" idx="4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&lt;footer&gt;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3BC55-ACBD-4E20-A8BE-F561D7DB7BBD}" type="slidenum">
              <a:rPr lang="en-US" sz="1000" b="0" strike="noStrike" spc="-1">
                <a:solidFill>
                  <a:srgbClr val="FFFFFF">
                    <a:alpha val="80000"/>
                  </a:srgbClr>
                </a:solidFill>
                <a:latin typeface="Avenir Next LT Pro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50800" y="1051560"/>
            <a:ext cx="3565080" cy="238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FFFFFF"/>
                </a:solidFill>
                <a:latin typeface="Avenir Next LT Pro"/>
              </a:rPr>
              <a:t>16/05/2023</a:t>
            </a:r>
          </a:p>
        </p:txBody>
      </p:sp>
      <p:sp>
        <p:nvSpPr>
          <p:cNvPr id="101" name="Picture 3"/>
          <p:cNvSpPr/>
          <p:nvPr/>
        </p:nvSpPr>
        <p:spPr>
          <a:xfrm>
            <a:off x="4743360" y="0"/>
            <a:ext cx="7448040" cy="685764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Oval 16"/>
          <p:cNvSpPr/>
          <p:nvPr/>
        </p:nvSpPr>
        <p:spPr>
          <a:xfrm>
            <a:off x="4121280" y="543312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212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Body Signal Smoking Dataset – Logistic Classifier</a:t>
            </a:r>
          </a:p>
        </p:txBody>
      </p:sp>
      <p:sp>
        <p:nvSpPr>
          <p:cNvPr id="218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Picture 8"/>
          <p:cNvSpPr/>
          <p:nvPr/>
        </p:nvSpPr>
        <p:spPr>
          <a:xfrm>
            <a:off x="655920" y="2256120"/>
            <a:ext cx="522792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Picture 6"/>
          <p:cNvSpPr/>
          <p:nvPr/>
        </p:nvSpPr>
        <p:spPr>
          <a:xfrm>
            <a:off x="6632280" y="2245320"/>
            <a:ext cx="522792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Not binned: no columns are binned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Binned: all columns are binned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Others: all columns are binned + encoded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7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228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Airline Delay Predicition – Logistic Classifier</a:t>
            </a:r>
          </a:p>
        </p:txBody>
      </p:sp>
      <p:sp>
        <p:nvSpPr>
          <p:cNvPr id="234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icture 8"/>
          <p:cNvSpPr/>
          <p:nvPr/>
        </p:nvSpPr>
        <p:spPr>
          <a:xfrm>
            <a:off x="693000" y="2256120"/>
            <a:ext cx="515376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Picture 6"/>
          <p:cNvSpPr/>
          <p:nvPr/>
        </p:nvSpPr>
        <p:spPr>
          <a:xfrm>
            <a:off x="6669360" y="2245320"/>
            <a:ext cx="515376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The only categorical one is the Urine protein, but clearly it barely has any effect, so I thought instead to view everything as continuous and dealing with binning instead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 idx="4294967295"/>
          </p:nvPr>
        </p:nvSpPr>
        <p:spPr>
          <a:xfrm>
            <a:off x="1100138" y="549275"/>
            <a:ext cx="11091862" cy="13319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Avenir Next LT Pro"/>
              </a:rPr>
              <a:t>PyCaret</a:t>
            </a:r>
          </a:p>
        </p:txBody>
      </p:sp>
      <p:sp>
        <p:nvSpPr>
          <p:cNvPr id="241" name="PlaceHolder 2"/>
          <p:cNvSpPr>
            <a:spLocks noGrp="1"/>
          </p:cNvSpPr>
          <p:nvPr>
            <p:ph idx="4294967295"/>
          </p:nvPr>
        </p:nvSpPr>
        <p:spPr>
          <a:xfrm>
            <a:off x="0" y="2112963"/>
            <a:ext cx="11090275" cy="397986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Big problems with making it work on my laptop, no idea why it does not work</a:t>
            </a: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managed to play around with it a bit on my other computer</a:t>
            </a:r>
          </a:p>
        </p:txBody>
      </p:sp>
      <p:pic>
        <p:nvPicPr>
          <p:cNvPr id="242" name="Picture 3"/>
          <p:cNvPicPr/>
          <p:nvPr/>
        </p:nvPicPr>
        <p:blipFill>
          <a:blip r:embed="rId2"/>
          <a:stretch/>
        </p:blipFill>
        <p:spPr>
          <a:xfrm>
            <a:off x="703080" y="3748680"/>
            <a:ext cx="10785600" cy="234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 idx="4294967295"/>
          </p:nvPr>
        </p:nvSpPr>
        <p:spPr>
          <a:xfrm>
            <a:off x="1100138" y="549275"/>
            <a:ext cx="11091862" cy="13319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Avenir Next LT Pro"/>
              </a:rPr>
              <a:t>Airline Dataset</a:t>
            </a:r>
          </a:p>
        </p:txBody>
      </p:sp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2719440" y="2386440"/>
            <a:ext cx="7000560" cy="3733560"/>
          </a:xfrm>
          <a:prstGeom prst="rect">
            <a:avLst/>
          </a:prstGeom>
          <a:ln w="0">
            <a:noFill/>
          </a:ln>
        </p:spPr>
      </p:pic>
      <p:sp>
        <p:nvSpPr>
          <p:cNvPr id="245" name="TextBox 244"/>
          <p:cNvSpPr txBox="1"/>
          <p:nvPr/>
        </p:nvSpPr>
        <p:spPr>
          <a:xfrm>
            <a:off x="1055520" y="1597320"/>
            <a:ext cx="3555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0" strike="noStrike" spc="-1">
                <a:latin typeface="Arial"/>
              </a:rPr>
              <a:t> - I selected 4000 0s and 4000 1s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 idx="4294967295"/>
          </p:nvPr>
        </p:nvSpPr>
        <p:spPr>
          <a:xfrm>
            <a:off x="1100138" y="549275"/>
            <a:ext cx="11091862" cy="13319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Avenir Next LT Pro"/>
              </a:rPr>
              <a:t>Airline Dataset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055520" y="1597320"/>
            <a:ext cx="5722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0" strike="noStrike" spc="-1">
                <a:latin typeface="Arial"/>
              </a:rPr>
              <a:t> - I read the first 50000 lines and used fixed_imbalance</a:t>
            </a:r>
          </a:p>
        </p:txBody>
      </p:sp>
      <p:pic>
        <p:nvPicPr>
          <p:cNvPr id="248" name="Picture 247"/>
          <p:cNvPicPr/>
          <p:nvPr/>
        </p:nvPicPr>
        <p:blipFill>
          <a:blip r:embed="rId2"/>
          <a:stretch/>
        </p:blipFill>
        <p:spPr>
          <a:xfrm>
            <a:off x="2539440" y="2206440"/>
            <a:ext cx="7000560" cy="37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7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08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Heart Dataset – Logistic Classifier</a:t>
            </a:r>
          </a:p>
        </p:txBody>
      </p:sp>
      <p:sp>
        <p:nvSpPr>
          <p:cNvPr id="114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icture 8"/>
          <p:cNvSpPr/>
          <p:nvPr/>
        </p:nvSpPr>
        <p:spPr>
          <a:xfrm>
            <a:off x="563760" y="2185920"/>
            <a:ext cx="54122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icture 6"/>
          <p:cNvSpPr/>
          <p:nvPr/>
        </p:nvSpPr>
        <p:spPr>
          <a:xfrm>
            <a:off x="6540120" y="2175120"/>
            <a:ext cx="54122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5"/>
          <p:cNvSpPr/>
          <p:nvPr/>
        </p:nvSpPr>
        <p:spPr>
          <a:xfrm>
            <a:off x="189720" y="1295280"/>
            <a:ext cx="58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- Base case: all categorical columns are removed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3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24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9" name="PlaceHolder 1"/>
          <p:cNvSpPr>
            <a:spLocks noGrp="1"/>
          </p:cNvSpPr>
          <p:nvPr>
            <p:ph type="title" idx="4294967295"/>
          </p:nvPr>
        </p:nvSpPr>
        <p:spPr>
          <a:xfrm>
            <a:off x="189720" y="222978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 dirty="0">
                <a:solidFill>
                  <a:srgbClr val="FFFFFF"/>
                </a:solidFill>
                <a:latin typeface="Avenir Next LT Pro"/>
              </a:rPr>
              <a:t>Heart Dataset – </a:t>
            </a:r>
            <a:r>
              <a:rPr lang="en-US" sz="3400" b="0" strike="noStrike" spc="-1" dirty="0" err="1">
                <a:solidFill>
                  <a:srgbClr val="FFFFFF"/>
                </a:solidFill>
                <a:latin typeface="Avenir Next LT Pro"/>
              </a:rPr>
              <a:t>kNN</a:t>
            </a:r>
            <a:r>
              <a:rPr lang="en-US" sz="3400" b="0" strike="noStrike" spc="-1" dirty="0">
                <a:solidFill>
                  <a:srgbClr val="FFFFFF"/>
                </a:solidFill>
                <a:latin typeface="Avenir Next LT Pro"/>
              </a:rPr>
              <a:t> Classifier</a:t>
            </a:r>
          </a:p>
        </p:txBody>
      </p:sp>
      <p:sp>
        <p:nvSpPr>
          <p:cNvPr id="130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icture 8"/>
          <p:cNvSpPr/>
          <p:nvPr/>
        </p:nvSpPr>
        <p:spPr>
          <a:xfrm>
            <a:off x="571320" y="2185920"/>
            <a:ext cx="539712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Picture 6"/>
          <p:cNvSpPr/>
          <p:nvPr/>
        </p:nvSpPr>
        <p:spPr>
          <a:xfrm>
            <a:off x="6547680" y="2175120"/>
            <a:ext cx="539712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5"/>
          <p:cNvSpPr/>
          <p:nvPr/>
        </p:nvSpPr>
        <p:spPr>
          <a:xfrm>
            <a:off x="189720" y="1295280"/>
            <a:ext cx="580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- Base case: all categorical columns are removed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40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 idx="4294967295"/>
          </p:nvPr>
        </p:nvSpPr>
        <p:spPr>
          <a:xfrm>
            <a:off x="231480" y="136478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 dirty="0">
                <a:solidFill>
                  <a:srgbClr val="FFFFFF"/>
                </a:solidFill>
                <a:latin typeface="Avenir Next LT Pro"/>
              </a:rPr>
              <a:t>Wine Quality Dataset – Logistic Classifier</a:t>
            </a:r>
          </a:p>
        </p:txBody>
      </p:sp>
      <p:sp>
        <p:nvSpPr>
          <p:cNvPr id="146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5"/>
          <p:cNvSpPr/>
          <p:nvPr/>
        </p:nvSpPr>
        <p:spPr>
          <a:xfrm>
            <a:off x="231480" y="1115640"/>
            <a:ext cx="53028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Not binned: no columns are binned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Binned: all columns are binned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Others: all columns are binned + encoded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 idx="4294967295"/>
          </p:nvPr>
        </p:nvSpPr>
        <p:spPr>
          <a:xfrm>
            <a:off x="1100138" y="549275"/>
            <a:ext cx="11091862" cy="13319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Avenir Next LT Pro"/>
              </a:rPr>
              <a:t>Car Insurance Claim Dataset</a:t>
            </a:r>
          </a:p>
        </p:txBody>
      </p:sp>
      <p:sp>
        <p:nvSpPr>
          <p:cNvPr id="153" name="PlaceHolder 2"/>
          <p:cNvSpPr>
            <a:spLocks noGrp="1"/>
          </p:cNvSpPr>
          <p:nvPr>
            <p:ph idx="4294967295"/>
          </p:nvPr>
        </p:nvSpPr>
        <p:spPr>
          <a:xfrm>
            <a:off x="370702" y="2125319"/>
            <a:ext cx="11090275" cy="397986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A few issues and what I did regarding them: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of the variables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max_torque</a:t>
            </a: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and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max_power</a:t>
            </a: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were given in a strange format e.g., 60Nm @ 3500 rpm, 40.36bhp @ 6000rpm. Consequently, I tried: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Creating for each, 2 columns one corresponding to the Nm / bhp and the other one corresponding to RPM.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thought (how much I understood the notions) that 60Nm @ 3500 RPM can be replaced by 60 x 3500 and similarly for the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max_power</a:t>
            </a: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, since these are measurable quantities that allow me to compare the instances.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The results were giving me all predicted 0s and no 1s and I realized the reason for that was the fact that the data was not balanced at all. I tried: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Just considering an equal amount of 1s and 0s from the beginning.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Reading all of the dataset but making sure in each fold we have both 0s and 1s.</a:t>
            </a: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FFFFFF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5"/>
          <p:cNvSpPr/>
          <p:nvPr/>
        </p:nvSpPr>
        <p:spPr>
          <a:xfrm>
            <a:off x="440280" y="763200"/>
            <a:ext cx="3565080" cy="554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4000"/>
          </a:bodyPr>
          <a:lstStyle/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In the CV make sure there are both 0s and 1s, take 4/5 of the ones and 4/5 of the zeros</a:t>
            </a:r>
            <a:endParaRPr lang="en-GB" sz="1600" b="0" strike="noStrike" spc="-1" dirty="0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columns for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max_torque</a:t>
            </a: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and two columns for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max_power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I used in my dataset an equal amount of 0s as 1s</a:t>
            </a:r>
            <a:endParaRPr lang="en-GB" sz="1600" b="0" strike="noStrike" spc="-1" dirty="0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Two columns for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max_torque</a:t>
            </a: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and two columns for </a:t>
            </a:r>
            <a:r>
              <a:rPr lang="en-US" sz="1600" b="0" strike="noStrike" spc="-1" dirty="0" err="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max_power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 marL="285840" indent="-285840">
              <a:lnSpc>
                <a:spcPct val="110000"/>
              </a:lnSpc>
              <a:spcAft>
                <a:spcPts val="799"/>
              </a:spcAft>
              <a:buClr>
                <a:srgbClr val="FFFFFF"/>
              </a:buClr>
              <a:buFont typeface="StarSymbol"/>
              <a:buChar char="-"/>
            </a:pPr>
            <a:r>
              <a:rPr lang="en-US" sz="1600" b="0" strike="noStrike" spc="-1" dirty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Very similar results when considering product of the two numbers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Aft>
                <a:spcPts val="799"/>
              </a:spcAft>
              <a:buNone/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156" name="Picture 6"/>
          <p:cNvSpPr/>
          <p:nvPr/>
        </p:nvSpPr>
        <p:spPr>
          <a:xfrm>
            <a:off x="4606920" y="545400"/>
            <a:ext cx="3316680" cy="279396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icture 8"/>
          <p:cNvSpPr/>
          <p:nvPr/>
        </p:nvSpPr>
        <p:spPr>
          <a:xfrm>
            <a:off x="8262720" y="545400"/>
            <a:ext cx="3316680" cy="279396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Picture 2"/>
          <p:cNvSpPr/>
          <p:nvPr/>
        </p:nvSpPr>
        <p:spPr>
          <a:xfrm>
            <a:off x="4618080" y="3537000"/>
            <a:ext cx="3294000" cy="277524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Picture 4"/>
          <p:cNvSpPr/>
          <p:nvPr/>
        </p:nvSpPr>
        <p:spPr>
          <a:xfrm>
            <a:off x="8273880" y="3537000"/>
            <a:ext cx="3294000" cy="277524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64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Stroke Prediction Dataset – Logistic Classifier</a:t>
            </a:r>
          </a:p>
        </p:txBody>
      </p:sp>
      <p:sp>
        <p:nvSpPr>
          <p:cNvPr id="170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Box 5"/>
          <p:cNvSpPr/>
          <p:nvPr/>
        </p:nvSpPr>
        <p:spPr>
          <a:xfrm>
            <a:off x="286560" y="1115640"/>
            <a:ext cx="3504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Base Case: no categorical 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80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Stroke Prediction Dataset – Logistic Classifier</a:t>
            </a:r>
          </a:p>
        </p:txBody>
      </p:sp>
      <p:sp>
        <p:nvSpPr>
          <p:cNvPr id="186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icture 8"/>
          <p:cNvSpPr/>
          <p:nvPr/>
        </p:nvSpPr>
        <p:spPr>
          <a:xfrm>
            <a:off x="609840" y="21859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Picture 6"/>
          <p:cNvSpPr/>
          <p:nvPr/>
        </p:nvSpPr>
        <p:spPr>
          <a:xfrm>
            <a:off x="6586200" y="2175120"/>
            <a:ext cx="5320440" cy="44784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Since the plot before was obtained starting with unbalanced data, here I decided to consider equal number of 0s and 1s  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B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05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0">
                <a:srgbClr val="4C2B47"/>
              </a:gs>
              <a:gs pos="100000">
                <a:srgbClr val="301B2D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Oval 1060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3E233A"/>
              </a:gs>
              <a:gs pos="100000">
                <a:srgbClr val="4C2B47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Oval 1062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B174A8"/>
              </a:gs>
              <a:gs pos="100000">
                <a:srgbClr val="301B2D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5" name="Group 1064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196" name="Freeform: Shape 1065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Freeform: Shape 1066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/>
              <a:ahLst/>
              <a:cxnLst/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Oval 1067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Oval 1068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34950"/>
            <a:ext cx="10825163" cy="1144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0" strike="noStrike" spc="-1">
                <a:solidFill>
                  <a:srgbClr val="FFFFFF"/>
                </a:solidFill>
                <a:latin typeface="Avenir Next LT Pro"/>
              </a:rPr>
              <a:t>Body Signal Smoking Dataset – Logistic Classifier</a:t>
            </a:r>
          </a:p>
        </p:txBody>
      </p:sp>
      <p:sp>
        <p:nvSpPr>
          <p:cNvPr id="202" name="Rectangle 1072"/>
          <p:cNvSpPr/>
          <p:nvPr/>
        </p:nvSpPr>
        <p:spPr>
          <a:xfrm>
            <a:off x="0" y="2083320"/>
            <a:ext cx="12191760" cy="477432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 1074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icture 8"/>
          <p:cNvSpPr/>
          <p:nvPr/>
        </p:nvSpPr>
        <p:spPr>
          <a:xfrm>
            <a:off x="609840" y="2256120"/>
            <a:ext cx="532044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icture 6"/>
          <p:cNvSpPr/>
          <p:nvPr/>
        </p:nvSpPr>
        <p:spPr>
          <a:xfrm>
            <a:off x="6586200" y="2245320"/>
            <a:ext cx="5320440" cy="43380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Rectangle 1076"/>
          <p:cNvSpPr/>
          <p:nvPr/>
        </p:nvSpPr>
        <p:spPr>
          <a:xfrm>
            <a:off x="0" y="5773680"/>
            <a:ext cx="12191760" cy="1083960"/>
          </a:xfrm>
          <a:prstGeom prst="rect">
            <a:avLst/>
          </a:prstGeom>
          <a:gradFill rotWithShape="0">
            <a:gsLst>
              <a:gs pos="40000">
                <a:srgbClr val="301B2D">
                  <a:alpha val="0"/>
                </a:srgbClr>
              </a:gs>
              <a:gs pos="100000">
                <a:srgbClr val="301B2D">
                  <a:alpha val="60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5"/>
          <p:cNvSpPr/>
          <p:nvPr/>
        </p:nvSpPr>
        <p:spPr>
          <a:xfrm>
            <a:off x="418680" y="1115640"/>
            <a:ext cx="11773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Base Case: no categorical</a:t>
            </a:r>
            <a:endParaRPr lang="en-GB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The only categorical one is the Urine protein, but clearly it barely has any effect, so I thought instead to view everything as continuous and dealing with binning instead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517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StarSymbol</vt:lpstr>
      <vt:lpstr>Times New Roman</vt:lpstr>
      <vt:lpstr>Office Theme</vt:lpstr>
      <vt:lpstr>16/05/2023</vt:lpstr>
      <vt:lpstr>Heart Dataset – Logistic Classifier</vt:lpstr>
      <vt:lpstr>Heart Dataset – kNN Classifier</vt:lpstr>
      <vt:lpstr>Wine Quality Dataset – Logistic Classifier</vt:lpstr>
      <vt:lpstr>Car Insurance Claim Dataset</vt:lpstr>
      <vt:lpstr>PowerPoint Presentation</vt:lpstr>
      <vt:lpstr>Stroke Prediction Dataset – Logistic Classifier</vt:lpstr>
      <vt:lpstr>Stroke Prediction Dataset – Logistic Classifier</vt:lpstr>
      <vt:lpstr>Body Signal Smoking Dataset – Logistic Classifier</vt:lpstr>
      <vt:lpstr>Body Signal Smoking Dataset – Logistic Classifier</vt:lpstr>
      <vt:lpstr>Airline Delay Predicition – Logistic Classifier</vt:lpstr>
      <vt:lpstr>PyCaret</vt:lpstr>
      <vt:lpstr>Airline Dataset</vt:lpstr>
      <vt:lpstr>Airline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16/05/2023</dc:title>
  <dc:subject/>
  <dc:creator>Roatis, Iris-Ioana</dc:creator>
  <dc:description/>
  <cp:lastModifiedBy>Roatis, Iris-Ioana</cp:lastModifiedBy>
  <cp:revision>4</cp:revision>
  <dcterms:created xsi:type="dcterms:W3CDTF">2023-05-16T09:04:39Z</dcterms:created>
  <dcterms:modified xsi:type="dcterms:W3CDTF">2023-05-19T12:25:00Z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