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038E63-8F31-4AD8-8A57-76D6F4EF62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8826C1-8FA9-4546-A903-043D302EE1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5A1D50-43DF-45DE-8C90-C7981D442E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A1A7A6-17AC-4DC3-9C8F-1A32F176CC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72DD9D-9053-49CE-BC98-B02B1900B8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B8FFE0-EF9D-4993-A1A1-805CEA2DB2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0962AF-FAA3-4AE6-944A-829D83DAC6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7B7750-EDEE-4EC9-891A-9FF267CBFE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75BD6E-B802-43F6-951A-B55BD02C40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F6C083-A86C-4819-8078-A800BD12EE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01C99A-9DBB-4FD2-A8A7-7CFEBCAF89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5B574F-9921-4649-84A7-6A45AF2DAB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D3FE4E-0702-4A41-A94F-ACADD2FA8E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2986A0-FDD7-44A0-ABE9-25600C437F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099982-887C-42AD-9C6C-EF5DD8D37C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2AEA22-2F0E-423A-94F5-FE2FBBE643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06EFAF-C05D-40CE-B66B-D642318DDD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14C37D-809E-4F89-A843-39B024D2AD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98C7BA-840A-4180-AAC7-EDD5A71D7E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3F696E-A7B9-4C09-8493-4F02C31762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CBF22E-9BA8-4F9C-9CCC-36D8D92983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9B385A-5496-413C-89F0-8DB9C25C91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1ED834-38CD-4634-B259-336C983479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EBF077-5E69-4F43-AA11-3F6EDF69C9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 flipH="1" rot="10800000">
            <a:off x="0" y="6401880"/>
            <a:ext cx="12191400" cy="4561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9"/>
          <p:cNvSpPr/>
          <p:nvPr/>
        </p:nvSpPr>
        <p:spPr>
          <a:xfrm flipH="1">
            <a:off x="4037760" y="6401160"/>
            <a:ext cx="8152560" cy="4561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795600"/>
            <a:ext cx="10240560" cy="123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 rot="5400000">
            <a:off x="-1828080" y="1911240"/>
            <a:ext cx="41140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11667600" y="6409800"/>
            <a:ext cx="438120" cy="44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Gill Sans Nov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752CDE-F5B2-4D2C-8708-B554688E394B}" type="slidenum">
              <a:rPr b="0" lang="en-US" sz="800" spc="-1" strike="noStrike">
                <a:solidFill>
                  <a:srgbClr val="ffffff"/>
                </a:solidFill>
                <a:latin typeface="Gill Sans Nova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7909560" y="6409800"/>
            <a:ext cx="3702600" cy="44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/>
          <p:nvPr/>
        </p:nvSpPr>
        <p:spPr>
          <a:xfrm flipH="1" rot="10800000">
            <a:off x="0" y="6401880"/>
            <a:ext cx="12191400" cy="4561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ctangle 9"/>
          <p:cNvSpPr/>
          <p:nvPr/>
        </p:nvSpPr>
        <p:spPr>
          <a:xfrm flipH="1">
            <a:off x="4037760" y="6401160"/>
            <a:ext cx="8152560" cy="4561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 rot="5400000">
            <a:off x="-1828080" y="1911240"/>
            <a:ext cx="41140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11667600" y="6409800"/>
            <a:ext cx="438120" cy="44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ffffff"/>
                </a:solidFill>
                <a:latin typeface="Gill Sans Nov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869A0C-FE35-47BA-9554-CCA2595F2693}" type="slidenum">
              <a:rPr b="0" lang="en-US" sz="800" spc="-1" strike="noStrike">
                <a:solidFill>
                  <a:srgbClr val="ffffff"/>
                </a:solidFill>
                <a:latin typeface="Gill Sans Nova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7909560" y="6409800"/>
            <a:ext cx="3702600" cy="44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3" descr="Blue and pink paint mixture"/>
          <p:cNvPicPr/>
          <p:nvPr/>
        </p:nvPicPr>
        <p:blipFill>
          <a:blip r:embed="rId1"/>
          <a:srcRect l="18722" t="0" r="36621" b="0"/>
          <a:stretch/>
        </p:blipFill>
        <p:spPr>
          <a:xfrm>
            <a:off x="0" y="0"/>
            <a:ext cx="4587120" cy="6857280"/>
          </a:xfrm>
          <a:prstGeom prst="rect">
            <a:avLst/>
          </a:prstGeom>
          <a:ln w="0">
            <a:noFill/>
          </a:ln>
        </p:spPr>
      </p:pic>
      <p:sp>
        <p:nvSpPr>
          <p:cNvPr id="88" name="Rectangle 10"/>
          <p:cNvSpPr/>
          <p:nvPr/>
        </p:nvSpPr>
        <p:spPr>
          <a:xfrm>
            <a:off x="4587840" y="-360"/>
            <a:ext cx="7603200" cy="6856920"/>
          </a:xfrm>
          <a:prstGeom prst="rect">
            <a:avLst/>
          </a:prstGeom>
          <a:gradFill rotWithShape="0">
            <a:gsLst>
              <a:gs pos="0">
                <a:srgbClr val="526199">
                  <a:alpha val="73333"/>
                </a:srgbClr>
              </a:gs>
              <a:gs pos="100000">
                <a:srgbClr val="ba7f9f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12"/>
          <p:cNvSpPr/>
          <p:nvPr/>
        </p:nvSpPr>
        <p:spPr>
          <a:xfrm>
            <a:off x="4587840" y="0"/>
            <a:ext cx="7603200" cy="6857280"/>
          </a:xfrm>
          <a:prstGeom prst="rect">
            <a:avLst/>
          </a:prstGeom>
          <a:gradFill rotWithShape="0">
            <a:gsLst>
              <a:gs pos="2000">
                <a:srgbClr val="ba7f9f">
                  <a:alpha val="66274"/>
                </a:srgbClr>
              </a:gs>
              <a:gs pos="100000">
                <a:srgbClr val="a096c6">
                  <a:alpha val="37254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14"/>
          <p:cNvSpPr/>
          <p:nvPr/>
        </p:nvSpPr>
        <p:spPr>
          <a:xfrm rot="10800000">
            <a:off x="4600800" y="4356000"/>
            <a:ext cx="7591320" cy="2502000"/>
          </a:xfrm>
          <a:prstGeom prst="rect">
            <a:avLst/>
          </a:prstGeom>
          <a:gradFill rotWithShape="0">
            <a:gsLst>
              <a:gs pos="0">
                <a:srgbClr val="7f8bba">
                  <a:alpha val="39215"/>
                </a:srgbClr>
              </a:gs>
              <a:gs pos="100000">
                <a:srgbClr val="a096c6">
                  <a:alpha val="19215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Oval 16"/>
          <p:cNvSpPr/>
          <p:nvPr/>
        </p:nvSpPr>
        <p:spPr>
          <a:xfrm rot="13704600">
            <a:off x="6081120" y="830880"/>
            <a:ext cx="4997880" cy="4997880"/>
          </a:xfrm>
          <a:prstGeom prst="ellipse">
            <a:avLst/>
          </a:prstGeom>
          <a:gradFill rotWithShape="0">
            <a:gsLst>
              <a:gs pos="39000">
                <a:srgbClr val="ede5f1">
                  <a:alpha val="0"/>
                </a:srgbClr>
              </a:gs>
              <a:gs pos="100000">
                <a:srgbClr val="7f8bba">
                  <a:alpha val="18039"/>
                </a:srgbClr>
              </a:gs>
            </a:gsLst>
            <a:lin ang="2090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75440" y="768600"/>
            <a:ext cx="6132960" cy="316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r">
              <a:lnSpc>
                <a:spcPct val="100000"/>
              </a:lnSpc>
              <a:buNone/>
            </a:pPr>
            <a:r>
              <a:rPr b="1" lang="en-US" sz="4000" spc="746" strike="noStrike" cap="all">
                <a:solidFill>
                  <a:srgbClr val="ffffff"/>
                </a:solidFill>
                <a:latin typeface="Gill Sans Nova"/>
              </a:rPr>
              <a:t>Week 24/02/2023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862960" y="4793040"/>
            <a:ext cx="546192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"/>
          <p:cNvSpPr/>
          <p:nvPr/>
        </p:nvSpPr>
        <p:spPr>
          <a:xfrm flipH="1" rot="10800000">
            <a:off x="0" y="6401520"/>
            <a:ext cx="12191400" cy="4561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11"/>
          <p:cNvSpPr/>
          <p:nvPr/>
        </p:nvSpPr>
        <p:spPr>
          <a:xfrm flipH="1">
            <a:off x="4037760" y="6400800"/>
            <a:ext cx="8152560" cy="4561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13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15"/>
          <p:cNvSpPr/>
          <p:nvPr/>
        </p:nvSpPr>
        <p:spPr>
          <a:xfrm>
            <a:off x="0" y="-15840"/>
            <a:ext cx="12202560" cy="159372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17"/>
          <p:cNvSpPr/>
          <p:nvPr/>
        </p:nvSpPr>
        <p:spPr>
          <a:xfrm>
            <a:off x="-11160" y="-15840"/>
            <a:ext cx="8125920" cy="159372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19"/>
          <p:cNvSpPr/>
          <p:nvPr/>
        </p:nvSpPr>
        <p:spPr>
          <a:xfrm rot="5400000">
            <a:off x="3505680" y="-3031200"/>
            <a:ext cx="1593720" cy="762480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6880" cy="9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46" strike="noStrike" cap="all">
                <a:solidFill>
                  <a:srgbClr val="ffffff"/>
                </a:solidFill>
                <a:latin typeface="Gill Sans Nova"/>
              </a:rPr>
              <a:t>Univariate linear regression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1"/>
          <a:stretch/>
        </p:blipFill>
        <p:spPr>
          <a:xfrm>
            <a:off x="1243440" y="2263320"/>
            <a:ext cx="4578480" cy="375228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3" descr=""/>
          <p:cNvPicPr/>
          <p:nvPr/>
        </p:nvPicPr>
        <p:blipFill>
          <a:blip r:embed="rId2"/>
          <a:stretch/>
        </p:blipFill>
        <p:spPr>
          <a:xfrm>
            <a:off x="6271920" y="2368800"/>
            <a:ext cx="4624200" cy="35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9"/>
          <p:cNvSpPr/>
          <p:nvPr/>
        </p:nvSpPr>
        <p:spPr>
          <a:xfrm flipH="1" rot="10800000">
            <a:off x="0" y="6401520"/>
            <a:ext cx="12191400" cy="4561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 11"/>
          <p:cNvSpPr/>
          <p:nvPr/>
        </p:nvSpPr>
        <p:spPr>
          <a:xfrm flipH="1">
            <a:off x="4037760" y="6400800"/>
            <a:ext cx="8152560" cy="4561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Rectangle 13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15"/>
          <p:cNvSpPr/>
          <p:nvPr/>
        </p:nvSpPr>
        <p:spPr>
          <a:xfrm>
            <a:off x="0" y="-15840"/>
            <a:ext cx="12202560" cy="159372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17"/>
          <p:cNvSpPr/>
          <p:nvPr/>
        </p:nvSpPr>
        <p:spPr>
          <a:xfrm>
            <a:off x="-11160" y="-15840"/>
            <a:ext cx="8125920" cy="159372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Rectangle 19"/>
          <p:cNvSpPr/>
          <p:nvPr/>
        </p:nvSpPr>
        <p:spPr>
          <a:xfrm rot="5400000">
            <a:off x="3505680" y="-3031200"/>
            <a:ext cx="1593720" cy="762480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6880" cy="9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46" strike="noStrike" cap="all">
                <a:solidFill>
                  <a:srgbClr val="ffffff"/>
                </a:solidFill>
                <a:latin typeface="Gill Sans Nova"/>
              </a:rPr>
              <a:t>Extension to multivariate linear regression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10" name="Picture 4" descr=""/>
          <p:cNvPicPr/>
          <p:nvPr/>
        </p:nvPicPr>
        <p:blipFill>
          <a:blip r:embed="rId1"/>
          <a:stretch/>
        </p:blipFill>
        <p:spPr>
          <a:xfrm>
            <a:off x="1116000" y="2263320"/>
            <a:ext cx="4833360" cy="375228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3" descr=""/>
          <p:cNvPicPr/>
          <p:nvPr/>
        </p:nvPicPr>
        <p:blipFill>
          <a:blip r:embed="rId2"/>
          <a:stretch/>
        </p:blipFill>
        <p:spPr>
          <a:xfrm>
            <a:off x="6271920" y="2263320"/>
            <a:ext cx="4624200" cy="38095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5"/>
          <p:cNvSpPr/>
          <p:nvPr/>
        </p:nvSpPr>
        <p:spPr>
          <a:xfrm>
            <a:off x="9478080" y="633960"/>
            <a:ext cx="1351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BIVARIATE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9"/>
          <p:cNvSpPr/>
          <p:nvPr/>
        </p:nvSpPr>
        <p:spPr>
          <a:xfrm flipH="1" rot="10800000">
            <a:off x="0" y="6401520"/>
            <a:ext cx="12191400" cy="4561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Rectangle 11"/>
          <p:cNvSpPr/>
          <p:nvPr/>
        </p:nvSpPr>
        <p:spPr>
          <a:xfrm flipH="1">
            <a:off x="4037760" y="6400800"/>
            <a:ext cx="8152560" cy="4561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Rectangle 13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Rectangle 15"/>
          <p:cNvSpPr/>
          <p:nvPr/>
        </p:nvSpPr>
        <p:spPr>
          <a:xfrm>
            <a:off x="0" y="-15840"/>
            <a:ext cx="12202560" cy="159372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17"/>
          <p:cNvSpPr/>
          <p:nvPr/>
        </p:nvSpPr>
        <p:spPr>
          <a:xfrm>
            <a:off x="-11160" y="-15840"/>
            <a:ext cx="8125920" cy="159372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Rectangle 19"/>
          <p:cNvSpPr/>
          <p:nvPr/>
        </p:nvSpPr>
        <p:spPr>
          <a:xfrm rot="5400000">
            <a:off x="3505680" y="-3031200"/>
            <a:ext cx="1593720" cy="762480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6880" cy="9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46" strike="noStrike" cap="all">
                <a:solidFill>
                  <a:srgbClr val="ffffff"/>
                </a:solidFill>
                <a:latin typeface="Gill Sans Nova"/>
              </a:rPr>
              <a:t>Extension to multivariate linear regression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20" name="Picture 4" descr=""/>
          <p:cNvPicPr/>
          <p:nvPr/>
        </p:nvPicPr>
        <p:blipFill>
          <a:blip r:embed="rId1"/>
          <a:stretch/>
        </p:blipFill>
        <p:spPr>
          <a:xfrm>
            <a:off x="1116000" y="2333880"/>
            <a:ext cx="4833360" cy="361152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3" descr=""/>
          <p:cNvPicPr/>
          <p:nvPr/>
        </p:nvPicPr>
        <p:blipFill>
          <a:blip r:embed="rId2"/>
          <a:stretch/>
        </p:blipFill>
        <p:spPr>
          <a:xfrm>
            <a:off x="6271920" y="2311560"/>
            <a:ext cx="4624200" cy="3713040"/>
          </a:xfrm>
          <a:prstGeom prst="rect">
            <a:avLst/>
          </a:prstGeom>
          <a:ln w="0">
            <a:noFill/>
          </a:ln>
        </p:spPr>
      </p:pic>
      <p:sp>
        <p:nvSpPr>
          <p:cNvPr id="122" name="TextBox 5"/>
          <p:cNvSpPr/>
          <p:nvPr/>
        </p:nvSpPr>
        <p:spPr>
          <a:xfrm>
            <a:off x="9441360" y="633960"/>
            <a:ext cx="1860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3 DIMENSIONS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"/>
          <p:cNvSpPr/>
          <p:nvPr/>
        </p:nvSpPr>
        <p:spPr>
          <a:xfrm flipH="1" rot="10800000">
            <a:off x="0" y="6401520"/>
            <a:ext cx="12191400" cy="4561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Rectangle 2"/>
          <p:cNvSpPr/>
          <p:nvPr/>
        </p:nvSpPr>
        <p:spPr>
          <a:xfrm flipH="1">
            <a:off x="4037760" y="6400800"/>
            <a:ext cx="8152560" cy="4561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3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4"/>
          <p:cNvSpPr/>
          <p:nvPr/>
        </p:nvSpPr>
        <p:spPr>
          <a:xfrm>
            <a:off x="0" y="-15840"/>
            <a:ext cx="12202560" cy="159372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Rectangle 5"/>
          <p:cNvSpPr/>
          <p:nvPr/>
        </p:nvSpPr>
        <p:spPr>
          <a:xfrm>
            <a:off x="-11160" y="-15840"/>
            <a:ext cx="8125920" cy="159372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Rectangle 6"/>
          <p:cNvSpPr/>
          <p:nvPr/>
        </p:nvSpPr>
        <p:spPr>
          <a:xfrm rot="5400000">
            <a:off x="3505680" y="-3031200"/>
            <a:ext cx="1593720" cy="762480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6880" cy="9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46" strike="noStrike" cap="all">
                <a:solidFill>
                  <a:srgbClr val="ffffff"/>
                </a:solidFill>
                <a:latin typeface="Gill Sans Nova"/>
              </a:rPr>
              <a:t>LINear regression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30" name="TextBox 1"/>
          <p:cNvSpPr/>
          <p:nvPr/>
        </p:nvSpPr>
        <p:spPr>
          <a:xfrm>
            <a:off x="8964000" y="633960"/>
            <a:ext cx="2817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VARIOUS L2 PENALTIES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6438960" y="2160000"/>
            <a:ext cx="4900680" cy="407520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900000" y="2160000"/>
            <a:ext cx="5167440" cy="405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7"/>
          <p:cNvSpPr/>
          <p:nvPr/>
        </p:nvSpPr>
        <p:spPr>
          <a:xfrm flipH="1" rot="10800000">
            <a:off x="0" y="6401520"/>
            <a:ext cx="12191400" cy="45612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Rectangle 16"/>
          <p:cNvSpPr/>
          <p:nvPr/>
        </p:nvSpPr>
        <p:spPr>
          <a:xfrm flipH="1">
            <a:off x="4037760" y="6400800"/>
            <a:ext cx="8152560" cy="45612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Rectangle 1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Rectangle 20"/>
          <p:cNvSpPr/>
          <p:nvPr/>
        </p:nvSpPr>
        <p:spPr>
          <a:xfrm>
            <a:off x="0" y="-15840"/>
            <a:ext cx="12202560" cy="159372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Rectangle 21"/>
          <p:cNvSpPr/>
          <p:nvPr/>
        </p:nvSpPr>
        <p:spPr>
          <a:xfrm>
            <a:off x="-11160" y="-15840"/>
            <a:ext cx="8125920" cy="159372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Rectangle 22"/>
          <p:cNvSpPr/>
          <p:nvPr/>
        </p:nvSpPr>
        <p:spPr>
          <a:xfrm rot="5400000">
            <a:off x="3505680" y="-3031200"/>
            <a:ext cx="1593720" cy="762480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6880" cy="9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200" spc="746" strike="noStrike" cap="all">
                <a:solidFill>
                  <a:srgbClr val="ffffff"/>
                </a:solidFill>
                <a:latin typeface="Gill Sans Nova"/>
              </a:rPr>
              <a:t>Theoretical statistics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0" name="TextBox 2"/>
          <p:cNvSpPr/>
          <p:nvPr/>
        </p:nvSpPr>
        <p:spPr>
          <a:xfrm>
            <a:off x="9468360" y="633960"/>
            <a:ext cx="1810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Gill Sans Nova"/>
                <a:ea typeface="DejaVu Sans"/>
              </a:rPr>
              <a:t>Result in Book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{EDA2ABC0-9213-0044-A267-57EBF1577F53}tf10001079_mac</Template>
  <TotalTime>26</TotalTime>
  <Application>LibreOffice/7.3.6.2$Linux_X86_64 LibreOffice_project/30$Build-2</Application>
  <AppVersion>15.0000</AppVersion>
  <Words>18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2023-02-23T10:33:44Z</dcterms:created>
  <dc:creator>Roatis, Iris-Ioana</dc:creator>
  <dc:description/>
  <dc:language>en-GB</dc:language>
  <cp:lastModifiedBy/>
  <dcterms:modified xsi:type="dcterms:W3CDTF">2023-02-23T15:39:28Z</dcterms:modified>
  <cp:revision>3</cp:revision>
  <dc:subject/>
  <dc:title>Week 24/02/2023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