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3"/>
  </p:normalViewPr>
  <p:slideViewPr>
    <p:cSldViewPr snapToGrid="0">
      <p:cViewPr>
        <p:scale>
          <a:sx n="126" d="100"/>
          <a:sy n="126" d="100"/>
        </p:scale>
        <p:origin x="-496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D05B07-03D5-4713-8200-CC2B6A03AE0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F20726-1165-403A-A73D-CAE25C7E8A9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4911A2-E671-4B96-83AD-808F47785B5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8C4C80-217E-42FB-B7F1-3BF9B54F923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8D6DB0D-E02D-498A-B2B0-4E241AC040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485999-4422-49CB-A2B4-13747CC1DE3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616091E-711A-4900-A906-899A238ADAF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E3214F-3649-44AC-830C-94E73AD948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5E801B1-0807-473A-B91E-C210BD1DB05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649BEC2-C1A7-419D-A371-46DCEC5B82D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1C7A12C-FE44-484A-A030-D7DE1AA260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30AD8A-24FF-4EDF-BE46-674BAAA818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750F4F-0A52-44A8-BA8D-0DCF244B88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5C2EAB3-4E1A-4A62-8120-BB6D035424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12EB4C-F583-41FE-9AB9-AC541C1C8D0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94A92AF-AD78-42E2-BAC9-63E7B27B7E3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B8BE07-62E7-443C-A5B1-BA17BD5B7E9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F645C4-95F8-458B-9035-76B2E10EA30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9CCCB5-17E0-4CBB-BBB7-84ABB52CD62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513606-3407-4435-819D-F2E798A2836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6C088B-DB36-4132-A60E-E4C29D17FE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58B60D-9C75-478D-B5B9-59BEB669D0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B5BCD1-118D-43BE-AD43-E2662B9DA9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27CB71-240C-44BF-9974-3D649053EF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 rot="10800000" flipH="1">
            <a:off x="0" y="6402600"/>
            <a:ext cx="12190680" cy="45540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9"/>
          <p:cNvSpPr/>
          <p:nvPr/>
        </p:nvSpPr>
        <p:spPr>
          <a:xfrm flipH="1">
            <a:off x="4037040" y="6401160"/>
            <a:ext cx="8151840" cy="45540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 rot="5400000">
            <a:off x="-1827360" y="1911240"/>
            <a:ext cx="4113360" cy="455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1667600" y="6409800"/>
            <a:ext cx="437400" cy="446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13E9BE-BCC1-45A3-BBF6-B22CF024622B}" type="slidenum">
              <a: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‹#›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7909560" y="6409800"/>
            <a:ext cx="3701880" cy="446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 rot="10800000" flipH="1">
            <a:off x="0" y="6402600"/>
            <a:ext cx="12190680" cy="45540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9"/>
          <p:cNvSpPr/>
          <p:nvPr/>
        </p:nvSpPr>
        <p:spPr>
          <a:xfrm flipH="1">
            <a:off x="4037040" y="6401160"/>
            <a:ext cx="8151840" cy="45540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 rot="5400000">
            <a:off x="-1827360" y="1911240"/>
            <a:ext cx="4113360" cy="455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11667600" y="6409800"/>
            <a:ext cx="437400" cy="446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154D8E-5063-4C92-9CA3-6993D815E973}" type="slidenum">
              <a: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‹#›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7909560" y="6409800"/>
            <a:ext cx="3701880" cy="446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3" descr="Blue and pink paint mixture"/>
          <p:cNvPicPr/>
          <p:nvPr/>
        </p:nvPicPr>
        <p:blipFill>
          <a:blip r:embed="rId2"/>
          <a:srcRect l="18722" r="36621"/>
          <a:stretch/>
        </p:blipFill>
        <p:spPr>
          <a:xfrm>
            <a:off x="0" y="0"/>
            <a:ext cx="4586400" cy="685656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10"/>
          <p:cNvSpPr/>
          <p:nvPr/>
        </p:nvSpPr>
        <p:spPr>
          <a:xfrm>
            <a:off x="4587840" y="-360"/>
            <a:ext cx="7602480" cy="6856200"/>
          </a:xfrm>
          <a:prstGeom prst="rect">
            <a:avLst/>
          </a:prstGeom>
          <a:gradFill rotWithShape="0">
            <a:gsLst>
              <a:gs pos="0">
                <a:srgbClr val="526199">
                  <a:alpha val="73333"/>
                </a:srgbClr>
              </a:gs>
              <a:gs pos="100000">
                <a:srgbClr val="BA7F9F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12"/>
          <p:cNvSpPr/>
          <p:nvPr/>
        </p:nvSpPr>
        <p:spPr>
          <a:xfrm>
            <a:off x="4587840" y="0"/>
            <a:ext cx="7602480" cy="6856560"/>
          </a:xfrm>
          <a:prstGeom prst="rect">
            <a:avLst/>
          </a:prstGeom>
          <a:gradFill rotWithShape="0">
            <a:gsLst>
              <a:gs pos="2000">
                <a:srgbClr val="BA7F9F">
                  <a:alpha val="66274"/>
                </a:srgbClr>
              </a:gs>
              <a:gs pos="100000">
                <a:srgbClr val="A096C6">
                  <a:alpha val="37254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4"/>
          <p:cNvSpPr/>
          <p:nvPr/>
        </p:nvSpPr>
        <p:spPr>
          <a:xfrm rot="10800000">
            <a:off x="4601520" y="4356720"/>
            <a:ext cx="7590600" cy="2501280"/>
          </a:xfrm>
          <a:prstGeom prst="rect">
            <a:avLst/>
          </a:prstGeom>
          <a:gradFill rotWithShape="0">
            <a:gsLst>
              <a:gs pos="0">
                <a:srgbClr val="7F8BBA">
                  <a:alpha val="39215"/>
                </a:srgbClr>
              </a:gs>
              <a:gs pos="100000">
                <a:srgbClr val="A096C6">
                  <a:alpha val="19215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Oval 16"/>
          <p:cNvSpPr/>
          <p:nvPr/>
        </p:nvSpPr>
        <p:spPr>
          <a:xfrm rot="13704600">
            <a:off x="6081120" y="831600"/>
            <a:ext cx="4997160" cy="4997160"/>
          </a:xfrm>
          <a:prstGeom prst="ellipse">
            <a:avLst/>
          </a:prstGeom>
          <a:gradFill rotWithShape="0">
            <a:gsLst>
              <a:gs pos="39000">
                <a:srgbClr val="EDE5F1">
                  <a:alpha val="0"/>
                </a:srgbClr>
              </a:gs>
              <a:gs pos="100000">
                <a:srgbClr val="7F8BBA">
                  <a:alpha val="18039"/>
                </a:srgbClr>
              </a:gs>
            </a:gsLst>
            <a:lin ang="2090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75440" y="768600"/>
            <a:ext cx="6132240" cy="316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4000" b="1" strike="noStrike" cap="all" spc="741">
                <a:solidFill>
                  <a:srgbClr val="FFFFFF"/>
                </a:solidFill>
                <a:latin typeface="Gill Sans Nova"/>
                <a:ea typeface="DejaVu Sans"/>
              </a:rPr>
              <a:t>Week 03/03/2023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 rot="10800000" flipH="1">
            <a:off x="0" y="6402240"/>
            <a:ext cx="12190680" cy="45540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11"/>
          <p:cNvSpPr/>
          <p:nvPr/>
        </p:nvSpPr>
        <p:spPr>
          <a:xfrm flipH="1">
            <a:off x="4037040" y="6400800"/>
            <a:ext cx="8151840" cy="45540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13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5"/>
          <p:cNvSpPr/>
          <p:nvPr/>
        </p:nvSpPr>
        <p:spPr>
          <a:xfrm>
            <a:off x="0" y="-15840"/>
            <a:ext cx="12201840" cy="159300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17"/>
          <p:cNvSpPr/>
          <p:nvPr/>
        </p:nvSpPr>
        <p:spPr>
          <a:xfrm>
            <a:off x="-11160" y="-15840"/>
            <a:ext cx="8125200" cy="159300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9"/>
          <p:cNvSpPr/>
          <p:nvPr/>
        </p:nvSpPr>
        <p:spPr>
          <a:xfrm rot="5400000">
            <a:off x="3506400" y="-3031200"/>
            <a:ext cx="1593000" cy="762408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160" cy="99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41">
                <a:solidFill>
                  <a:srgbClr val="FFFFFF"/>
                </a:solidFill>
                <a:latin typeface="Gill Sans Nova"/>
                <a:ea typeface="DejaVu Sans"/>
              </a:rPr>
              <a:t>Univariate linear regression</a:t>
            </a:r>
            <a:endParaRPr lang="en-GB" sz="2200" b="0" strike="noStrike" spc="-1"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1243440" y="2263320"/>
            <a:ext cx="4577760" cy="375156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3"/>
          <p:cNvPicPr/>
          <p:nvPr/>
        </p:nvPicPr>
        <p:blipFill>
          <a:blip r:embed="rId3"/>
          <a:stretch/>
        </p:blipFill>
        <p:spPr>
          <a:xfrm>
            <a:off x="6271920" y="2368800"/>
            <a:ext cx="4623480" cy="359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"/>
          <p:cNvSpPr/>
          <p:nvPr/>
        </p:nvSpPr>
        <p:spPr>
          <a:xfrm rot="10800000" flipH="1">
            <a:off x="0" y="6402240"/>
            <a:ext cx="12190680" cy="45540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Rectangle 11"/>
          <p:cNvSpPr/>
          <p:nvPr/>
        </p:nvSpPr>
        <p:spPr>
          <a:xfrm flipH="1">
            <a:off x="4037040" y="6400800"/>
            <a:ext cx="8151840" cy="45540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Rectangle 13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Rectangle 15"/>
          <p:cNvSpPr/>
          <p:nvPr/>
        </p:nvSpPr>
        <p:spPr>
          <a:xfrm>
            <a:off x="0" y="-15840"/>
            <a:ext cx="12201840" cy="159300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17"/>
          <p:cNvSpPr/>
          <p:nvPr/>
        </p:nvSpPr>
        <p:spPr>
          <a:xfrm>
            <a:off x="-11160" y="-15840"/>
            <a:ext cx="8125200" cy="159300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19"/>
          <p:cNvSpPr/>
          <p:nvPr/>
        </p:nvSpPr>
        <p:spPr>
          <a:xfrm rot="5400000">
            <a:off x="3506400" y="-3031200"/>
            <a:ext cx="1593000" cy="762408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160" cy="99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41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lang="en-GB" sz="2200" b="0" strike="noStrike" spc="-1">
              <a:latin typeface="Arial"/>
            </a:endParaRPr>
          </a:p>
        </p:txBody>
      </p:sp>
      <p:pic>
        <p:nvPicPr>
          <p:cNvPr id="109" name="Picture 4"/>
          <p:cNvPicPr/>
          <p:nvPr/>
        </p:nvPicPr>
        <p:blipFill>
          <a:blip r:embed="rId2"/>
          <a:stretch/>
        </p:blipFill>
        <p:spPr>
          <a:xfrm>
            <a:off x="1116000" y="2263320"/>
            <a:ext cx="4832640" cy="375156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3"/>
          <p:cNvPicPr/>
          <p:nvPr/>
        </p:nvPicPr>
        <p:blipFill>
          <a:blip r:embed="rId3"/>
          <a:stretch/>
        </p:blipFill>
        <p:spPr>
          <a:xfrm>
            <a:off x="6271920" y="2263320"/>
            <a:ext cx="4623480" cy="3808800"/>
          </a:xfrm>
          <a:prstGeom prst="rect">
            <a:avLst/>
          </a:prstGeom>
          <a:ln w="0">
            <a:noFill/>
          </a:ln>
        </p:spPr>
      </p:pic>
      <p:sp>
        <p:nvSpPr>
          <p:cNvPr id="111" name="TextBox 5"/>
          <p:cNvSpPr/>
          <p:nvPr/>
        </p:nvSpPr>
        <p:spPr>
          <a:xfrm>
            <a:off x="9478080" y="633960"/>
            <a:ext cx="1351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BIVARIATE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9"/>
          <p:cNvSpPr/>
          <p:nvPr/>
        </p:nvSpPr>
        <p:spPr>
          <a:xfrm rot="10800000" flipH="1">
            <a:off x="0" y="6402240"/>
            <a:ext cx="12190680" cy="45540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Rectangle 11"/>
          <p:cNvSpPr/>
          <p:nvPr/>
        </p:nvSpPr>
        <p:spPr>
          <a:xfrm flipH="1">
            <a:off x="4037040" y="6400800"/>
            <a:ext cx="8151840" cy="45540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Rectangle 13"/>
          <p:cNvSpPr/>
          <p:nvPr/>
        </p:nvSpPr>
        <p:spPr>
          <a:xfrm>
            <a:off x="48960" y="-1584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Rectangle 15"/>
          <p:cNvSpPr/>
          <p:nvPr/>
        </p:nvSpPr>
        <p:spPr>
          <a:xfrm>
            <a:off x="0" y="-15840"/>
            <a:ext cx="12201840" cy="159300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17"/>
          <p:cNvSpPr/>
          <p:nvPr/>
        </p:nvSpPr>
        <p:spPr>
          <a:xfrm>
            <a:off x="-11160" y="-15840"/>
            <a:ext cx="8125200" cy="159300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19"/>
          <p:cNvSpPr/>
          <p:nvPr/>
        </p:nvSpPr>
        <p:spPr>
          <a:xfrm rot="5400000">
            <a:off x="3506400" y="-3031200"/>
            <a:ext cx="1593000" cy="762408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160" cy="99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41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19" name="TextBox 5"/>
          <p:cNvSpPr/>
          <p:nvPr/>
        </p:nvSpPr>
        <p:spPr>
          <a:xfrm>
            <a:off x="9441360" y="633960"/>
            <a:ext cx="1860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3 DIMENSIONS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900000" y="2243160"/>
            <a:ext cx="5002200" cy="351648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>
            <a:off x="6660000" y="2243160"/>
            <a:ext cx="4837320" cy="351648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121"/>
          <p:cNvPicPr/>
          <p:nvPr/>
        </p:nvPicPr>
        <p:blipFill>
          <a:blip r:embed="rId4"/>
          <a:stretch/>
        </p:blipFill>
        <p:spPr>
          <a:xfrm>
            <a:off x="4844880" y="5940000"/>
            <a:ext cx="2894760" cy="88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23"/>
          <p:cNvSpPr/>
          <p:nvPr/>
        </p:nvSpPr>
        <p:spPr>
          <a:xfrm rot="10800000" flipH="1">
            <a:off x="0" y="6402240"/>
            <a:ext cx="12190680" cy="45540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24"/>
          <p:cNvSpPr/>
          <p:nvPr/>
        </p:nvSpPr>
        <p:spPr>
          <a:xfrm flipH="1">
            <a:off x="4037040" y="6400800"/>
            <a:ext cx="8151840" cy="45540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25"/>
          <p:cNvSpPr/>
          <p:nvPr/>
        </p:nvSpPr>
        <p:spPr>
          <a:xfrm>
            <a:off x="48960" y="-1584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26"/>
          <p:cNvSpPr/>
          <p:nvPr/>
        </p:nvSpPr>
        <p:spPr>
          <a:xfrm>
            <a:off x="0" y="-15840"/>
            <a:ext cx="12201840" cy="159300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Rectangle 27"/>
          <p:cNvSpPr/>
          <p:nvPr/>
        </p:nvSpPr>
        <p:spPr>
          <a:xfrm>
            <a:off x="-11160" y="-15840"/>
            <a:ext cx="8125200" cy="159300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ectangle 28"/>
          <p:cNvSpPr/>
          <p:nvPr/>
        </p:nvSpPr>
        <p:spPr>
          <a:xfrm rot="5400000">
            <a:off x="3506400" y="-3031200"/>
            <a:ext cx="1593000" cy="762408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160" cy="99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41">
                <a:solidFill>
                  <a:srgbClr val="FFFFFF"/>
                </a:solidFill>
                <a:latin typeface="Gill Sans Nova"/>
                <a:ea typeface="DejaVu Sans"/>
              </a:rPr>
              <a:t>Extension to multivariate 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30" name="TextBox 3"/>
          <p:cNvSpPr/>
          <p:nvPr/>
        </p:nvSpPr>
        <p:spPr>
          <a:xfrm>
            <a:off x="9441360" y="633960"/>
            <a:ext cx="1860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6 DIMENSIONS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1080000" y="2160000"/>
            <a:ext cx="4595760" cy="351648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31"/>
          <p:cNvPicPr/>
          <p:nvPr/>
        </p:nvPicPr>
        <p:blipFill>
          <a:blip r:embed="rId3"/>
          <a:stretch/>
        </p:blipFill>
        <p:spPr>
          <a:xfrm>
            <a:off x="6480000" y="2077920"/>
            <a:ext cx="4913280" cy="36817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32"/>
          <p:cNvPicPr/>
          <p:nvPr/>
        </p:nvPicPr>
        <p:blipFill>
          <a:blip r:embed="rId4"/>
          <a:stretch/>
        </p:blipFill>
        <p:spPr>
          <a:xfrm>
            <a:off x="4244760" y="5940000"/>
            <a:ext cx="3494880" cy="88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"/>
          <p:cNvSpPr/>
          <p:nvPr/>
        </p:nvSpPr>
        <p:spPr>
          <a:xfrm rot="10800000" flipH="1">
            <a:off x="0" y="6402240"/>
            <a:ext cx="12190680" cy="45540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Rectangle 2"/>
          <p:cNvSpPr/>
          <p:nvPr/>
        </p:nvSpPr>
        <p:spPr>
          <a:xfrm flipH="1">
            <a:off x="4037040" y="6400800"/>
            <a:ext cx="8151840" cy="45540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3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tangle 4"/>
          <p:cNvSpPr/>
          <p:nvPr/>
        </p:nvSpPr>
        <p:spPr>
          <a:xfrm>
            <a:off x="0" y="-15840"/>
            <a:ext cx="12201840" cy="159300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tangle 5"/>
          <p:cNvSpPr/>
          <p:nvPr/>
        </p:nvSpPr>
        <p:spPr>
          <a:xfrm>
            <a:off x="-11160" y="-15840"/>
            <a:ext cx="8125200" cy="159300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tangle 6"/>
          <p:cNvSpPr/>
          <p:nvPr/>
        </p:nvSpPr>
        <p:spPr>
          <a:xfrm rot="5400000">
            <a:off x="3506400" y="-3031200"/>
            <a:ext cx="1593000" cy="762408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160" cy="99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41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41" name="TextBox 1"/>
          <p:cNvSpPr/>
          <p:nvPr/>
        </p:nvSpPr>
        <p:spPr>
          <a:xfrm>
            <a:off x="9136080" y="633960"/>
            <a:ext cx="2473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VARIOUS PENALTIES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1080000" y="1980000"/>
            <a:ext cx="4901040" cy="426600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142"/>
          <p:cNvPicPr/>
          <p:nvPr/>
        </p:nvPicPr>
        <p:blipFill>
          <a:blip r:embed="rId3"/>
          <a:stretch/>
        </p:blipFill>
        <p:spPr>
          <a:xfrm>
            <a:off x="6618960" y="1980000"/>
            <a:ext cx="4901040" cy="426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29"/>
          <p:cNvSpPr/>
          <p:nvPr/>
        </p:nvSpPr>
        <p:spPr>
          <a:xfrm rot="10800000" flipH="1">
            <a:off x="0" y="6402240"/>
            <a:ext cx="12190680" cy="45540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tangle 30"/>
          <p:cNvSpPr/>
          <p:nvPr/>
        </p:nvSpPr>
        <p:spPr>
          <a:xfrm flipH="1">
            <a:off x="4037040" y="6400800"/>
            <a:ext cx="8151840" cy="45540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Rectangle 3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angle 32"/>
          <p:cNvSpPr/>
          <p:nvPr/>
        </p:nvSpPr>
        <p:spPr>
          <a:xfrm>
            <a:off x="0" y="-15840"/>
            <a:ext cx="12201840" cy="159300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ectangle 33"/>
          <p:cNvSpPr/>
          <p:nvPr/>
        </p:nvSpPr>
        <p:spPr>
          <a:xfrm>
            <a:off x="-11160" y="-15840"/>
            <a:ext cx="8125200" cy="159300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Rectangle 34"/>
          <p:cNvSpPr/>
          <p:nvPr/>
        </p:nvSpPr>
        <p:spPr>
          <a:xfrm rot="5400000">
            <a:off x="3506400" y="-3031200"/>
            <a:ext cx="1593000" cy="762408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6160" cy="99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41">
                <a:solidFill>
                  <a:srgbClr val="FFFFFF"/>
                </a:solidFill>
                <a:latin typeface="Gill Sans Nova"/>
                <a:ea typeface="DejaVu Sans"/>
              </a:rPr>
              <a:t>CART</a:t>
            </a:r>
            <a:endParaRPr lang="en-GB" sz="2200" b="0" strike="noStrike" spc="-1">
              <a:latin typeface="Arial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2"/>
          <a:stretch/>
        </p:blipFill>
        <p:spPr>
          <a:xfrm>
            <a:off x="6798960" y="2340000"/>
            <a:ext cx="4901040" cy="4266000"/>
          </a:xfrm>
          <a:prstGeom prst="rect">
            <a:avLst/>
          </a:prstGeom>
          <a:ln w="0">
            <a:noFill/>
          </a:ln>
        </p:spPr>
      </p:pic>
      <p:sp>
        <p:nvSpPr>
          <p:cNvPr id="152" name="TextBox 4"/>
          <p:cNvSpPr/>
          <p:nvPr/>
        </p:nvSpPr>
        <p:spPr>
          <a:xfrm>
            <a:off x="7817040" y="1800000"/>
            <a:ext cx="3177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A6099"/>
                </a:solidFill>
                <a:latin typeface="Gill Sans Nova"/>
                <a:ea typeface="DejaVu Sans"/>
              </a:rPr>
              <a:t>Criterion = Absolute_error</a:t>
            </a:r>
            <a:endParaRPr lang="en-GB" sz="1800" b="0" strike="noStrike" spc="-1">
              <a:solidFill>
                <a:srgbClr val="2A6099"/>
              </a:solidFill>
              <a:latin typeface="Arial"/>
            </a:endParaRPr>
          </a:p>
        </p:txBody>
      </p:sp>
      <p:sp>
        <p:nvSpPr>
          <p:cNvPr id="153" name="TextBox 6"/>
          <p:cNvSpPr/>
          <p:nvPr/>
        </p:nvSpPr>
        <p:spPr>
          <a:xfrm>
            <a:off x="1980000" y="1800000"/>
            <a:ext cx="3125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A6099"/>
                </a:solidFill>
                <a:latin typeface="Gill Sans Nova"/>
                <a:ea typeface="DejaVu Sans"/>
              </a:rPr>
              <a:t>Criterion = Squared_error</a:t>
            </a:r>
            <a:endParaRPr lang="en-GB" sz="1800" b="0" strike="noStrike" spc="-1">
              <a:solidFill>
                <a:srgbClr val="2A6099"/>
              </a:solidFill>
              <a:latin typeface="Arial"/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1080000" y="2340000"/>
            <a:ext cx="4901040" cy="426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{EDA2ABC0-9213-0044-A267-57EBF1577F53}tf10001079_mac</Template>
  <TotalTime>8645</TotalTime>
  <Words>40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Gill Sans Nova</vt:lpstr>
      <vt:lpstr>Symbol</vt:lpstr>
      <vt:lpstr>Times New Roman</vt:lpstr>
      <vt:lpstr>Wingdings</vt:lpstr>
      <vt:lpstr>Office Theme</vt:lpstr>
      <vt:lpstr>Office Theme</vt:lpstr>
      <vt:lpstr>Week 03/03/2023</vt:lpstr>
      <vt:lpstr>Univariate linear regression</vt:lpstr>
      <vt:lpstr>Extension to multivariate linear regression</vt:lpstr>
      <vt:lpstr>Extension to multivariate linear regression</vt:lpstr>
      <vt:lpstr>Extension to multivariate linear regression</vt:lpstr>
      <vt:lpstr>LINear regression</vt:lpstr>
      <vt:lpstr>CART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24/02/2023</dc:title>
  <dc:subject/>
  <dc:creator>Roatis, Iris-Ioana</dc:creator>
  <dc:description/>
  <cp:lastModifiedBy>Roatis, Iris-Ioana</cp:lastModifiedBy>
  <cp:revision>8</cp:revision>
  <dcterms:created xsi:type="dcterms:W3CDTF">2023-02-23T10:33:44Z</dcterms:created>
  <dcterms:modified xsi:type="dcterms:W3CDTF">2023-03-07T17:04:00Z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