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3"/>
    <p:sldId id="270" r:id="rId4"/>
    <p:sldId id="257" r:id="rId5"/>
    <p:sldId id="259" r:id="rId6"/>
    <p:sldId id="258" r:id="rId7"/>
    <p:sldId id="260" r:id="rId8"/>
    <p:sldId id="262" r:id="rId9"/>
    <p:sldId id="261" r:id="rId1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20"/>
  </p:normalViewPr>
  <p:slideViewPr>
    <p:cSldViewPr snapToGrid="0">
      <p:cViewPr varScale="1">
        <p:scale>
          <a:sx n="102" d="100"/>
          <a:sy n="102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B7B00-2623-A64C-BA6C-1C3B04650552}" type="datetimeFigureOut">
              <a:rPr lang="en-US" smtClean="0"/>
              <a:t>3/20/23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85929B-621A-2241-9A11-BF2FE0DDA2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3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B883DC-A7EF-A04B-8748-5954F6CCDDA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34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92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3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186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85929B-621A-2241-9A11-BF2FE0DDA2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2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55BAAD8-CE6B-47AA-9E05-2D61738478D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652FB7D-631E-42EF-8E10-4B567D47DFB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BB879-B0C1-426A-BD0F-D2B6DD2A71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0775C8-1907-4B2C-8AA8-FADEB6C4232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96665E-44E2-4256-9D7E-251E55FDA910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5B0147F-6D55-4B87-BB97-619DCD8221BA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16BC66B-73CA-4415-998A-E781E6027CD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ABE0FFB-15C0-4302-B605-C37973E6EEB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7414DD1-E176-4EFF-B5EE-7EFF936B2E5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AC83EE-045A-4945-BAE4-C21B056DA83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A3A9C3-8B15-4F53-85EC-7135E9544B2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14365AA-EA27-40ED-9876-57F934CD85B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EC7E928-7E00-4573-B843-D0AEF59ECF0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2265773-FE15-49B8-9AD1-B4F96CB6FE6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F54B1A-686D-486A-BAE3-581BB200D97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7B1031D-E6CC-45EB-BCE2-7A0401EFC7F0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084D6C3-41CC-4D8A-A074-59113ECE8F5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81653FB-2166-4008-ACC6-58D892DFAC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BE2A69-1488-4381-A76B-96247507CC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B7295A-6C0B-4C39-99F5-A244AC88DF4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A23B2D-B813-47A6-BB41-9EE7A1170D1D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43EB1DF-AE5C-44C8-B759-85D43610C93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924D9F-CA26-4EEC-9592-5717FD62956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E4D7F40-94EF-4E49-AE55-19191744E57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ftr" idx="1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95F21B-D9A6-455A-9E42-CCC1FDD76E60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7"/>
          <p:cNvSpPr/>
          <p:nvPr/>
        </p:nvSpPr>
        <p:spPr>
          <a:xfrm rot="10800000" flipH="1">
            <a:off x="360" y="640296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Rectangle 9"/>
          <p:cNvSpPr/>
          <p:nvPr/>
        </p:nvSpPr>
        <p:spPr>
          <a:xfrm flipH="1">
            <a:off x="4036320" y="640116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PlaceHolder 1"/>
          <p:cNvSpPr>
            <a:spLocks noGrp="1"/>
          </p:cNvSpPr>
          <p:nvPr>
            <p:ph type="ftr" idx="4"/>
          </p:nvPr>
        </p:nvSpPr>
        <p:spPr>
          <a:xfrm rot="5400000">
            <a:off x="-1827000" y="1911240"/>
            <a:ext cx="4113000" cy="45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def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GB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en-GB" sz="1400" b="0" strike="noStrike" spc="-1"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5"/>
          </p:nvPr>
        </p:nvSpPr>
        <p:spPr>
          <a:xfrm>
            <a:off x="11667600" y="6409800"/>
            <a:ext cx="43704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def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3784DB-69E3-40C4-96BB-4149DE748EC5}" type="slidenum">
              <a:rPr lang="en-US" sz="800" b="0" strike="noStrike" spc="-1">
                <a:solidFill>
                  <a:srgbClr val="FFFFFF"/>
                </a:solidFill>
                <a:latin typeface="Gill Sans Nova"/>
                <a:ea typeface="DejaVu Sans"/>
              </a:rPr>
              <a:t>‹#›</a:t>
            </a:fld>
            <a:endParaRPr lang="en-GB" sz="800" b="0" strike="noStrike" spc="-1"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6"/>
          </p:nvPr>
        </p:nvSpPr>
        <p:spPr>
          <a:xfrm>
            <a:off x="7909560" y="6409800"/>
            <a:ext cx="3701520" cy="446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"/>
          <p:cNvSpPr/>
          <p:nvPr/>
        </p:nvSpPr>
        <p:spPr>
          <a:xfrm>
            <a:off x="0" y="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3" descr="Blue and pink paint mixture"/>
          <p:cNvPicPr/>
          <p:nvPr/>
        </p:nvPicPr>
        <p:blipFill>
          <a:blip r:embed="rId2"/>
          <a:srcRect l="18722" r="36621"/>
          <a:stretch/>
        </p:blipFill>
        <p:spPr>
          <a:xfrm>
            <a:off x="0" y="0"/>
            <a:ext cx="4586040" cy="6856200"/>
          </a:xfrm>
          <a:prstGeom prst="rect">
            <a:avLst/>
          </a:prstGeom>
          <a:ln w="0">
            <a:noFill/>
          </a:ln>
        </p:spPr>
      </p:pic>
      <p:sp>
        <p:nvSpPr>
          <p:cNvPr id="88" name="Rectangle 10"/>
          <p:cNvSpPr/>
          <p:nvPr/>
        </p:nvSpPr>
        <p:spPr>
          <a:xfrm>
            <a:off x="4587840" y="-360"/>
            <a:ext cx="7602120" cy="6855840"/>
          </a:xfrm>
          <a:prstGeom prst="rect">
            <a:avLst/>
          </a:prstGeom>
          <a:gradFill rotWithShape="0">
            <a:gsLst>
              <a:gs pos="0">
                <a:srgbClr val="526199">
                  <a:alpha val="73333"/>
                </a:srgbClr>
              </a:gs>
              <a:gs pos="100000">
                <a:srgbClr val="BA7F9F"/>
              </a:gs>
            </a:gsLst>
            <a:lin ang="16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Rectangle 12"/>
          <p:cNvSpPr/>
          <p:nvPr/>
        </p:nvSpPr>
        <p:spPr>
          <a:xfrm>
            <a:off x="4587840" y="0"/>
            <a:ext cx="7602120" cy="6856200"/>
          </a:xfrm>
          <a:prstGeom prst="rect">
            <a:avLst/>
          </a:prstGeom>
          <a:gradFill rotWithShape="0">
            <a:gsLst>
              <a:gs pos="2000">
                <a:srgbClr val="BA7F9F">
                  <a:alpha val="66274"/>
                </a:srgbClr>
              </a:gs>
              <a:gs pos="100000">
                <a:srgbClr val="A096C6">
                  <a:alpha val="37254"/>
                </a:srgbClr>
              </a:gs>
            </a:gsLst>
            <a:lin ang="1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Rectangle 14"/>
          <p:cNvSpPr/>
          <p:nvPr/>
        </p:nvSpPr>
        <p:spPr>
          <a:xfrm rot="10800000">
            <a:off x="4601880" y="4357080"/>
            <a:ext cx="7590240" cy="2500920"/>
          </a:xfrm>
          <a:prstGeom prst="rect">
            <a:avLst/>
          </a:prstGeom>
          <a:gradFill rotWithShape="0">
            <a:gsLst>
              <a:gs pos="0">
                <a:srgbClr val="7F8BBA">
                  <a:alpha val="39215"/>
                </a:srgbClr>
              </a:gs>
              <a:gs pos="100000">
                <a:srgbClr val="A096C6">
                  <a:alpha val="19215"/>
                </a:srgbClr>
              </a:gs>
            </a:gsLst>
            <a:lin ang="6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Oval 16"/>
          <p:cNvSpPr/>
          <p:nvPr/>
        </p:nvSpPr>
        <p:spPr>
          <a:xfrm rot="13704600">
            <a:off x="6081120" y="831600"/>
            <a:ext cx="4996800" cy="4996800"/>
          </a:xfrm>
          <a:prstGeom prst="ellipse">
            <a:avLst/>
          </a:prstGeom>
          <a:gradFill rotWithShape="0">
            <a:gsLst>
              <a:gs pos="39000">
                <a:srgbClr val="EDE5F1">
                  <a:alpha val="0"/>
                </a:srgbClr>
              </a:gs>
              <a:gs pos="100000">
                <a:srgbClr val="7F8BBA">
                  <a:alpha val="18039"/>
                </a:srgbClr>
              </a:gs>
            </a:gsLst>
            <a:lin ang="20904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275440" y="768600"/>
            <a:ext cx="6131880" cy="316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 algn="r">
              <a:lnSpc>
                <a:spcPct val="100000"/>
              </a:lnSpc>
              <a:buNone/>
            </a:pPr>
            <a:r>
              <a:rPr lang="en-US" sz="40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Week </a:t>
            </a:r>
            <a:r>
              <a:rPr lang="en-US" sz="4000" b="1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24</a:t>
            </a:r>
            <a:r>
              <a:rPr lang="en-US" sz="40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/03/2023</a:t>
            </a:r>
            <a:endParaRPr lang="en-GB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Rectangle 2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Rectangle 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Rectangle 4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Rectangle 5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Rectangle 6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0936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>
                <a:solidFill>
                  <a:srgbClr val="FFFFFF"/>
                </a:solidFill>
                <a:latin typeface="Gill Sans Nova"/>
                <a:ea typeface="DejaVu Sans"/>
              </a:rPr>
              <a:t>LINear regression</a:t>
            </a:r>
            <a:endParaRPr lang="en-GB" sz="2200" b="0" strike="noStrike" spc="-1">
              <a:latin typeface="Arial"/>
            </a:endParaRPr>
          </a:p>
        </p:txBody>
      </p:sp>
      <p:sp>
        <p:nvSpPr>
          <p:cNvPr id="180" name="TextBox 1"/>
          <p:cNvSpPr/>
          <p:nvPr/>
        </p:nvSpPr>
        <p:spPr>
          <a:xfrm>
            <a:off x="9136080" y="633960"/>
            <a:ext cx="248803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FFFFFF"/>
                </a:solidFill>
                <a:latin typeface="Gill Sans Nova"/>
                <a:ea typeface="DejaVu Sans"/>
              </a:rPr>
              <a:t>PLAYING WITH RIDGE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BA351-6798-9845-BE60-10BDD9C42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4" y="1632081"/>
            <a:ext cx="4542254" cy="2694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545A47-5D25-6B39-732A-161A330B6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4433" y="4419318"/>
            <a:ext cx="4588285" cy="27218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24E459-0516-D985-F61C-6022FB61D8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2783" y="4419318"/>
            <a:ext cx="4676981" cy="26945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18A1DB-4A56-3624-4080-81AD0D49A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2629" y="1651350"/>
            <a:ext cx="4477289" cy="2656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28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451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Linear regression – logistic shape of curve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bin_size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against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estimatded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beta_0</a:t>
            </a:r>
            <a:endParaRPr lang="en-GB" sz="2200" b="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837E1C-1A78-AC89-F968-CAA9E397A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76" y="2145971"/>
            <a:ext cx="8630350" cy="44823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3D8EC1-A427-5474-1B23-ABC074C349D6}"/>
              </a:ext>
            </a:extLst>
          </p:cNvPr>
          <p:cNvSpPr txBox="1"/>
          <p:nvPr/>
        </p:nvSpPr>
        <p:spPr>
          <a:xfrm>
            <a:off x="9006214" y="2145970"/>
            <a:ext cx="28684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Convergence value can be approximated by true beta 0 + true beta 1 * sample mean X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plot is not monotonic (not logistic) when betas are really small?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"/>
          <p:cNvSpPr/>
          <p:nvPr/>
        </p:nvSpPr>
        <p:spPr>
          <a:xfrm rot="10800000" flipH="1">
            <a:off x="360" y="6402600"/>
            <a:ext cx="12190320" cy="455040"/>
          </a:xfrm>
          <a:prstGeom prst="rect">
            <a:avLst/>
          </a:prstGeom>
          <a:gradFill rotWithShape="0">
            <a:gsLst>
              <a:gs pos="14000">
                <a:srgbClr val="A47FBA">
                  <a:alpha val="28235"/>
                </a:srgbClr>
              </a:gs>
              <a:gs pos="100000">
                <a:srgbClr val="A096C6">
                  <a:alpha val="85098"/>
                </a:srgbClr>
              </a:gs>
            </a:gsLst>
            <a:lin ang="156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Rectangle 11"/>
          <p:cNvSpPr/>
          <p:nvPr/>
        </p:nvSpPr>
        <p:spPr>
          <a:xfrm flipH="1">
            <a:off x="4036320" y="6400800"/>
            <a:ext cx="8151480" cy="455040"/>
          </a:xfrm>
          <a:prstGeom prst="rect">
            <a:avLst/>
          </a:prstGeom>
          <a:gradFill rotWithShape="0">
            <a:gsLst>
              <a:gs pos="0">
                <a:srgbClr val="D6B2C5">
                  <a:alpha val="55294"/>
                </a:srgbClr>
              </a:gs>
              <a:gs pos="100000">
                <a:srgbClr val="BA7F9F"/>
              </a:gs>
            </a:gsLst>
            <a:lin ang="18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Rectangle 13"/>
          <p:cNvSpPr/>
          <p:nvPr/>
        </p:nvSpPr>
        <p:spPr>
          <a:xfrm>
            <a:off x="0" y="322560"/>
            <a:ext cx="12190320" cy="685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Rectangle 15"/>
          <p:cNvSpPr/>
          <p:nvPr/>
        </p:nvSpPr>
        <p:spPr>
          <a:xfrm>
            <a:off x="0" y="-15840"/>
            <a:ext cx="12201480" cy="1592640"/>
          </a:xfrm>
          <a:prstGeom prst="rect">
            <a:avLst/>
          </a:prstGeom>
          <a:gradFill rotWithShape="0">
            <a:gsLst>
              <a:gs pos="0">
                <a:srgbClr val="A096C6"/>
              </a:gs>
              <a:gs pos="100000">
                <a:srgbClr val="7F8BBA"/>
              </a:gs>
            </a:gsLst>
            <a:lin ang="14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Rectangle 17"/>
          <p:cNvSpPr/>
          <p:nvPr/>
        </p:nvSpPr>
        <p:spPr>
          <a:xfrm>
            <a:off x="-11160" y="-15840"/>
            <a:ext cx="8124840" cy="1592640"/>
          </a:xfrm>
          <a:prstGeom prst="rect">
            <a:avLst/>
          </a:prstGeom>
          <a:gradFill rotWithShape="0">
            <a:gsLst>
              <a:gs pos="1000">
                <a:srgbClr val="BA7F9F"/>
              </a:gs>
              <a:gs pos="100000">
                <a:srgbClr val="A096C6">
                  <a:alpha val="17254"/>
                </a:srgbClr>
              </a:gs>
            </a:gsLst>
            <a:lin ang="4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Rectangle 19"/>
          <p:cNvSpPr/>
          <p:nvPr/>
        </p:nvSpPr>
        <p:spPr>
          <a:xfrm rot="5400000">
            <a:off x="3506760" y="-3031200"/>
            <a:ext cx="1592640" cy="7623720"/>
          </a:xfrm>
          <a:prstGeom prst="rect">
            <a:avLst/>
          </a:prstGeom>
          <a:gradFill rotWithShape="0">
            <a:gsLst>
              <a:gs pos="0">
                <a:srgbClr val="A47FBA">
                  <a:alpha val="0"/>
                </a:srgbClr>
              </a:gs>
              <a:gs pos="100000">
                <a:srgbClr val="7F8BBA">
                  <a:alpha val="59215"/>
                </a:srgbClr>
              </a:gs>
            </a:gsLst>
            <a:lin ang="21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45180" y="322560"/>
            <a:ext cx="6715800" cy="9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Linear regression – logistic shape of curve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bin_size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against </a:t>
            </a:r>
            <a:r>
              <a:rPr lang="en-US" sz="2200" b="1" strike="noStrike" cap="all" spc="738" dirty="0" err="1">
                <a:solidFill>
                  <a:srgbClr val="FFFFFF"/>
                </a:solidFill>
                <a:latin typeface="Gill Sans Nova"/>
                <a:ea typeface="DejaVu Sans"/>
              </a:rPr>
              <a:t>estimatded</a:t>
            </a:r>
            <a:r>
              <a:rPr lang="en-US" sz="2200" b="1" strike="noStrike" cap="all" spc="738" dirty="0">
                <a:solidFill>
                  <a:srgbClr val="FFFFFF"/>
                </a:solidFill>
                <a:latin typeface="Gill Sans Nova"/>
                <a:ea typeface="DejaVu Sans"/>
              </a:rPr>
              <a:t> beta_1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D8EC1-A427-5474-1B23-ABC074C349D6}"/>
              </a:ext>
            </a:extLst>
          </p:cNvPr>
          <p:cNvSpPr txBox="1"/>
          <p:nvPr/>
        </p:nvSpPr>
        <p:spPr>
          <a:xfrm>
            <a:off x="9006214" y="2145970"/>
            <a:ext cx="286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They are all monotonic, going towards 0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A6F51-F868-B631-135E-A56F31E8D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8507" y="1672407"/>
            <a:ext cx="5029200" cy="53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3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5FFC-E548-8D45-21FE-A3E0A930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X uniformly distriubuted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696A9-111E-C0F7-7BDF-B7D3C19B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905" y="1239864"/>
            <a:ext cx="9892407" cy="50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79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0D8B3-77E6-D192-A81C-C9CAA2D50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88" y="517715"/>
            <a:ext cx="9687354" cy="5449134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20E7B-D4A9-D767-0481-6960A5E5C859}"/>
              </a:ext>
            </a:extLst>
          </p:cNvPr>
          <p:cNvSpPr txBox="1"/>
          <p:nvPr/>
        </p:nvSpPr>
        <p:spPr>
          <a:xfrm>
            <a:off x="9510794" y="2782669"/>
            <a:ext cx="268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red to blue the </a:t>
            </a:r>
            <a:r>
              <a:rPr lang="en-US" dirty="0" err="1"/>
              <a:t>binsizes</a:t>
            </a:r>
            <a:r>
              <a:rPr lang="en-US" dirty="0"/>
              <a:t> increase</a:t>
            </a:r>
          </a:p>
        </p:txBody>
      </p:sp>
    </p:spTree>
    <p:extLst>
      <p:ext uri="{BB962C8B-B14F-4D97-AF65-F5344CB8AC3E}">
        <p14:creationId xmlns:p14="http://schemas.microsoft.com/office/powerpoint/2010/main" val="122482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D0D8B3-77E6-D192-A81C-C9CAA2D508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88" y="715146"/>
            <a:ext cx="9687354" cy="505427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4320E7B-D4A9-D767-0481-6960A5E5C859}"/>
              </a:ext>
            </a:extLst>
          </p:cNvPr>
          <p:cNvSpPr txBox="1"/>
          <p:nvPr/>
        </p:nvSpPr>
        <p:spPr>
          <a:xfrm>
            <a:off x="9510794" y="2782669"/>
            <a:ext cx="2681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green to yellow the ridge penalty increase</a:t>
            </a:r>
          </a:p>
        </p:txBody>
      </p:sp>
    </p:spTree>
    <p:extLst>
      <p:ext uri="{BB962C8B-B14F-4D97-AF65-F5344CB8AC3E}">
        <p14:creationId xmlns:p14="http://schemas.microsoft.com/office/powerpoint/2010/main" val="13379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107D-806F-842F-D327-22EAA5FC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95BD0-E7B8-2EB4-7540-795819F33A61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95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3541"/>
      </a:dk2>
      <a:lt2>
        <a:srgbClr val="E2E8E7"/>
      </a:lt2>
      <a:accent1>
        <a:srgbClr val="C6969C"/>
      </a:accent1>
      <a:accent2>
        <a:srgbClr val="BA7F9F"/>
      </a:accent2>
      <a:accent3>
        <a:srgbClr val="C492C2"/>
      </a:accent3>
      <a:accent4>
        <a:srgbClr val="A47FBA"/>
      </a:accent4>
      <a:accent5>
        <a:srgbClr val="A096C6"/>
      </a:accent5>
      <a:accent6>
        <a:srgbClr val="7F8BBA"/>
      </a:accent6>
      <a:hlink>
        <a:srgbClr val="568E87"/>
      </a:hlink>
      <a:folHlink>
        <a:srgbClr val="7F7F7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{EDA2ABC0-9213-0044-A267-57EBF1577F53}tf10001079_mac</Template>
  <TotalTime>16912</TotalTime>
  <Words>100</Words>
  <Application>Microsoft Macintosh PowerPoint</Application>
  <PresentationFormat>Widescreen</PresentationFormat>
  <Paragraphs>16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Gill Sans Nova</vt:lpstr>
      <vt:lpstr>Symbol</vt:lpstr>
      <vt:lpstr>Times New Roman</vt:lpstr>
      <vt:lpstr>Wingdings</vt:lpstr>
      <vt:lpstr>Office Theme</vt:lpstr>
      <vt:lpstr>Office Theme</vt:lpstr>
      <vt:lpstr>Week 24/03/2023</vt:lpstr>
      <vt:lpstr>LINear regression</vt:lpstr>
      <vt:lpstr>Linear regression – logistic shape of curve bin_size against estimatded beta_0</vt:lpstr>
      <vt:lpstr>Linear regression – logistic shape of curve bin_size against estimatded beta_1</vt:lpstr>
      <vt:lpstr>X uniformly distriubuted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24/02/2023</dc:title>
  <dc:subject/>
  <dc:creator>Roatis, Iris-Ioana</dc:creator>
  <dc:description/>
  <cp:lastModifiedBy>Roatis, Iris-Ioana</cp:lastModifiedBy>
  <cp:revision>10</cp:revision>
  <dcterms:created xsi:type="dcterms:W3CDTF">2023-02-23T10:33:44Z</dcterms:created>
  <dcterms:modified xsi:type="dcterms:W3CDTF">2023-03-27T09:31:24Z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6</vt:i4>
  </property>
</Properties>
</file>