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E3F81A-17F5-4E3A-9FF5-5544944A256F}">
  <a:tblStyle styleId="{BFE3F81A-17F5-4E3A-9FF5-5544944A25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815a1077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815a1077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815a107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815a107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815a1077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815a1077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815a1077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815a1077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815a1077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815a1077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6eae49d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6eae49d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6eae49d1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6eae49d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6eae49d1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6eae49d1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6eae49d1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6eae49d1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6eae49d1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6eae49d1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6f26b1eb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6f26b1eb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6eae49d1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6eae49d1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tatsath/fin-ml/blob/master/Chapter%205%20-%20Sup.%20Learning%20-%20Regression%20and%20Time%20Series%20models/Case%20Study%201%20-%20Stock%20Price%20Prediction/StockPricePrediction.ipyn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a.finance.yahoo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IVV Lasso Regression Model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Course: </a:t>
            </a:r>
            <a:r>
              <a:rPr lang="en" sz="2000"/>
              <a:t>APS 1052</a:t>
            </a:r>
            <a:br>
              <a:rPr lang="en" sz="2000"/>
            </a:br>
            <a:r>
              <a:rPr b="1" lang="en" sz="2000"/>
              <a:t>Group Members: </a:t>
            </a:r>
            <a:r>
              <a:rPr lang="en" sz="1900"/>
              <a:t>Javert Zhang, Rui Zhang, Shreya Patki, Michelle Cheng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Date: </a:t>
            </a:r>
            <a:r>
              <a:rPr lang="en" sz="2000"/>
              <a:t>December 22, 2021 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r>
              <a:rPr lang="en"/>
              <a:t> with different model</a:t>
            </a:r>
            <a:endParaRPr/>
          </a:p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311700" y="1052250"/>
            <a:ext cx="85206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Due to Lasso’s </a:t>
            </a:r>
            <a:r>
              <a:rPr lang="en" sz="1400"/>
              <a:t>slightly</a:t>
            </a:r>
            <a:r>
              <a:rPr lang="en" sz="1400"/>
              <a:t> high error, we decided to complete a addon of XGBoost model to see how the </a:t>
            </a:r>
            <a:r>
              <a:rPr lang="en" sz="1400"/>
              <a:t>results</a:t>
            </a:r>
            <a:r>
              <a:rPr lang="en" sz="1400"/>
              <a:t> compared. These results are summarized in the next slide.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The inputs are kept the same since we are trying to compare the model results. PCA was used to select the features as </a:t>
            </a:r>
            <a:r>
              <a:rPr lang="en" sz="1400"/>
              <a:t>necessary.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r>
              <a:rPr lang="en"/>
              <a:t> Results</a:t>
            </a:r>
            <a:endParaRPr/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369375" y="1090900"/>
            <a:ext cx="38487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lphaLcParenR"/>
            </a:pPr>
            <a:r>
              <a:rPr b="1" lang="en" sz="1200"/>
              <a:t>Training vs. Testing Errors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romanLcParenR"/>
            </a:pPr>
            <a:r>
              <a:rPr lang="en" sz="1200"/>
              <a:t>Training error: 0.0125%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romanLcParenR"/>
            </a:pPr>
            <a:r>
              <a:rPr lang="en" sz="1200"/>
              <a:t>Testing error: 0.0136%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As it can be seen the error is </a:t>
            </a:r>
            <a:r>
              <a:rPr lang="en" sz="1200"/>
              <a:t>significantly</a:t>
            </a:r>
            <a:r>
              <a:rPr lang="en" sz="1200"/>
              <a:t> lower when </a:t>
            </a:r>
            <a:r>
              <a:rPr lang="en" sz="1200"/>
              <a:t>utilizing</a:t>
            </a:r>
            <a:r>
              <a:rPr lang="en" sz="1200"/>
              <a:t> the XGBoost model.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AutoNum type="alphaLcParenR"/>
            </a:pPr>
            <a:r>
              <a:rPr b="1" lang="en" sz="1200"/>
              <a:t>Equity Curves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The blue line is our prediction and the red line is the true value.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The beginning part of the chart reflects our training data and the second half of the chart reflects our testing data.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206075"/>
            <a:ext cx="4310551" cy="24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4400" y="410000"/>
            <a:ext cx="4847451" cy="134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311700" y="894975"/>
            <a:ext cx="8520600" cy="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Plotting our true y-values vs. our predicted y-values 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89" name="Google Shape;1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250" y="1215925"/>
            <a:ext cx="4925021" cy="351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 txBox="1"/>
          <p:nvPr/>
        </p:nvSpPr>
        <p:spPr>
          <a:xfrm>
            <a:off x="6076700" y="1504700"/>
            <a:ext cx="263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increased accuracy with the y points can be seen (compared to the plain Lasso model).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&amp; White Reality Check (XGBoost)</a:t>
            </a:r>
            <a:endParaRPr/>
          </a:p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311700" y="1052250"/>
            <a:ext cx="85206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Here were the results we obtained from our model’s predictions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97" name="Google Shape;197;p25"/>
          <p:cNvGraphicFramePr/>
          <p:nvPr/>
        </p:nvGraphicFramePr>
        <p:xfrm>
          <a:off x="411350" y="158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{BFE3F81A-17F5-4E3A-9FF5-5544944A256F}</a:tableStyleId>
              </a:tblPr>
              <a:tblGrid>
                <a:gridCol w="2472875"/>
                <a:gridCol w="2472875"/>
              </a:tblGrid>
              <a:tr h="34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Metric (Out-of-Sample)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Results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4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CAGR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-0.103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4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Sharpe Ratio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-0.6433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4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maxDD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-0.665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4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maxDDD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358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4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Calmar Ratio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-0.154922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4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Rho, p-val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0.844</a:t>
                      </a:r>
                      <a:r>
                        <a:rPr lang="en" sz="1100"/>
                        <a:t>, 4.35*10^-132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7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P-value (White Reality Check)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0.4184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with different model</a:t>
            </a:r>
            <a:endParaRPr/>
          </a:p>
        </p:txBody>
      </p: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311700" y="2144625"/>
            <a:ext cx="85206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Overall the XGBoost model is better in terms of accuracy as seen in the previous slides however, an </a:t>
            </a:r>
            <a:r>
              <a:rPr lang="en" sz="1400"/>
              <a:t>argument</a:t>
            </a:r>
            <a:r>
              <a:rPr lang="en" sz="1400"/>
              <a:t> can be made towards the complexity and computation cost of a model when comparing Lasso to XGBoost.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Seed</a:t>
            </a:r>
            <a:r>
              <a:rPr lang="en"/>
              <a:t>: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052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For our project, the seed program we based our code off of was from the Machine Learning and Data Science Blueprints for Finance by Hariom Tatsat.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Model: Chapter 5 Case Study 1: </a:t>
            </a:r>
            <a:r>
              <a:rPr lang="en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Stock Price Prediction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Summary of model: The model uses similar stock and ETF data to predict Microsoft returns. Technical indicators like Talib are not used. The models are compared according to test-train error. No plotting or White reality check is completed.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</a:t>
            </a:r>
            <a:r>
              <a:rPr lang="en"/>
              <a:t>Improvements</a:t>
            </a:r>
            <a:r>
              <a:rPr lang="en"/>
              <a:t> on Seed</a:t>
            </a:r>
            <a:endParaRPr/>
          </a:p>
        </p:txBody>
      </p:sp>
      <p:grpSp>
        <p:nvGrpSpPr>
          <p:cNvPr id="98" name="Google Shape;98;p15"/>
          <p:cNvGrpSpPr/>
          <p:nvPr/>
        </p:nvGrpSpPr>
        <p:grpSpPr>
          <a:xfrm>
            <a:off x="431922" y="1304875"/>
            <a:ext cx="5539934" cy="3416400"/>
            <a:chOff x="431925" y="1304875"/>
            <a:chExt cx="2628925" cy="3416400"/>
          </a:xfrm>
        </p:grpSpPr>
        <p:sp>
          <p:nvSpPr>
            <p:cNvPr id="99" name="Google Shape;99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5"/>
          <p:cNvSpPr txBox="1"/>
          <p:nvPr>
            <p:ph idx="4294967295" type="body"/>
          </p:nvPr>
        </p:nvSpPr>
        <p:spPr>
          <a:xfrm>
            <a:off x="506425" y="1304875"/>
            <a:ext cx="49083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Features, Pre-processing, Metrics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5"/>
          <p:cNvSpPr txBox="1"/>
          <p:nvPr>
            <p:ph idx="4294967295" type="body"/>
          </p:nvPr>
        </p:nvSpPr>
        <p:spPr>
          <a:xfrm>
            <a:off x="508325" y="1850300"/>
            <a:ext cx="53280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Predicting: IVV (Using ETF data instead of stock)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Stocks: Apple, Amzn, Microsoft, JPM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ETF: QQQ, SPY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Index: S&amp;P 500, Dow Jones,VIX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Technical Indicators/Predictors: VIX historical, Talib:( SMA, RSI,ROC,MOM),Lags,Alternative Money Flow, Put-Call Parity(possibility)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of EWM smoothing (pre-</a:t>
            </a:r>
            <a:r>
              <a:rPr lang="en" sz="1400"/>
              <a:t>processing</a:t>
            </a:r>
            <a:r>
              <a:rPr lang="en" sz="1400"/>
              <a:t>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Metrics: Sharpe Ratio, CAGR, maxDD, maxDDD,Calmar ratio,  Rho, p_val, accuracy_score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4" name="Google Shape;104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Lasso (instead of testing various models like the case study. </a:t>
            </a:r>
            <a:r>
              <a:rPr lang="en" sz="1400"/>
              <a:t>Their</a:t>
            </a:r>
            <a:r>
              <a:rPr lang="en" sz="1400"/>
              <a:t> study deemed lasso the best model)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GridSearchCV used to search the </a:t>
            </a:r>
            <a:r>
              <a:rPr lang="en" sz="1400"/>
              <a:t>parameters</a:t>
            </a:r>
            <a:r>
              <a:rPr lang="en" sz="1400"/>
              <a:t> of the Lasso like span for the smoother and the Lasso alpha.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Pipeline is also used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390175" y="3433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Inputs and frequency</a:t>
            </a:r>
            <a:endParaRPr/>
          </a:p>
        </p:txBody>
      </p:sp>
      <p:grpSp>
        <p:nvGrpSpPr>
          <p:cNvPr id="113" name="Google Shape;113;p16"/>
          <p:cNvGrpSpPr/>
          <p:nvPr/>
        </p:nvGrpSpPr>
        <p:grpSpPr>
          <a:xfrm>
            <a:off x="394926" y="1557236"/>
            <a:ext cx="2506154" cy="3156754"/>
            <a:chOff x="431925" y="1304875"/>
            <a:chExt cx="2628925" cy="3416400"/>
          </a:xfrm>
        </p:grpSpPr>
        <p:sp>
          <p:nvSpPr>
            <p:cNvPr id="114" name="Google Shape;114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 stocks were used and daily data was downloaded starting from August 01, 2002 to November 30, 2021</a:t>
              </a:r>
              <a:endParaRPr/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"/>
                <a:t>AAPL </a:t>
              </a:r>
              <a:endParaRPr/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"/>
                <a:t>AMZN </a:t>
              </a:r>
              <a:endParaRPr/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"/>
                <a:t>JPM</a:t>
              </a:r>
              <a:endParaRPr/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"/>
                <a:t>MSFT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469426" y="1557225"/>
            <a:ext cx="23058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Stocks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7" name="Google Shape;117;p16"/>
          <p:cNvGrpSpPr/>
          <p:nvPr/>
        </p:nvGrpSpPr>
        <p:grpSpPr>
          <a:xfrm>
            <a:off x="3011776" y="1557167"/>
            <a:ext cx="2506154" cy="3156754"/>
            <a:chOff x="431925" y="1304875"/>
            <a:chExt cx="2628925" cy="3416400"/>
          </a:xfrm>
        </p:grpSpPr>
        <p:sp>
          <p:nvSpPr>
            <p:cNvPr id="118" name="Google Shape;118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r>
                <a:rPr lang="en"/>
                <a:t> ETFs were used and daily data was downloaded starting from August 01, 2002 to November 30, 2021</a:t>
              </a:r>
              <a:endParaRPr/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"/>
                <a:t>SPY</a:t>
              </a:r>
              <a:endParaRPr/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"/>
                <a:t>DIA</a:t>
              </a:r>
              <a:endParaRPr/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"/>
                <a:t>IEF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3086276" y="1557175"/>
            <a:ext cx="23058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ETF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1" name="Google Shape;121;p16"/>
          <p:cNvGrpSpPr/>
          <p:nvPr/>
        </p:nvGrpSpPr>
        <p:grpSpPr>
          <a:xfrm>
            <a:off x="5628626" y="1557236"/>
            <a:ext cx="2506154" cy="3156754"/>
            <a:chOff x="431925" y="1304875"/>
            <a:chExt cx="2628925" cy="3416400"/>
          </a:xfrm>
        </p:grpSpPr>
        <p:sp>
          <p:nvSpPr>
            <p:cNvPr id="122" name="Google Shape;122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 indices </a:t>
              </a:r>
              <a:r>
                <a:rPr lang="en"/>
                <a:t>were used and daily data was downloaded starting from August 01, 2002 to November 30, 2021</a:t>
              </a:r>
              <a:endParaRPr/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"/>
                <a:t>VIX </a:t>
              </a:r>
              <a:endParaRPr/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"/>
                <a:t>DIA </a:t>
              </a:r>
              <a:endParaRPr/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"/>
                <a:t>SP500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5703126" y="1557225"/>
            <a:ext cx="23058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Indices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390175" y="902025"/>
            <a:ext cx="769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For all 13 data files, they were all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downloaded from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Yahoo Finance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Our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target variable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was to predict the weekly returns of the IVV (S&amp;P500 ETF).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431900" y="3507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processing </a:t>
            </a:r>
            <a:endParaRPr/>
          </a:p>
        </p:txBody>
      </p:sp>
      <p:grpSp>
        <p:nvGrpSpPr>
          <p:cNvPr id="131" name="Google Shape;131;p17"/>
          <p:cNvGrpSpPr/>
          <p:nvPr/>
        </p:nvGrpSpPr>
        <p:grpSpPr>
          <a:xfrm>
            <a:off x="431901" y="1082850"/>
            <a:ext cx="4010688" cy="3416400"/>
            <a:chOff x="431925" y="1304875"/>
            <a:chExt cx="2628925" cy="3416400"/>
          </a:xfrm>
        </p:grpSpPr>
        <p:sp>
          <p:nvSpPr>
            <p:cNvPr id="132" name="Google Shape;132;p1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In terms of input processing, we chose to apply exponential smoothing on our data. 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We used the exponential weighted average (ewm) function built into pandas and applied this to all the lag variables within our input data. 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We also chose to scale our x-variables and y-variables using the Standard Scaler function from sklearn.  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No input selection was needed due to the Lasso model used.</a:t>
              </a:r>
              <a:endParaRPr sz="1300"/>
            </a:p>
          </p:txBody>
        </p:sp>
      </p:grp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527228" y="1082850"/>
            <a:ext cx="36219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Smoothing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275" y="1815196"/>
            <a:ext cx="4068701" cy="86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and Parameters</a:t>
            </a:r>
            <a:endParaRPr/>
          </a:p>
        </p:txBody>
      </p:sp>
      <p:grpSp>
        <p:nvGrpSpPr>
          <p:cNvPr id="141" name="Google Shape;141;p18"/>
          <p:cNvGrpSpPr/>
          <p:nvPr/>
        </p:nvGrpSpPr>
        <p:grpSpPr>
          <a:xfrm>
            <a:off x="395575" y="1082850"/>
            <a:ext cx="3564565" cy="3416400"/>
            <a:chOff x="431926" y="1304875"/>
            <a:chExt cx="2303732" cy="3416400"/>
          </a:xfrm>
        </p:grpSpPr>
        <p:sp>
          <p:nvSpPr>
            <p:cNvPr id="142" name="Google Shape;142;p18"/>
            <p:cNvSpPr txBox="1"/>
            <p:nvPr/>
          </p:nvSpPr>
          <p:spPr>
            <a:xfrm>
              <a:off x="431926" y="1304875"/>
              <a:ext cx="23037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431958" y="1304875"/>
              <a:ext cx="23037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For our model, we chose to use LASSO regression to predict the weekly returns of the IVV.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Parameters: </a:t>
              </a:r>
              <a:endParaRPr b="1"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We used the Randomized Search function to determine the optimal parameters. 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We chose to cycle through different</a:t>
              </a:r>
              <a:endParaRPr sz="1100"/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AutoNum type="alphaLcParenR"/>
              </a:pPr>
              <a:r>
                <a:rPr lang="en" sz="1100"/>
                <a:t>Span values for our smoother function </a:t>
              </a:r>
              <a:endParaRPr sz="1100"/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AutoNum type="alphaLcParenR"/>
              </a:pPr>
              <a:r>
                <a:rPr lang="en" sz="1100"/>
                <a:t>Alpha values for the lasso regression 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 sz="1100"/>
              </a:br>
              <a:r>
                <a:rPr lang="en" sz="1100"/>
                <a:t>Within our Randomized Search function, we also dictated our scorer function be based off of the Sharpe Ratio and used the TimeSeriesSplit function with number of splits set to 5 and train size of 2000. 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</p:grp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439825" y="1082850"/>
            <a:ext cx="28314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Description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150" y="1479125"/>
            <a:ext cx="4852325" cy="12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0150" y="3017975"/>
            <a:ext cx="3564575" cy="716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311700" y="894975"/>
            <a:ext cx="8520600" cy="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Plotting our true y-values vs. our predicted y-values 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350" y="1267550"/>
            <a:ext cx="5563750" cy="34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383825" y="1076425"/>
            <a:ext cx="38487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lphaLcParenR"/>
            </a:pPr>
            <a:r>
              <a:rPr b="1" lang="en" sz="1200"/>
              <a:t>Training vs. Testing Errors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romanLcParenR"/>
            </a:pPr>
            <a:r>
              <a:rPr lang="en" sz="1200"/>
              <a:t>Training error: 11.8%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romanLcParenR"/>
            </a:pPr>
            <a:r>
              <a:rPr lang="en" sz="1200"/>
              <a:t>Testing error: 11.4%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Both our training and testing data had relatively high error values - meaning we were underfitting our model which could be a result of high bias or high systematic error. 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AutoNum type="alphaLcParenR"/>
            </a:pPr>
            <a:r>
              <a:rPr b="1" lang="en" sz="1200"/>
              <a:t>Equity Curves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The blue line is our prediction and the red line is the true value.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The beginning part of the chart reflects our training data and the second half of the chart reflects our testing data.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60" name="Google Shape;160;p20"/>
          <p:cNvPicPr preferRelativeResize="0"/>
          <p:nvPr/>
        </p:nvPicPr>
        <p:blipFill rotWithShape="1">
          <a:blip r:embed="rId3">
            <a:alphaModFix/>
          </a:blip>
          <a:srcRect b="0" l="4550" r="45223" t="10185"/>
          <a:stretch/>
        </p:blipFill>
        <p:spPr>
          <a:xfrm>
            <a:off x="4512500" y="2381275"/>
            <a:ext cx="3775125" cy="246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 rotWithShape="1">
          <a:blip r:embed="rId4">
            <a:alphaModFix/>
          </a:blip>
          <a:srcRect b="3577" l="0" r="999" t="0"/>
          <a:stretch/>
        </p:blipFill>
        <p:spPr>
          <a:xfrm>
            <a:off x="3890650" y="540150"/>
            <a:ext cx="5018824" cy="13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&amp; White Reality Check</a:t>
            </a:r>
            <a:endParaRPr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311700" y="1052250"/>
            <a:ext cx="85206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Here were the results we obtained from our model’s predictions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68" name="Google Shape;168;p21"/>
          <p:cNvGraphicFramePr/>
          <p:nvPr/>
        </p:nvGraphicFramePr>
        <p:xfrm>
          <a:off x="411350" y="158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{BFE3F81A-17F5-4E3A-9FF5-5544944A256F}</a:tableStyleId>
              </a:tblPr>
              <a:tblGrid>
                <a:gridCol w="2472875"/>
                <a:gridCol w="2472875"/>
              </a:tblGrid>
              <a:tr h="34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Metric (Out-of-Sample)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Results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4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CAGR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0.13751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4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Sharpe Ratio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1.32364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4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maxDD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-0.068941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4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maxDDD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56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4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Calmar Ratio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1.99467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4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Rho, p-val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0.72085, 1.647e-20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7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P-value (White Reality Check)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0.3948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