
<file path=[Content_Types].xml><?xml version="1.0" encoding="utf-8"?>
<Types xmlns="http://schemas.openxmlformats.org/package/2006/content-types">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3" r:id="rId3"/>
    <p:sldId id="290" r:id="rId4"/>
    <p:sldId id="293" r:id="rId5"/>
    <p:sldId id="296" r:id="rId6"/>
    <p:sldId id="302" r:id="rId7"/>
    <p:sldId id="294" r:id="rId8"/>
    <p:sldId id="297" r:id="rId9"/>
    <p:sldId id="304" r:id="rId10"/>
    <p:sldId id="298" r:id="rId11"/>
    <p:sldId id="299" r:id="rId12"/>
    <p:sldId id="303" r:id="rId13"/>
    <p:sldId id="300" r:id="rId14"/>
    <p:sldId id="288" r:id="rId15"/>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E029D-7046-4D3E-8A51-CFDD40A83AB7}" v="1767" dt="2018-05-16T23:02:47.372"/>
    <p1510:client id="{0D97B510-F0F4-426C-A574-B4BF25AA92B2}" v="1472" dt="2018-05-16T22:53:15.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0" d="100"/>
          <a:sy n="90" d="100"/>
        </p:scale>
        <p:origin x="584"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2018/5/16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140112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487774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592281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800445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644163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88875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931691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731744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710040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993935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131664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2018/5/16</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1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tmp"/></Relationships>
</file>

<file path=ppt/slides/_rels/slide1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tmp"/><Relationship Id="rId4" Type="http://schemas.openxmlformats.org/officeDocument/2006/relationships/image" Target="../media/image9.tmp"/></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tmp"/><Relationship Id="rId4" Type="http://schemas.openxmlformats.org/officeDocument/2006/relationships/image" Target="../media/image12.tmp"/></Relationships>
</file>

<file path=ppt/slides/_rels/slide9.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tmp"/><Relationship Id="rId5" Type="http://schemas.openxmlformats.org/officeDocument/2006/relationships/image" Target="../media/image16.tmp"/><Relationship Id="rId4" Type="http://schemas.openxmlformats.org/officeDocument/2006/relationships/image" Target="../media/image15.tm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387576" y="1582090"/>
            <a:ext cx="5340191" cy="438582"/>
          </a:xfrm>
          <a:prstGeom prst="rect">
            <a:avLst/>
          </a:prstGeom>
          <a:noFill/>
        </p:spPr>
        <p:txBody>
          <a:bodyPr wrap="square" lIns="68580" tIns="34290" rIns="68580" bIns="34290" rtlCol="0">
            <a:spAutoFit/>
          </a:bodyPr>
          <a:lstStyle/>
          <a:p>
            <a:r>
              <a:rPr lang="en-US" altLang="zh-CN" sz="2400" b="1" dirty="0">
                <a:solidFill>
                  <a:srgbClr val="1B4367"/>
                </a:solidFill>
                <a:cs typeface="+mn-ea"/>
                <a:sym typeface="+mn-lt"/>
              </a:rPr>
              <a:t>Prediction of Bike Share Demand</a:t>
            </a:r>
            <a:endParaRPr lang="zh-CN" altLang="en-US" sz="2400" b="1" dirty="0">
              <a:solidFill>
                <a:srgbClr val="1B4367"/>
              </a:solidFill>
              <a:cs typeface="+mn-ea"/>
              <a:sym typeface="+mn-lt"/>
            </a:endParaRPr>
          </a:p>
        </p:txBody>
      </p:sp>
      <p:sp>
        <p:nvSpPr>
          <p:cNvPr id="3075" name="文本框 3074"/>
          <p:cNvSpPr txBox="1"/>
          <p:nvPr/>
        </p:nvSpPr>
        <p:spPr>
          <a:xfrm>
            <a:off x="3404878" y="3196479"/>
            <a:ext cx="3461808" cy="253916"/>
          </a:xfrm>
          <a:prstGeom prst="rect">
            <a:avLst/>
          </a:prstGeom>
          <a:noFill/>
          <a:ln w="9525">
            <a:noFill/>
            <a:miter/>
          </a:ln>
          <a:effectLst/>
        </p:spPr>
        <p:txBody>
          <a:bodyPr vert="horz" wrap="square" lIns="68580" tIns="34290" rIns="68580" bIns="34290" anchor="t">
            <a:spAutoFit/>
          </a:bodyPr>
          <a:lstStyle/>
          <a:p>
            <a:pPr lvl="0" eaLnBrk="0" hangingPunct="0"/>
            <a:r>
              <a:rPr lang="en-US" altLang="zh-CN" sz="1200" dirty="0">
                <a:solidFill>
                  <a:schemeClr val="tx1">
                    <a:lumMod val="75000"/>
                    <a:lumOff val="25000"/>
                  </a:schemeClr>
                </a:solidFill>
                <a:cs typeface="+mn-ea"/>
                <a:sym typeface="+mn-lt"/>
              </a:rPr>
              <a:t>Date: 05/16/2018</a:t>
            </a:r>
            <a:endParaRPr lang="zh-CN" altLang="en-US" sz="1200" dirty="0">
              <a:solidFill>
                <a:schemeClr val="tx1">
                  <a:lumMod val="75000"/>
                  <a:lumOff val="25000"/>
                </a:schemeClr>
              </a:solidFill>
              <a:cs typeface="+mn-ea"/>
              <a:sym typeface="+mn-lt"/>
            </a:endParaRPr>
          </a:p>
        </p:txBody>
      </p:sp>
      <p:sp>
        <p:nvSpPr>
          <p:cNvPr id="9" name="文本框 8"/>
          <p:cNvSpPr txBox="1"/>
          <p:nvPr/>
        </p:nvSpPr>
        <p:spPr>
          <a:xfrm>
            <a:off x="4099539" y="2169992"/>
            <a:ext cx="4512834" cy="253915"/>
          </a:xfrm>
          <a:prstGeom prst="rect">
            <a:avLst/>
          </a:prstGeom>
          <a:noFill/>
        </p:spPr>
        <p:txBody>
          <a:bodyPr wrap="square" lIns="68580" tIns="34290" rIns="68580" bIns="34290" rtlCol="0">
            <a:spAutoFit/>
          </a:bodyPr>
          <a:lstStyle/>
          <a:p>
            <a:pPr lvl="0" eaLnBrk="0" latinLnBrk="0" hangingPunct="0"/>
            <a:r>
              <a:rPr lang="en-US" altLang="zh-CN" sz="1200" dirty="0">
                <a:solidFill>
                  <a:srgbClr val="1B4367"/>
                </a:solidFill>
                <a:cs typeface="+mn-ea"/>
                <a:sym typeface="+mn-lt"/>
              </a:rPr>
              <a:t>-EL-GY 9123 Introduction to Machine Learning Final Project</a:t>
            </a:r>
          </a:p>
        </p:txBody>
      </p:sp>
      <p:sp>
        <p:nvSpPr>
          <p:cNvPr id="121" name="TextBox 120"/>
          <p:cNvSpPr txBox="1"/>
          <p:nvPr/>
        </p:nvSpPr>
        <p:spPr>
          <a:xfrm>
            <a:off x="3467490" y="2656960"/>
            <a:ext cx="3336584" cy="306467"/>
          </a:xfrm>
          <a:prstGeom prst="roundRect">
            <a:avLst/>
          </a:prstGeom>
          <a:solidFill>
            <a:srgbClr val="1B4367"/>
          </a:solidFill>
        </p:spPr>
        <p:txBody>
          <a:bodyPr wrap="square" rtlCol="0">
            <a:spAutoFit/>
          </a:bodyPr>
          <a:lstStyle/>
          <a:p>
            <a:r>
              <a:rPr lang="en-US" altLang="zh-CN" sz="1200" dirty="0">
                <a:solidFill>
                  <a:schemeClr val="bg1"/>
                </a:solidFill>
                <a:cs typeface="+mn-ea"/>
                <a:sym typeface="+mn-lt"/>
              </a:rPr>
              <a:t>Hongyi Sun(hs3497) </a:t>
            </a:r>
            <a:r>
              <a:rPr lang="en-US" altLang="zh-CN" sz="1200" dirty="0" err="1">
                <a:solidFill>
                  <a:schemeClr val="bg1"/>
                </a:solidFill>
                <a:cs typeface="+mn-ea"/>
                <a:sym typeface="+mn-lt"/>
              </a:rPr>
              <a:t>Qiongxuan</a:t>
            </a:r>
            <a:r>
              <a:rPr lang="en-US" altLang="zh-CN" sz="1200" dirty="0">
                <a:solidFill>
                  <a:schemeClr val="bg1"/>
                </a:solidFill>
                <a:cs typeface="+mn-ea"/>
                <a:sym typeface="+mn-lt"/>
              </a:rPr>
              <a:t> Tan(qt310)</a:t>
            </a:r>
            <a:endParaRPr lang="zh-CN" altLang="en-US" sz="1200"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18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4800"/>
                            </p:stCondLst>
                            <p:childTnLst>
                              <p:par>
                                <p:cTn id="21" presetID="14" presetClass="entr" presetSubtype="10" fill="hold" grpId="0" nodeType="after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randombar(horizontal)">
                                      <p:cBhvr>
                                        <p:cTn id="23" dur="500"/>
                                        <p:tgtEl>
                                          <p:spTgt spid="121"/>
                                        </p:tgtEl>
                                      </p:cBhvr>
                                    </p:animEffect>
                                  </p:childTnLst>
                                </p:cTn>
                              </p:par>
                            </p:childTnLst>
                          </p:cTn>
                        </p:par>
                        <p:par>
                          <p:cTn id="24" fill="hold">
                            <p:stCondLst>
                              <p:cond delay="5300"/>
                            </p:stCondLst>
                            <p:childTnLst>
                              <p:par>
                                <p:cTn id="25" presetID="12" presetClass="entr" presetSubtype="8" fill="hold" grpId="0" nodeType="afterEffect">
                                  <p:stCondLst>
                                    <p:cond delay="0"/>
                                  </p:stCondLst>
                                  <p:childTnLst>
                                    <p:set>
                                      <p:cBhvr>
                                        <p:cTn id="26" dur="1" fill="hold">
                                          <p:stCondLst>
                                            <p:cond delay="0"/>
                                          </p:stCondLst>
                                        </p:cTn>
                                        <p:tgtEl>
                                          <p:spTgt spid="3075"/>
                                        </p:tgtEl>
                                        <p:attrNameLst>
                                          <p:attrName>style.visibility</p:attrName>
                                        </p:attrNameLst>
                                      </p:cBhvr>
                                      <p:to>
                                        <p:strVal val="visible"/>
                                      </p:to>
                                    </p:set>
                                    <p:anim calcmode="lin" valueType="num">
                                      <p:cBhvr additive="base">
                                        <p:cTn id="27" dur="500"/>
                                        <p:tgtEl>
                                          <p:spTgt spid="3075"/>
                                        </p:tgtEl>
                                        <p:attrNameLst>
                                          <p:attrName>ppt_x</p:attrName>
                                        </p:attrNameLst>
                                      </p:cBhvr>
                                      <p:tavLst>
                                        <p:tav tm="0">
                                          <p:val>
                                            <p:strVal val="#ppt_x-#ppt_w*1.125000"/>
                                          </p:val>
                                        </p:tav>
                                        <p:tav tm="100000">
                                          <p:val>
                                            <p:strVal val="#ppt_x"/>
                                          </p:val>
                                        </p:tav>
                                      </p:tavLst>
                                    </p:anim>
                                    <p:animEffect transition="in" filter="wipe(right)">
                                      <p:cBhvr>
                                        <p:cTn id="28"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p:bldP spid="9" grpId="0"/>
      <p:bldP spid="1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Neural Network:</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3" name="文本框 60">
            <a:extLst>
              <a:ext uri="{FF2B5EF4-FFF2-40B4-BE49-F238E27FC236}">
                <a16:creationId xmlns:a16="http://schemas.microsoft.com/office/drawing/2014/main" id="{4B0054DF-C03C-4FA6-A70A-02A7FB424084}"/>
              </a:ext>
            </a:extLst>
          </p:cNvPr>
          <p:cNvSpPr txBox="1"/>
          <p:nvPr/>
        </p:nvSpPr>
        <p:spPr>
          <a:xfrm>
            <a:off x="716110" y="779663"/>
            <a:ext cx="3707034" cy="26238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ts val="1500"/>
              </a:lnSpc>
            </a:pPr>
            <a:r>
              <a:rPr lang="en-US" altLang="zh-CN" sz="1600">
                <a:solidFill>
                  <a:srgbClr val="1B4367"/>
                </a:solidFill>
                <a:cs typeface="+mn-ea"/>
                <a:sym typeface="+mn-lt"/>
              </a:rPr>
              <a:t>Build a 2 layers </a:t>
            </a:r>
            <a:r>
              <a:rPr lang="en-US" altLang="zh-CN" sz="1600" dirty="0">
                <a:solidFill>
                  <a:srgbClr val="1B4367"/>
                </a:solidFill>
                <a:cs typeface="+mn-ea"/>
                <a:sym typeface="+mn-lt"/>
              </a:rPr>
              <a:t>Neural Network</a:t>
            </a:r>
            <a:endParaRPr lang="en-US" altLang="zh-CN" sz="1600" kern="0" dirty="0">
              <a:solidFill>
                <a:schemeClr val="tx1">
                  <a:lumMod val="75000"/>
                  <a:lumOff val="25000"/>
                </a:schemeClr>
              </a:solidFill>
              <a:cs typeface="+mn-ea"/>
              <a:sym typeface="+mn-lt"/>
            </a:endParaRPr>
          </a:p>
        </p:txBody>
      </p:sp>
      <mc:AlternateContent xmlns:mc="http://schemas.openxmlformats.org/markup-compatibility/2006" xmlns:a14="http://schemas.microsoft.com/office/drawing/2010/main">
        <mc:Choice Requires="a14">
          <p:sp>
            <p:nvSpPr>
              <p:cNvPr id="25" name="文本框 60">
                <a:extLst>
                  <a:ext uri="{FF2B5EF4-FFF2-40B4-BE49-F238E27FC236}">
                    <a16:creationId xmlns:a16="http://schemas.microsoft.com/office/drawing/2014/main" id="{54CE1E8B-8CCD-492A-97E0-6CB67FAF471C}"/>
                  </a:ext>
                </a:extLst>
              </p:cNvPr>
              <p:cNvSpPr txBox="1"/>
              <p:nvPr/>
            </p:nvSpPr>
            <p:spPr>
              <a:xfrm>
                <a:off x="4947685" y="1599444"/>
                <a:ext cx="4111256" cy="1475597"/>
              </a:xfrm>
              <a:prstGeom prst="rect">
                <a:avLst/>
              </a:prstGeom>
              <a:noFill/>
              <a:ln>
                <a:noFill/>
              </a:ln>
              <a:effectLst/>
              <a:extLst>
                <a:ext uri="{909E8E84-426E-40DD-AFC4-6F175D3DCCD1}">
                  <a14:hiddenFill>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ct val="150000"/>
                  </a:lnSpc>
                </a:pPr>
                <a:r>
                  <a:rPr lang="en-US" altLang="zh-CN" sz="1200">
                    <a:solidFill>
                      <a:srgbClr val="1B4367"/>
                    </a:solidFill>
                    <a:cs typeface="+mn-ea"/>
                    <a:sym typeface="+mn-lt"/>
                  </a:rPr>
                  <a:t>Regression </a:t>
                </a:r>
                <a:r>
                  <a:rPr lang="en-US" altLang="zh-CN" sz="1200" dirty="0">
                    <a:solidFill>
                      <a:srgbClr val="1B4367"/>
                    </a:solidFill>
                    <a:cs typeface="+mn-ea"/>
                    <a:sym typeface="+mn-lt"/>
                  </a:rPr>
                  <a:t>case: </a:t>
                </a:r>
                <a:r>
                  <a:rPr lang="en-US" altLang="zh-CN" sz="1200">
                    <a:solidFill>
                      <a:srgbClr val="1B4367"/>
                    </a:solidFill>
                    <a:cs typeface="+mn-ea"/>
                    <a:sym typeface="+mn-lt"/>
                  </a:rPr>
                  <a:t>Multi-Regression Problem</a:t>
                </a:r>
              </a:p>
              <a:p>
                <a:pPr>
                  <a:lnSpc>
                    <a:spcPct val="150000"/>
                  </a:lnSpc>
                </a:pPr>
                <a:r>
                  <a:rPr lang="en-US" altLang="zh-CN" sz="1200">
                    <a:solidFill>
                      <a:srgbClr val="1B4367"/>
                    </a:solidFill>
                    <a:cs typeface="+mn-ea"/>
                    <a:sym typeface="+mn-lt"/>
                  </a:rPr>
                  <a:t>Loss function</a:t>
                </a:r>
                <a:r>
                  <a:rPr lang="en-US" altLang="zh-CN" sz="1200" dirty="0">
                    <a:solidFill>
                      <a:srgbClr val="1B4367"/>
                    </a:solidFill>
                    <a:cs typeface="+mn-ea"/>
                    <a:sym typeface="+mn-lt"/>
                  </a:rPr>
                  <a:t>: </a:t>
                </a:r>
                <a:r>
                  <a:rPr lang="en-US" altLang="zh-CN" sz="1200">
                    <a:solidFill>
                      <a:srgbClr val="1B4367"/>
                    </a:solidFill>
                    <a:cs typeface="+mn-ea"/>
                    <a:sym typeface="+mn-lt"/>
                  </a:rPr>
                  <a:t> </a:t>
                </a:r>
                <a:endParaRPr lang="en-US" altLang="zh-CN" sz="1200" i="1" dirty="0">
                  <a:solidFill>
                    <a:srgbClr val="1B4367"/>
                  </a:solidFill>
                  <a:latin typeface="Cambria Math" panose="02040503050406030204" pitchFamily="18" charset="0"/>
                  <a:cs typeface="+mn-ea"/>
                  <a:sym typeface="+mn-lt"/>
                </a:endParaRPr>
              </a:p>
              <a:p>
                <a:pPr>
                  <a:lnSpc>
                    <a:spcPct val="150000"/>
                  </a:lnSpc>
                </a:pPr>
                <a14:m>
                  <m:oMathPara xmlns:m="http://schemas.openxmlformats.org/officeDocument/2006/math">
                    <m:oMathParaPr>
                      <m:jc m:val="centerGroup"/>
                    </m:oMathParaPr>
                    <m:oMath xmlns:m="http://schemas.openxmlformats.org/officeDocument/2006/math">
                      <m:r>
                        <a:rPr lang="en-US" altLang="zh-CN" sz="1200" i="1" dirty="0">
                          <a:solidFill>
                            <a:srgbClr val="1B4367"/>
                          </a:solidFill>
                          <a:latin typeface="Cambria Math" panose="02040503050406030204" pitchFamily="18" charset="0"/>
                          <a:cs typeface="+mn-ea"/>
                          <a:sym typeface="+mn-lt"/>
                        </a:rPr>
                        <m:t>𝑀𝑆𝐸</m:t>
                      </m:r>
                      <m:r>
                        <a:rPr lang="en-US" altLang="zh-CN" sz="1200" i="1" dirty="0">
                          <a:solidFill>
                            <a:srgbClr val="1B4367"/>
                          </a:solidFill>
                          <a:latin typeface="Cambria Math" panose="02040503050406030204" pitchFamily="18" charset="0"/>
                          <a:cs typeface="+mn-ea"/>
                          <a:sym typeface="+mn-lt"/>
                        </a:rPr>
                        <m:t>= </m:t>
                      </m:r>
                      <m:f>
                        <m:fPr>
                          <m:ctrlPr>
                            <a:rPr lang="en-US" sz="1200" i="1" dirty="0">
                              <a:solidFill>
                                <a:srgbClr val="1B4367"/>
                              </a:solidFill>
                              <a:latin typeface="Cambria Math" panose="02040503050406030204" pitchFamily="18" charset="0"/>
                              <a:cs typeface="+mn-ea"/>
                            </a:rPr>
                          </m:ctrlPr>
                        </m:fPr>
                        <m:num>
                          <m:r>
                            <a:rPr lang="en-US" sz="1200" i="1" dirty="0">
                              <a:solidFill>
                                <a:srgbClr val="1B4367"/>
                              </a:solidFill>
                              <a:latin typeface="Cambria Math" panose="02040503050406030204" pitchFamily="18" charset="0"/>
                              <a:cs typeface="+mn-ea"/>
                            </a:rPr>
                            <m:t>1</m:t>
                          </m:r>
                        </m:num>
                        <m:den>
                          <m:r>
                            <a:rPr lang="en-US" sz="1200" i="1" dirty="0">
                              <a:solidFill>
                                <a:srgbClr val="1B4367"/>
                              </a:solidFill>
                              <a:latin typeface="Cambria Math" panose="02040503050406030204" pitchFamily="18" charset="0"/>
                              <a:cs typeface="+mn-ea"/>
                            </a:rPr>
                            <m:t>𝑁𝐾</m:t>
                          </m:r>
                        </m:den>
                      </m:f>
                      <m:nary>
                        <m:naryPr>
                          <m:chr m:val="∑"/>
                          <m:limLoc m:val="subSup"/>
                          <m:ctrlPr>
                            <a:rPr lang="en-US" sz="1200" i="1">
                              <a:solidFill>
                                <a:srgbClr val="1B4367"/>
                              </a:solidFill>
                              <a:latin typeface="Cambria Math" panose="02040503050406030204" pitchFamily="18" charset="0"/>
                              <a:cs typeface="+mn-ea"/>
                            </a:rPr>
                          </m:ctrlPr>
                        </m:naryPr>
                        <m:sub>
                          <m:r>
                            <m:rPr>
                              <m:brk m:alnAt="25"/>
                            </m:rPr>
                            <a:rPr lang="en-US" sz="1200" i="1">
                              <a:solidFill>
                                <a:srgbClr val="1B4367"/>
                              </a:solidFill>
                              <a:latin typeface="Cambria Math" panose="02040503050406030204" pitchFamily="18" charset="0"/>
                              <a:cs typeface="+mn-ea"/>
                            </a:rPr>
                            <m:t>𝑖</m:t>
                          </m:r>
                          <m:r>
                            <a:rPr lang="en-US" sz="1200" i="1">
                              <a:solidFill>
                                <a:srgbClr val="1B4367"/>
                              </a:solidFill>
                              <a:latin typeface="Cambria Math" panose="02040503050406030204" pitchFamily="18" charset="0"/>
                              <a:cs typeface="+mn-ea"/>
                            </a:rPr>
                            <m:t>=1</m:t>
                          </m:r>
                        </m:sub>
                        <m:sup>
                          <m:r>
                            <a:rPr lang="en-US" sz="1200" i="1">
                              <a:solidFill>
                                <a:srgbClr val="1B4367"/>
                              </a:solidFill>
                              <a:latin typeface="Cambria Math" panose="02040503050406030204" pitchFamily="18" charset="0"/>
                              <a:cs typeface="+mn-ea"/>
                            </a:rPr>
                            <m:t>𝑁</m:t>
                          </m:r>
                        </m:sup>
                        <m:e>
                          <m:nary>
                            <m:naryPr>
                              <m:chr m:val="∑"/>
                              <m:limLoc m:val="subSup"/>
                              <m:ctrlPr>
                                <a:rPr lang="en-US" sz="1200" i="1">
                                  <a:solidFill>
                                    <a:srgbClr val="1B4367"/>
                                  </a:solidFill>
                                  <a:latin typeface="Cambria Math" panose="02040503050406030204" pitchFamily="18" charset="0"/>
                                  <a:cs typeface="+mn-ea"/>
                                </a:rPr>
                              </m:ctrlPr>
                            </m:naryPr>
                            <m:sub>
                              <m:r>
                                <m:rPr>
                                  <m:brk m:alnAt="25"/>
                                </m:rPr>
                                <a:rPr lang="en-US" sz="1200" i="1">
                                  <a:solidFill>
                                    <a:srgbClr val="1B4367"/>
                                  </a:solidFill>
                                  <a:latin typeface="Cambria Math" panose="02040503050406030204" pitchFamily="18" charset="0"/>
                                  <a:cs typeface="+mn-ea"/>
                                </a:rPr>
                                <m:t>𝑗</m:t>
                              </m:r>
                              <m:r>
                                <a:rPr lang="en-US" sz="1200" i="1">
                                  <a:solidFill>
                                    <a:srgbClr val="1B4367"/>
                                  </a:solidFill>
                                  <a:latin typeface="Cambria Math" panose="02040503050406030204" pitchFamily="18" charset="0"/>
                                  <a:cs typeface="+mn-ea"/>
                                </a:rPr>
                                <m:t>=1</m:t>
                              </m:r>
                            </m:sub>
                            <m:sup>
                              <m:r>
                                <a:rPr lang="en-US" sz="1200" i="1">
                                  <a:solidFill>
                                    <a:srgbClr val="1B4367"/>
                                  </a:solidFill>
                                  <a:latin typeface="Cambria Math" panose="02040503050406030204" pitchFamily="18" charset="0"/>
                                  <a:cs typeface="+mn-ea"/>
                                </a:rPr>
                                <m:t>𝐾</m:t>
                              </m:r>
                            </m:sup>
                            <m:e>
                              <m:sSup>
                                <m:sSupPr>
                                  <m:ctrlPr>
                                    <a:rPr lang="en-US" sz="1200" i="1">
                                      <a:solidFill>
                                        <a:srgbClr val="1B4367"/>
                                      </a:solidFill>
                                      <a:latin typeface="Cambria Math" panose="02040503050406030204" pitchFamily="18" charset="0"/>
                                      <a:cs typeface="+mn-ea"/>
                                    </a:rPr>
                                  </m:ctrlPr>
                                </m:sSupPr>
                                <m:e>
                                  <m:d>
                                    <m:dPr>
                                      <m:ctrlPr>
                                        <a:rPr lang="en-US" sz="1200" i="1">
                                          <a:solidFill>
                                            <a:srgbClr val="1B4367"/>
                                          </a:solidFill>
                                          <a:latin typeface="Cambria Math" panose="02040503050406030204" pitchFamily="18" charset="0"/>
                                          <a:cs typeface="+mn-ea"/>
                                        </a:rPr>
                                      </m:ctrlPr>
                                    </m:dPr>
                                    <m:e>
                                      <m:sSub>
                                        <m:sSubPr>
                                          <m:ctrlPr>
                                            <a:rPr lang="en-US" sz="1200" i="1">
                                              <a:solidFill>
                                                <a:srgbClr val="1B4367"/>
                                              </a:solidFill>
                                              <a:latin typeface="Cambria Math" panose="02040503050406030204" pitchFamily="18" charset="0"/>
                                              <a:cs typeface="+mn-ea"/>
                                            </a:rPr>
                                          </m:ctrlPr>
                                        </m:sSubPr>
                                        <m:e>
                                          <m:r>
                                            <a:rPr lang="en-US" sz="1200" i="1">
                                              <a:solidFill>
                                                <a:srgbClr val="1B4367"/>
                                              </a:solidFill>
                                              <a:latin typeface="Cambria Math" panose="02040503050406030204" pitchFamily="18" charset="0"/>
                                              <a:cs typeface="+mn-ea"/>
                                            </a:rPr>
                                            <m:t>𝑦</m:t>
                                          </m:r>
                                        </m:e>
                                        <m:sub>
                                          <m:r>
                                            <a:rPr lang="en-US" sz="1200" i="1">
                                              <a:solidFill>
                                                <a:srgbClr val="1B4367"/>
                                              </a:solidFill>
                                              <a:latin typeface="Cambria Math" panose="02040503050406030204" pitchFamily="18" charset="0"/>
                                              <a:cs typeface="+mn-ea"/>
                                            </a:rPr>
                                            <m:t>𝑖𝑘</m:t>
                                          </m:r>
                                        </m:sub>
                                      </m:sSub>
                                      <m:r>
                                        <a:rPr lang="en-US" sz="1200" i="1">
                                          <a:solidFill>
                                            <a:srgbClr val="1B4367"/>
                                          </a:solidFill>
                                          <a:latin typeface="Cambria Math" panose="02040503050406030204" pitchFamily="18" charset="0"/>
                                          <a:cs typeface="+mn-ea"/>
                                        </a:rPr>
                                        <m:t>−</m:t>
                                      </m:r>
                                      <m:sSub>
                                        <m:sSubPr>
                                          <m:ctrlPr>
                                            <a:rPr lang="en-US" sz="1200" i="1">
                                              <a:solidFill>
                                                <a:srgbClr val="1B4367"/>
                                              </a:solidFill>
                                              <a:latin typeface="Cambria Math" panose="02040503050406030204" pitchFamily="18" charset="0"/>
                                              <a:cs typeface="+mn-ea"/>
                                            </a:rPr>
                                          </m:ctrlPr>
                                        </m:sSubPr>
                                        <m:e>
                                          <m:r>
                                            <a:rPr lang="en-US" sz="1200" i="1">
                                              <a:solidFill>
                                                <a:srgbClr val="1B4367"/>
                                              </a:solidFill>
                                              <a:latin typeface="Cambria Math" panose="02040503050406030204" pitchFamily="18" charset="0"/>
                                              <a:cs typeface="+mn-ea"/>
                                            </a:rPr>
                                            <m:t>𝑧</m:t>
                                          </m:r>
                                        </m:e>
                                        <m:sub>
                                          <m:r>
                                            <a:rPr lang="en-US" sz="1200" i="1">
                                              <a:solidFill>
                                                <a:srgbClr val="1B4367"/>
                                              </a:solidFill>
                                              <a:latin typeface="Cambria Math" panose="02040503050406030204" pitchFamily="18" charset="0"/>
                                              <a:cs typeface="+mn-ea"/>
                                            </a:rPr>
                                            <m:t>𝑂𝑖𝑘</m:t>
                                          </m:r>
                                        </m:sub>
                                      </m:sSub>
                                    </m:e>
                                  </m:d>
                                </m:e>
                                <m:sup>
                                  <m:r>
                                    <a:rPr lang="en-US" sz="1200" i="1">
                                      <a:solidFill>
                                        <a:srgbClr val="1B4367"/>
                                      </a:solidFill>
                                      <a:latin typeface="Cambria Math" panose="02040503050406030204" pitchFamily="18" charset="0"/>
                                      <a:cs typeface="+mn-ea"/>
                                    </a:rPr>
                                    <m:t>2</m:t>
                                  </m:r>
                                </m:sup>
                              </m:sSup>
                            </m:e>
                          </m:nary>
                        </m:e>
                      </m:nary>
                    </m:oMath>
                  </m:oMathPara>
                </a14:m>
                <a:endParaRPr lang="en-US" sz="1200" i="1">
                  <a:solidFill>
                    <a:srgbClr val="1B4367"/>
                  </a:solidFill>
                  <a:cs typeface="+mn-ea"/>
                </a:endParaRPr>
              </a:p>
              <a:p>
                <a:pPr>
                  <a:lnSpc>
                    <a:spcPct val="150000"/>
                  </a:lnSpc>
                </a:pPr>
                <a:endParaRPr lang="en-US" altLang="zh-CN" sz="1200" i="1" dirty="0">
                  <a:solidFill>
                    <a:srgbClr val="1B4367"/>
                  </a:solidFill>
                  <a:cs typeface="+mn-ea"/>
                  <a:sym typeface="+mn-lt"/>
                </a:endParaRPr>
              </a:p>
            </p:txBody>
          </p:sp>
        </mc:Choice>
        <mc:Fallback xmlns="">
          <p:sp>
            <p:nvSpPr>
              <p:cNvPr id="25" name="文本框 60">
                <a:extLst>
                  <a:ext uri="{FF2B5EF4-FFF2-40B4-BE49-F238E27FC236}">
                    <a16:creationId xmlns:a16="http://schemas.microsoft.com/office/drawing/2014/main" id="{54CE1E8B-8CCD-492A-97E0-6CB67FAF471C}"/>
                  </a:ext>
                </a:extLst>
              </p:cNvPr>
              <p:cNvSpPr txBox="1">
                <a:spLocks noRot="1" noChangeAspect="1" noMove="1" noResize="1" noEditPoints="1" noAdjustHandles="1" noChangeArrowheads="1" noChangeShapeType="1" noTextEdit="1"/>
              </p:cNvSpPr>
              <p:nvPr/>
            </p:nvSpPr>
            <p:spPr>
              <a:xfrm>
                <a:off x="4947685" y="1599444"/>
                <a:ext cx="4111256" cy="1475597"/>
              </a:xfrm>
              <a:prstGeom prst="rect">
                <a:avLst/>
              </a:prstGeom>
              <a:blipFill>
                <a:blip r:embed="rId3"/>
                <a:stretch>
                  <a:fillRect l="-742"/>
                </a:stretch>
              </a:blipFill>
              <a:ln>
                <a:noFill/>
              </a:ln>
              <a:effectLst/>
              <a:extLst>
                <a:ext uri="{909E8E84-426E-40DD-AFC4-6F175D3DCCD1}">
                  <a14:hiddenFill xmlns:a14="http://schemas.microsoft.com/office/drawing/2010/main">
                    <a:solidFill>
                      <a:srgbClr val="424B51"/>
                    </a:solidFill>
                  </a14:hiddenFill>
                </a:ext>
              </a:extLst>
            </p:spPr>
            <p:txBody>
              <a:bodyPr/>
              <a:lstStyle/>
              <a:p>
                <a:r>
                  <a:rPr lang="en-US">
                    <a:noFill/>
                  </a:rPr>
                  <a:t> </a:t>
                </a:r>
              </a:p>
            </p:txBody>
          </p:sp>
        </mc:Fallback>
      </mc:AlternateContent>
      <p:pic>
        <p:nvPicPr>
          <p:cNvPr id="6" name="Picture 5" descr="A screenshot of a cell phone&#10;&#10;Description generated with very high confidence">
            <a:extLst>
              <a:ext uri="{FF2B5EF4-FFF2-40B4-BE49-F238E27FC236}">
                <a16:creationId xmlns:a16="http://schemas.microsoft.com/office/drawing/2014/main" id="{EBE42811-94F0-4DF8-8FD6-F46AEC1752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110" y="1055010"/>
            <a:ext cx="3781055" cy="3979212"/>
          </a:xfrm>
          <a:prstGeom prst="rect">
            <a:avLst/>
          </a:prstGeom>
        </p:spPr>
      </p:pic>
    </p:spTree>
    <p:extLst>
      <p:ext uri="{BB962C8B-B14F-4D97-AF65-F5344CB8AC3E}">
        <p14:creationId xmlns:p14="http://schemas.microsoft.com/office/powerpoint/2010/main" val="1759393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1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Neural Network:</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3" name="文本框 60">
            <a:extLst>
              <a:ext uri="{FF2B5EF4-FFF2-40B4-BE49-F238E27FC236}">
                <a16:creationId xmlns:a16="http://schemas.microsoft.com/office/drawing/2014/main" id="{4B0054DF-C03C-4FA6-A70A-02A7FB424084}"/>
              </a:ext>
            </a:extLst>
          </p:cNvPr>
          <p:cNvSpPr txBox="1"/>
          <p:nvPr/>
        </p:nvSpPr>
        <p:spPr>
          <a:xfrm>
            <a:off x="716110" y="779663"/>
            <a:ext cx="3707034" cy="26238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ts val="1500"/>
              </a:lnSpc>
            </a:pPr>
            <a:r>
              <a:rPr lang="en-US" altLang="zh-CN" sz="1600">
                <a:solidFill>
                  <a:srgbClr val="1B4367"/>
                </a:solidFill>
                <a:cs typeface="+mn-ea"/>
                <a:sym typeface="+mn-lt"/>
              </a:rPr>
              <a:t>Optimizing </a:t>
            </a:r>
            <a:r>
              <a:rPr lang="en-US" altLang="zh-CN" sz="1600" dirty="0">
                <a:solidFill>
                  <a:srgbClr val="1B4367"/>
                </a:solidFill>
                <a:cs typeface="+mn-ea"/>
                <a:sym typeface="+mn-lt"/>
              </a:rPr>
              <a:t>parameters</a:t>
            </a:r>
            <a:endParaRPr lang="en-US" altLang="zh-CN" sz="1600" kern="0" dirty="0">
              <a:solidFill>
                <a:schemeClr val="tx1">
                  <a:lumMod val="75000"/>
                  <a:lumOff val="25000"/>
                </a:schemeClr>
              </a:solidFill>
              <a:cs typeface="+mn-ea"/>
              <a:sym typeface="+mn-lt"/>
            </a:endParaRPr>
          </a:p>
        </p:txBody>
      </p:sp>
      <p:sp>
        <p:nvSpPr>
          <p:cNvPr id="25" name="文本框 60">
            <a:extLst>
              <a:ext uri="{FF2B5EF4-FFF2-40B4-BE49-F238E27FC236}">
                <a16:creationId xmlns:a16="http://schemas.microsoft.com/office/drawing/2014/main" id="{54CE1E8B-8CCD-492A-97E0-6CB67FAF471C}"/>
              </a:ext>
            </a:extLst>
          </p:cNvPr>
          <p:cNvSpPr txBox="1"/>
          <p:nvPr/>
        </p:nvSpPr>
        <p:spPr>
          <a:xfrm>
            <a:off x="4947685" y="1599444"/>
            <a:ext cx="4111256" cy="2806602"/>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ct val="150000"/>
              </a:lnSpc>
            </a:pPr>
            <a:r>
              <a:rPr lang="en-US" altLang="zh-CN" sz="1200" dirty="0">
                <a:solidFill>
                  <a:srgbClr val="1B4367"/>
                </a:solidFill>
                <a:cs typeface="+mn-ea"/>
                <a:sym typeface="+mn-lt"/>
              </a:rPr>
              <a:t>To optimize the result of a 2 layer neural network, we trained the network using different learning rates and numbers of hidden units listed as follow:</a:t>
            </a:r>
          </a:p>
          <a:p>
            <a:pPr>
              <a:lnSpc>
                <a:spcPct val="150000"/>
              </a:lnSpc>
            </a:pPr>
            <a:r>
              <a:rPr lang="en-US" altLang="zh-CN" sz="1200" dirty="0">
                <a:solidFill>
                  <a:srgbClr val="1B4367"/>
                </a:solidFill>
                <a:cs typeface="+mn-ea"/>
                <a:sym typeface="+mn-lt"/>
              </a:rPr>
              <a:t>Learning rates(rate): 0.01, 0.001, 0.0001</a:t>
            </a:r>
          </a:p>
          <a:p>
            <a:pPr>
              <a:lnSpc>
                <a:spcPct val="150000"/>
              </a:lnSpc>
            </a:pPr>
            <a:r>
              <a:rPr lang="en-US" altLang="zh-CN" sz="1200" dirty="0">
                <a:solidFill>
                  <a:srgbClr val="1B4367"/>
                </a:solidFill>
                <a:cs typeface="+mn-ea"/>
                <a:sym typeface="+mn-lt"/>
              </a:rPr>
              <a:t>Lumbers of hidden units(</a:t>
            </a:r>
            <a:r>
              <a:rPr lang="en-US" altLang="zh-CN" sz="1200" dirty="0" err="1">
                <a:solidFill>
                  <a:srgbClr val="1B4367"/>
                </a:solidFill>
                <a:cs typeface="+mn-ea"/>
                <a:sym typeface="+mn-lt"/>
              </a:rPr>
              <a:t>nh</a:t>
            </a:r>
            <a:r>
              <a:rPr lang="en-US" altLang="zh-CN" sz="1200" dirty="0">
                <a:solidFill>
                  <a:srgbClr val="1B4367"/>
                </a:solidFill>
                <a:cs typeface="+mn-ea"/>
                <a:sym typeface="+mn-lt"/>
              </a:rPr>
              <a:t>):  50, 300</a:t>
            </a:r>
          </a:p>
          <a:p>
            <a:pPr>
              <a:lnSpc>
                <a:spcPct val="150000"/>
              </a:lnSpc>
            </a:pPr>
            <a:endParaRPr lang="en-US" altLang="zh-CN" sz="1200" dirty="0">
              <a:solidFill>
                <a:srgbClr val="1B4367"/>
              </a:solidFill>
              <a:cs typeface="+mn-ea"/>
              <a:sym typeface="+mn-lt"/>
            </a:endParaRPr>
          </a:p>
          <a:p>
            <a:pPr>
              <a:lnSpc>
                <a:spcPct val="150000"/>
              </a:lnSpc>
            </a:pPr>
            <a:r>
              <a:rPr lang="en-US" altLang="zh-CN" sz="1200" dirty="0">
                <a:solidFill>
                  <a:srgbClr val="1B4367"/>
                </a:solidFill>
                <a:cs typeface="+mn-ea"/>
                <a:sym typeface="+mn-lt"/>
              </a:rPr>
              <a:t>From the resulting losses and accuracies, it is obvious that using large number of hidden units converges faster. When using 300 hidden units, the best learning rate is 0.001. </a:t>
            </a:r>
          </a:p>
        </p:txBody>
      </p:sp>
      <p:pic>
        <p:nvPicPr>
          <p:cNvPr id="10" name="Picture 9" descr="A close up of a map&#10;&#10;Description generated with high confidence">
            <a:extLst>
              <a:ext uri="{FF2B5EF4-FFF2-40B4-BE49-F238E27FC236}">
                <a16:creationId xmlns:a16="http://schemas.microsoft.com/office/drawing/2014/main" id="{BDAB9E3A-6F6B-4265-8373-01A16B14AF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78" y="1052611"/>
            <a:ext cx="3440607" cy="1771741"/>
          </a:xfrm>
          <a:prstGeom prst="rect">
            <a:avLst/>
          </a:prstGeom>
        </p:spPr>
      </p:pic>
      <p:pic>
        <p:nvPicPr>
          <p:cNvPr id="12" name="Picture 11" descr="A close up of a map&#10;&#10;Description generated with high confidence">
            <a:extLst>
              <a:ext uri="{FF2B5EF4-FFF2-40B4-BE49-F238E27FC236}">
                <a16:creationId xmlns:a16="http://schemas.microsoft.com/office/drawing/2014/main" id="{C92D20BC-A102-484F-8574-AEEDA3F588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099" y="2825898"/>
            <a:ext cx="3432986" cy="1771741"/>
          </a:xfrm>
          <a:prstGeom prst="rect">
            <a:avLst/>
          </a:prstGeom>
        </p:spPr>
      </p:pic>
    </p:spTree>
    <p:extLst>
      <p:ext uri="{BB962C8B-B14F-4D97-AF65-F5344CB8AC3E}">
        <p14:creationId xmlns:p14="http://schemas.microsoft.com/office/powerpoint/2010/main" val="23833814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1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Neural Network:</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3" name="文本框 60">
            <a:extLst>
              <a:ext uri="{FF2B5EF4-FFF2-40B4-BE49-F238E27FC236}">
                <a16:creationId xmlns:a16="http://schemas.microsoft.com/office/drawing/2014/main" id="{4B0054DF-C03C-4FA6-A70A-02A7FB424084}"/>
              </a:ext>
            </a:extLst>
          </p:cNvPr>
          <p:cNvSpPr txBox="1"/>
          <p:nvPr/>
        </p:nvSpPr>
        <p:spPr>
          <a:xfrm>
            <a:off x="716110" y="779663"/>
            <a:ext cx="3707034" cy="26238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ts val="1500"/>
              </a:lnSpc>
            </a:pPr>
            <a:r>
              <a:rPr lang="en-US" altLang="zh-CN" sz="1600" dirty="0">
                <a:solidFill>
                  <a:srgbClr val="1B4367"/>
                </a:solidFill>
                <a:cs typeface="+mn-ea"/>
                <a:sym typeface="+mn-lt"/>
              </a:rPr>
              <a:t>Final results</a:t>
            </a:r>
            <a:endParaRPr lang="en-US" altLang="zh-CN" sz="1600" kern="0" dirty="0">
              <a:solidFill>
                <a:schemeClr val="tx1">
                  <a:lumMod val="75000"/>
                  <a:lumOff val="25000"/>
                </a:schemeClr>
              </a:solidFill>
              <a:cs typeface="+mn-ea"/>
              <a:sym typeface="+mn-lt"/>
            </a:endParaRPr>
          </a:p>
        </p:txBody>
      </p:sp>
      <p:sp>
        <p:nvSpPr>
          <p:cNvPr id="25" name="文本框 60">
            <a:extLst>
              <a:ext uri="{FF2B5EF4-FFF2-40B4-BE49-F238E27FC236}">
                <a16:creationId xmlns:a16="http://schemas.microsoft.com/office/drawing/2014/main" id="{54CE1E8B-8CCD-492A-97E0-6CB67FAF471C}"/>
              </a:ext>
            </a:extLst>
          </p:cNvPr>
          <p:cNvSpPr txBox="1"/>
          <p:nvPr/>
        </p:nvSpPr>
        <p:spPr>
          <a:xfrm>
            <a:off x="623777" y="3197661"/>
            <a:ext cx="7017487" cy="590611"/>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ct val="150000"/>
              </a:lnSpc>
            </a:pPr>
            <a:r>
              <a:rPr lang="en-US" altLang="zh-CN" sz="1200" dirty="0">
                <a:solidFill>
                  <a:srgbClr val="1B4367"/>
                </a:solidFill>
                <a:cs typeface="+mn-ea"/>
                <a:sym typeface="+mn-lt"/>
              </a:rPr>
              <a:t>The final results using different parameters are similar. The best accuracy is 92.80%, validation accuracy is 90.13%, with learning rate 0.01 and number of hidden units 300.</a:t>
            </a:r>
          </a:p>
        </p:txBody>
      </p:sp>
      <p:pic>
        <p:nvPicPr>
          <p:cNvPr id="15" name="Picture 14" descr="A screenshot of a cell phone&#10;&#10;Description generated with high confidence">
            <a:extLst>
              <a:ext uri="{FF2B5EF4-FFF2-40B4-BE49-F238E27FC236}">
                <a16:creationId xmlns:a16="http://schemas.microsoft.com/office/drawing/2014/main" id="{B0248400-4E0C-4748-B285-1D6B78DE8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110" y="1469564"/>
            <a:ext cx="5296172" cy="952549"/>
          </a:xfrm>
          <a:prstGeom prst="rect">
            <a:avLst/>
          </a:prstGeom>
        </p:spPr>
      </p:pic>
    </p:spTree>
    <p:extLst>
      <p:ext uri="{BB962C8B-B14F-4D97-AF65-F5344CB8AC3E}">
        <p14:creationId xmlns:p14="http://schemas.microsoft.com/office/powerpoint/2010/main" val="39771475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1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5585453"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Conclusion and Future Work:</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3" name="文本框 60">
            <a:extLst>
              <a:ext uri="{FF2B5EF4-FFF2-40B4-BE49-F238E27FC236}">
                <a16:creationId xmlns:a16="http://schemas.microsoft.com/office/drawing/2014/main" id="{4B0054DF-C03C-4FA6-A70A-02A7FB424084}"/>
              </a:ext>
            </a:extLst>
          </p:cNvPr>
          <p:cNvSpPr txBox="1"/>
          <p:nvPr/>
        </p:nvSpPr>
        <p:spPr>
          <a:xfrm>
            <a:off x="591971" y="1081919"/>
            <a:ext cx="7960057" cy="2979662"/>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just">
              <a:lnSpc>
                <a:spcPct val="150000"/>
              </a:lnSpc>
            </a:pPr>
            <a:r>
              <a:rPr lang="en-US" altLang="zh-CN" sz="1600" dirty="0">
                <a:solidFill>
                  <a:srgbClr val="1B4367"/>
                </a:solidFill>
                <a:latin typeface="Times New Roman" panose="02020603050405020304" pitchFamily="18" charset="0"/>
                <a:cs typeface="Times New Roman" panose="02020603050405020304" pitchFamily="18" charset="0"/>
                <a:sym typeface="+mn-lt"/>
              </a:rPr>
              <a:t>We performed linear regression, LASSO regression and neural network regression to predict the demand for bikes at bike share stations, as a function of day of week, temperature, and wind speed and so on.</a:t>
            </a:r>
          </a:p>
          <a:p>
            <a:pPr algn="just">
              <a:lnSpc>
                <a:spcPct val="150000"/>
              </a:lnSpc>
            </a:pPr>
            <a:r>
              <a:rPr lang="en-US" altLang="zh-CN" sz="1600" dirty="0">
                <a:solidFill>
                  <a:srgbClr val="1B4367"/>
                </a:solidFill>
                <a:latin typeface="Times New Roman" panose="02020603050405020304" pitchFamily="18" charset="0"/>
                <a:cs typeface="Times New Roman" panose="02020603050405020304" pitchFamily="18" charset="0"/>
                <a:sym typeface="+mn-lt"/>
              </a:rPr>
              <a:t>In future work, we can predict the numbers and duration of bike trips as a function of age and gender of customer. Also, </a:t>
            </a:r>
            <a:r>
              <a:rPr lang="en-US" altLang="zh-CN" sz="1600" dirty="0">
                <a:solidFill>
                  <a:srgbClr val="1B4367"/>
                </a:solidFill>
                <a:latin typeface="Times New Roman" panose="02020603050405020304" pitchFamily="18" charset="0"/>
                <a:cs typeface="Times New Roman" panose="02020603050405020304" pitchFamily="18" charset="0"/>
              </a:rPr>
              <a:t>for weather data, we could divide it into 24 hour periods, and the demand of shared bike may have relationship with daytime and nighttime. It would also be interesting to model trips between pairs of stations, and build models to predict the destination given customer information and starting station. </a:t>
            </a:r>
            <a:endParaRPr lang="en-US" altLang="zh-CN" sz="1600" dirty="0">
              <a:solidFill>
                <a:srgbClr val="1B4367"/>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15710932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6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Project Abstract:</a:t>
            </a:r>
            <a:endParaRPr lang="zh-CN" altLang="en-US" sz="1700" b="1" dirty="0">
              <a:solidFill>
                <a:srgbClr val="1B4367"/>
              </a:solidFill>
              <a:cs typeface="+mn-ea"/>
              <a:sym typeface="+mn-lt"/>
            </a:endParaRPr>
          </a:p>
        </p:txBody>
      </p:sp>
      <p:sp>
        <p:nvSpPr>
          <p:cNvPr id="106" name="TextBox 1210"/>
          <p:cNvSpPr/>
          <p:nvPr/>
        </p:nvSpPr>
        <p:spPr>
          <a:xfrm>
            <a:off x="716111" y="983171"/>
            <a:ext cx="8024294" cy="261590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just">
              <a:lnSpc>
                <a:spcPct val="150000"/>
              </a:lnSpc>
            </a:pPr>
            <a:r>
              <a:rPr lang="en-US" altLang="zh-CN" dirty="0">
                <a:solidFill>
                  <a:srgbClr val="1B4367"/>
                </a:solidFill>
                <a:latin typeface="Times New Roman" panose="02020603050405020304" pitchFamily="18" charset="0"/>
                <a:cs typeface="Times New Roman" panose="02020603050405020304" pitchFamily="18" charset="0"/>
                <a:sym typeface="+mn-lt"/>
              </a:rPr>
              <a:t>With the popularity of shared bike in big cities like San Francisco, it is becoming more and more important to predict the real demand of shared bike based on previous data. </a:t>
            </a:r>
          </a:p>
          <a:p>
            <a:pPr lvl="0" algn="just">
              <a:lnSpc>
                <a:spcPct val="150000"/>
              </a:lnSpc>
            </a:pPr>
            <a:r>
              <a:rPr lang="en-US" altLang="zh-CN" dirty="0">
                <a:solidFill>
                  <a:srgbClr val="1B4367"/>
                </a:solidFill>
                <a:latin typeface="Times New Roman" panose="02020603050405020304" pitchFamily="18" charset="0"/>
                <a:cs typeface="Times New Roman" panose="02020603050405020304" pitchFamily="18" charset="0"/>
                <a:sym typeface="+mn-lt"/>
              </a:rPr>
              <a:t>We try to predict the daily demand of shared bike and duration of each trip based on several weather and date features.</a:t>
            </a:r>
          </a:p>
          <a:p>
            <a:pPr lvl="0" algn="just">
              <a:lnSpc>
                <a:spcPct val="150000"/>
              </a:lnSpc>
            </a:pPr>
            <a:r>
              <a:rPr lang="en-US" altLang="zh-CN" dirty="0">
                <a:solidFill>
                  <a:srgbClr val="1B4367"/>
                </a:solidFill>
                <a:latin typeface="Times New Roman" panose="02020603050405020304" pitchFamily="18" charset="0"/>
                <a:cs typeface="Times New Roman" panose="02020603050405020304" pitchFamily="18" charset="0"/>
                <a:sym typeface="+mn-lt"/>
              </a:rPr>
              <a:t>Since there are several features and targets, we consider it as a multi-regression problem. We got data from Kaggle.com[1] and try to fit it in models we learned in class, such as linear regression, LASSO regression, and neural network. We compare the accuracies of different models to get the optimized solution. After getting different accuracies from these models, we will discuss how to improve it in future work</a:t>
            </a:r>
            <a:endParaRPr lang="zh-CN" altLang="en-US" dirty="0">
              <a:solidFill>
                <a:srgbClr val="1B4367"/>
              </a:solidFill>
              <a:latin typeface="Times New Roman" panose="02020603050405020304" pitchFamily="18" charset="0"/>
              <a:cs typeface="Times New Roman" panose="02020603050405020304" pitchFamily="18" charset="0"/>
              <a:sym typeface="+mn-lt"/>
            </a:endParaRPr>
          </a:p>
        </p:txBody>
      </p:sp>
      <p:grpSp>
        <p:nvGrpSpPr>
          <p:cNvPr id="108" name="组合 107"/>
          <p:cNvGrpSpPr/>
          <p:nvPr/>
        </p:nvGrpSpPr>
        <p:grpSpPr>
          <a:xfrm>
            <a:off x="403595" y="1117850"/>
            <a:ext cx="234358" cy="200587"/>
            <a:chOff x="5630584" y="966369"/>
            <a:chExt cx="476097" cy="391567"/>
          </a:xfrm>
          <a:solidFill>
            <a:srgbClr val="1B4367"/>
          </a:solidFill>
        </p:grpSpPr>
        <p:sp>
          <p:nvSpPr>
            <p:cNvPr id="109" name="椭圆 108"/>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0" name="文本框 17"/>
            <p:cNvSpPr txBox="1"/>
            <p:nvPr/>
          </p:nvSpPr>
          <p:spPr>
            <a:xfrm>
              <a:off x="5630584" y="1004389"/>
              <a:ext cx="476097" cy="343308"/>
            </a:xfrm>
            <a:prstGeom prst="rect">
              <a:avLst/>
            </a:prstGeom>
            <a:noFill/>
            <a:ln>
              <a:noFill/>
            </a:ln>
          </p:spPr>
          <p:txBody>
            <a:bodyPr wrap="square" rtlCol="0">
              <a:spAutoFit/>
            </a:bodyPr>
            <a:lstStyle/>
            <a:p>
              <a:pPr algn="ctr">
                <a:defRPr/>
              </a:pPr>
              <a:endParaRPr lang="en-US" altLang="zh-CN" sz="1500" dirty="0">
                <a:solidFill>
                  <a:schemeClr val="bg1"/>
                </a:solidFill>
                <a:cs typeface="+mn-ea"/>
                <a:sym typeface="+mn-lt"/>
              </a:endParaRPr>
            </a:p>
          </p:txBody>
        </p:sp>
      </p:gr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ED0FD47C-C2AE-4298-AD44-0C61CAF7CD93}"/>
              </a:ext>
            </a:extLst>
          </p:cNvPr>
          <p:cNvCxnSpPr/>
          <p:nvPr/>
        </p:nvCxnSpPr>
        <p:spPr>
          <a:xfrm>
            <a:off x="716110" y="4502858"/>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4D01C10-2710-43F2-8A2A-016A271F5822}"/>
              </a:ext>
            </a:extLst>
          </p:cNvPr>
          <p:cNvSpPr/>
          <p:nvPr/>
        </p:nvSpPr>
        <p:spPr>
          <a:xfrm>
            <a:off x="709022" y="4486083"/>
            <a:ext cx="3305713" cy="215444"/>
          </a:xfrm>
          <a:prstGeom prst="rect">
            <a:avLst/>
          </a:prstGeom>
        </p:spPr>
        <p:txBody>
          <a:bodyPr wrap="none">
            <a:spAutoFit/>
          </a:bodyPr>
          <a:lstStyle/>
          <a:p>
            <a:r>
              <a:rPr lang="en-US" altLang="zh-CN" sz="800" dirty="0">
                <a:solidFill>
                  <a:srgbClr val="1B4367"/>
                </a:solidFill>
                <a:cs typeface="+mn-ea"/>
                <a:sym typeface="+mn-lt"/>
              </a:rPr>
              <a:t>[1] https://www.kaggle.com/benhamner/sf-bay-area-bike-share</a:t>
            </a:r>
            <a:endParaRPr lang="zh-CN" altLang="en-US" sz="8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2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1550"/>
                            </p:stCondLst>
                            <p:childTnLst>
                              <p:par>
                                <p:cTn id="17" presetID="53" presetClass="entr" presetSubtype="16" fill="hold" nodeType="afterEffect">
                                  <p:stCondLst>
                                    <p:cond delay="0"/>
                                  </p:stCondLst>
                                  <p:childTnLst>
                                    <p:set>
                                      <p:cBhvr>
                                        <p:cTn id="18" dur="1" fill="hold">
                                          <p:stCondLst>
                                            <p:cond delay="0"/>
                                          </p:stCondLst>
                                        </p:cTn>
                                        <p:tgtEl>
                                          <p:spTgt spid="108"/>
                                        </p:tgtEl>
                                        <p:attrNameLst>
                                          <p:attrName>style.visibility</p:attrName>
                                        </p:attrNameLst>
                                      </p:cBhvr>
                                      <p:to>
                                        <p:strVal val="visible"/>
                                      </p:to>
                                    </p:set>
                                    <p:anim calcmode="lin" valueType="num">
                                      <p:cBhvr>
                                        <p:cTn id="19" dur="500" fill="hold"/>
                                        <p:tgtEl>
                                          <p:spTgt spid="108"/>
                                        </p:tgtEl>
                                        <p:attrNameLst>
                                          <p:attrName>ppt_w</p:attrName>
                                        </p:attrNameLst>
                                      </p:cBhvr>
                                      <p:tavLst>
                                        <p:tav tm="0">
                                          <p:val>
                                            <p:fltVal val="0"/>
                                          </p:val>
                                        </p:tav>
                                        <p:tav tm="100000">
                                          <p:val>
                                            <p:strVal val="#ppt_w"/>
                                          </p:val>
                                        </p:tav>
                                      </p:tavLst>
                                    </p:anim>
                                    <p:anim calcmode="lin" valueType="num">
                                      <p:cBhvr>
                                        <p:cTn id="20" dur="500" fill="hold"/>
                                        <p:tgtEl>
                                          <p:spTgt spid="108"/>
                                        </p:tgtEl>
                                        <p:attrNameLst>
                                          <p:attrName>ppt_h</p:attrName>
                                        </p:attrNameLst>
                                      </p:cBhvr>
                                      <p:tavLst>
                                        <p:tav tm="0">
                                          <p:val>
                                            <p:fltVal val="0"/>
                                          </p:val>
                                        </p:tav>
                                        <p:tav tm="100000">
                                          <p:val>
                                            <p:strVal val="#ppt_h"/>
                                          </p:val>
                                        </p:tav>
                                      </p:tavLst>
                                    </p:anim>
                                    <p:animEffect transition="in" filter="fade">
                                      <p:cBhvr>
                                        <p:cTn id="21" dur="500"/>
                                        <p:tgtEl>
                                          <p:spTgt spid="108"/>
                                        </p:tgtEl>
                                      </p:cBhvr>
                                    </p:animEffect>
                                  </p:childTnLst>
                                </p:cTn>
                              </p:par>
                            </p:childTnLst>
                          </p:cTn>
                        </p:par>
                        <p:par>
                          <p:cTn id="22" fill="hold">
                            <p:stCondLst>
                              <p:cond delay="2050"/>
                            </p:stCondLst>
                            <p:childTnLst>
                              <p:par>
                                <p:cTn id="23" presetID="12" presetClass="entr" presetSubtype="1" fill="hold" grpId="0" nodeType="afterEffect">
                                  <p:stCondLst>
                                    <p:cond delay="0"/>
                                  </p:stCondLst>
                                  <p:childTnLst>
                                    <p:set>
                                      <p:cBhvr>
                                        <p:cTn id="24" dur="1" fill="hold">
                                          <p:stCondLst>
                                            <p:cond delay="0"/>
                                          </p:stCondLst>
                                        </p:cTn>
                                        <p:tgtEl>
                                          <p:spTgt spid="106"/>
                                        </p:tgtEl>
                                        <p:attrNameLst>
                                          <p:attrName>style.visibility</p:attrName>
                                        </p:attrNameLst>
                                      </p:cBhvr>
                                      <p:to>
                                        <p:strVal val="visible"/>
                                      </p:to>
                                    </p:set>
                                    <p:anim calcmode="lin" valueType="num">
                                      <p:cBhvr additive="base">
                                        <p:cTn id="25" dur="500"/>
                                        <p:tgtEl>
                                          <p:spTgt spid="106"/>
                                        </p:tgtEl>
                                        <p:attrNameLst>
                                          <p:attrName>ppt_y</p:attrName>
                                        </p:attrNameLst>
                                      </p:cBhvr>
                                      <p:tavLst>
                                        <p:tav tm="0">
                                          <p:val>
                                            <p:strVal val="#ppt_y-#ppt_h*1.125000"/>
                                          </p:val>
                                        </p:tav>
                                        <p:tav tm="100000">
                                          <p:val>
                                            <p:strVal val="#ppt_y"/>
                                          </p:val>
                                        </p:tav>
                                      </p:tavLst>
                                    </p:anim>
                                    <p:animEffect transition="in" filter="wipe(down)">
                                      <p:cBhvr>
                                        <p:cTn id="26" dur="500"/>
                                        <p:tgtEl>
                                          <p:spTgt spid="106"/>
                                        </p:tgtEl>
                                      </p:cBhvr>
                                    </p:animEffect>
                                  </p:childTnLst>
                                </p:cTn>
                              </p:par>
                            </p:childTnLst>
                          </p:cTn>
                        </p:par>
                        <p:par>
                          <p:cTn id="27" fill="hold">
                            <p:stCondLst>
                              <p:cond delay="2550"/>
                            </p:stCondLst>
                            <p:childTnLst>
                              <p:par>
                                <p:cTn id="28" presetID="22" presetClass="entr" presetSubtype="8" fill="hold"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3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Project Abstract:</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EF98ADC-4AD6-4554-9BEF-75BFDD1D1F6C}"/>
              </a:ext>
            </a:extLst>
          </p:cNvPr>
          <p:cNvCxnSpPr>
            <a:cxnSpLocks/>
            <a:endCxn id="32" idx="1"/>
          </p:cNvCxnSpPr>
          <p:nvPr/>
        </p:nvCxnSpPr>
        <p:spPr>
          <a:xfrm flipV="1">
            <a:off x="2416227" y="1504867"/>
            <a:ext cx="2128181" cy="923656"/>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1FB67A2-BCD0-4BED-8AE2-C2459083E227}"/>
              </a:ext>
            </a:extLst>
          </p:cNvPr>
          <p:cNvCxnSpPr>
            <a:cxnSpLocks/>
            <a:endCxn id="30" idx="1"/>
          </p:cNvCxnSpPr>
          <p:nvPr/>
        </p:nvCxnSpPr>
        <p:spPr>
          <a:xfrm>
            <a:off x="3002866" y="2442829"/>
            <a:ext cx="1530064"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69966C5-CF85-4CB0-994D-630B1F87169B}"/>
              </a:ext>
            </a:extLst>
          </p:cNvPr>
          <p:cNvCxnSpPr>
            <a:cxnSpLocks/>
            <a:endCxn id="28" idx="1"/>
          </p:cNvCxnSpPr>
          <p:nvPr/>
        </p:nvCxnSpPr>
        <p:spPr>
          <a:xfrm>
            <a:off x="2533402" y="2651660"/>
            <a:ext cx="2005267" cy="654586"/>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C4AFADF0-7CDD-49A2-B175-A451254D9177}"/>
              </a:ext>
            </a:extLst>
          </p:cNvPr>
          <p:cNvGrpSpPr/>
          <p:nvPr/>
        </p:nvGrpSpPr>
        <p:grpSpPr>
          <a:xfrm>
            <a:off x="4536903" y="1281729"/>
            <a:ext cx="422319" cy="446276"/>
            <a:chOff x="6368440" y="1774897"/>
            <a:chExt cx="563092" cy="595035"/>
          </a:xfrm>
          <a:solidFill>
            <a:srgbClr val="1B4367"/>
          </a:solidFill>
        </p:grpSpPr>
        <p:sp>
          <p:nvSpPr>
            <p:cNvPr id="31" name="椭圆 30">
              <a:extLst>
                <a:ext uri="{FF2B5EF4-FFF2-40B4-BE49-F238E27FC236}">
                  <a16:creationId xmlns:a16="http://schemas.microsoft.com/office/drawing/2014/main" id="{C4B29424-CB69-4107-9719-CE997D1B540C}"/>
                </a:ext>
              </a:extLst>
            </p:cNvPr>
            <p:cNvSpPr/>
            <p:nvPr/>
          </p:nvSpPr>
          <p:spPr>
            <a:xfrm>
              <a:off x="6368440" y="1774898"/>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32" name="文本框 34">
              <a:extLst>
                <a:ext uri="{FF2B5EF4-FFF2-40B4-BE49-F238E27FC236}">
                  <a16:creationId xmlns:a16="http://schemas.microsoft.com/office/drawing/2014/main" id="{50F432A9-9D09-4CF4-871E-08BE8B2275A2}"/>
                </a:ext>
              </a:extLst>
            </p:cNvPr>
            <p:cNvSpPr txBox="1"/>
            <p:nvPr/>
          </p:nvSpPr>
          <p:spPr>
            <a:xfrm>
              <a:off x="6378447" y="1774897"/>
              <a:ext cx="553085" cy="595035"/>
            </a:xfrm>
            <a:prstGeom prst="rect">
              <a:avLst/>
            </a:prstGeom>
            <a:noFill/>
            <a:ln>
              <a:noFill/>
            </a:ln>
          </p:spPr>
          <p:txBody>
            <a:bodyPr wrap="squar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defRPr/>
              </a:pPr>
              <a:r>
                <a:rPr lang="en-US" altLang="zh-CN" sz="2300" dirty="0">
                  <a:solidFill>
                    <a:schemeClr val="bg1"/>
                  </a:solidFill>
                  <a:cs typeface="+mn-ea"/>
                  <a:sym typeface="+mn-lt"/>
                </a:rPr>
                <a:t>1</a:t>
              </a:r>
              <a:endParaRPr lang="en-US" altLang="zh-CN" sz="2300" b="1" dirty="0">
                <a:solidFill>
                  <a:schemeClr val="bg1"/>
                </a:solidFill>
                <a:cs typeface="+mn-ea"/>
                <a:sym typeface="+mn-lt"/>
              </a:endParaRPr>
            </a:p>
          </p:txBody>
        </p:sp>
      </p:grpSp>
      <p:sp>
        <p:nvSpPr>
          <p:cNvPr id="13" name="文本框 60">
            <a:extLst>
              <a:ext uri="{FF2B5EF4-FFF2-40B4-BE49-F238E27FC236}">
                <a16:creationId xmlns:a16="http://schemas.microsoft.com/office/drawing/2014/main" id="{4B0054DF-C03C-4FA6-A70A-02A7FB424084}"/>
              </a:ext>
            </a:extLst>
          </p:cNvPr>
          <p:cNvSpPr txBox="1"/>
          <p:nvPr/>
        </p:nvSpPr>
        <p:spPr>
          <a:xfrm>
            <a:off x="4981335" y="1367998"/>
            <a:ext cx="3110369" cy="26238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ts val="1500"/>
              </a:lnSpc>
            </a:pPr>
            <a:r>
              <a:rPr lang="en-US" altLang="zh-CN" sz="1600" dirty="0">
                <a:solidFill>
                  <a:srgbClr val="1B4367"/>
                </a:solidFill>
                <a:cs typeface="+mn-ea"/>
                <a:sym typeface="+mn-lt"/>
              </a:rPr>
              <a:t>Linear Regression</a:t>
            </a:r>
            <a:endParaRPr lang="en-US" altLang="zh-CN" sz="1600" kern="0" dirty="0">
              <a:solidFill>
                <a:schemeClr val="tx1">
                  <a:lumMod val="75000"/>
                  <a:lumOff val="25000"/>
                </a:schemeClr>
              </a:solidFill>
              <a:cs typeface="+mn-ea"/>
              <a:sym typeface="+mn-lt"/>
            </a:endParaRPr>
          </a:p>
        </p:txBody>
      </p:sp>
      <p:grpSp>
        <p:nvGrpSpPr>
          <p:cNvPr id="15" name="组合 14">
            <a:extLst>
              <a:ext uri="{FF2B5EF4-FFF2-40B4-BE49-F238E27FC236}">
                <a16:creationId xmlns:a16="http://schemas.microsoft.com/office/drawing/2014/main" id="{9F87F7A9-26A1-45FF-BA4D-59A6D2FF26D6}"/>
              </a:ext>
            </a:extLst>
          </p:cNvPr>
          <p:cNvGrpSpPr/>
          <p:nvPr/>
        </p:nvGrpSpPr>
        <p:grpSpPr>
          <a:xfrm>
            <a:off x="4525425" y="2219691"/>
            <a:ext cx="422319" cy="446276"/>
            <a:chOff x="6368440" y="2745273"/>
            <a:chExt cx="563092" cy="595035"/>
          </a:xfrm>
          <a:solidFill>
            <a:srgbClr val="1B4367"/>
          </a:solidFill>
        </p:grpSpPr>
        <p:sp>
          <p:nvSpPr>
            <p:cNvPr id="29" name="椭圆 28">
              <a:extLst>
                <a:ext uri="{FF2B5EF4-FFF2-40B4-BE49-F238E27FC236}">
                  <a16:creationId xmlns:a16="http://schemas.microsoft.com/office/drawing/2014/main" id="{B3258C4E-9496-438A-9B60-2242F43F3F43}"/>
                </a:ext>
              </a:extLst>
            </p:cNvPr>
            <p:cNvSpPr/>
            <p:nvPr/>
          </p:nvSpPr>
          <p:spPr>
            <a:xfrm>
              <a:off x="6368440" y="2745274"/>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30" name="文本框 34">
              <a:extLst>
                <a:ext uri="{FF2B5EF4-FFF2-40B4-BE49-F238E27FC236}">
                  <a16:creationId xmlns:a16="http://schemas.microsoft.com/office/drawing/2014/main" id="{8F4E05CC-332E-48BC-82AE-0736F335A628}"/>
                </a:ext>
              </a:extLst>
            </p:cNvPr>
            <p:cNvSpPr txBox="1"/>
            <p:nvPr/>
          </p:nvSpPr>
          <p:spPr>
            <a:xfrm>
              <a:off x="6378447" y="2745273"/>
              <a:ext cx="553085" cy="595035"/>
            </a:xfrm>
            <a:prstGeom prst="rect">
              <a:avLst/>
            </a:prstGeom>
            <a:noFill/>
            <a:ln>
              <a:noFill/>
            </a:ln>
          </p:spPr>
          <p:txBody>
            <a:bodyPr wrap="squar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defRPr/>
              </a:pPr>
              <a:r>
                <a:rPr lang="en-US" altLang="zh-CN" sz="2300" dirty="0">
                  <a:solidFill>
                    <a:schemeClr val="bg1"/>
                  </a:solidFill>
                  <a:cs typeface="+mn-ea"/>
                  <a:sym typeface="+mn-lt"/>
                </a:rPr>
                <a:t>2</a:t>
              </a:r>
              <a:endParaRPr lang="en-US" altLang="zh-CN" sz="2300" b="1" dirty="0">
                <a:solidFill>
                  <a:schemeClr val="bg1"/>
                </a:solidFill>
                <a:cs typeface="+mn-ea"/>
                <a:sym typeface="+mn-lt"/>
              </a:endParaRPr>
            </a:p>
          </p:txBody>
        </p:sp>
      </p:grpSp>
      <p:grpSp>
        <p:nvGrpSpPr>
          <p:cNvPr id="18" name="组合 17">
            <a:extLst>
              <a:ext uri="{FF2B5EF4-FFF2-40B4-BE49-F238E27FC236}">
                <a16:creationId xmlns:a16="http://schemas.microsoft.com/office/drawing/2014/main" id="{7B4375E8-5709-49A2-B89D-0F1520CF0952}"/>
              </a:ext>
            </a:extLst>
          </p:cNvPr>
          <p:cNvGrpSpPr/>
          <p:nvPr/>
        </p:nvGrpSpPr>
        <p:grpSpPr>
          <a:xfrm>
            <a:off x="4531164" y="3083108"/>
            <a:ext cx="422319" cy="446276"/>
            <a:chOff x="6280888" y="3790231"/>
            <a:chExt cx="563092" cy="595035"/>
          </a:xfrm>
          <a:solidFill>
            <a:srgbClr val="1B4367"/>
          </a:solidFill>
        </p:grpSpPr>
        <p:sp>
          <p:nvSpPr>
            <p:cNvPr id="27" name="椭圆 26">
              <a:extLst>
                <a:ext uri="{FF2B5EF4-FFF2-40B4-BE49-F238E27FC236}">
                  <a16:creationId xmlns:a16="http://schemas.microsoft.com/office/drawing/2014/main" id="{7A22139B-E404-409A-96FD-126DB6B87BBD}"/>
                </a:ext>
              </a:extLst>
            </p:cNvPr>
            <p:cNvSpPr/>
            <p:nvPr/>
          </p:nvSpPr>
          <p:spPr>
            <a:xfrm>
              <a:off x="6280888" y="3790232"/>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28" name="文本框 34">
              <a:extLst>
                <a:ext uri="{FF2B5EF4-FFF2-40B4-BE49-F238E27FC236}">
                  <a16:creationId xmlns:a16="http://schemas.microsoft.com/office/drawing/2014/main" id="{A6575D56-19DD-4DAE-81A8-82AF4292E4EE}"/>
                </a:ext>
              </a:extLst>
            </p:cNvPr>
            <p:cNvSpPr txBox="1"/>
            <p:nvPr/>
          </p:nvSpPr>
          <p:spPr>
            <a:xfrm>
              <a:off x="6290895" y="3790231"/>
              <a:ext cx="553085" cy="595035"/>
            </a:xfrm>
            <a:prstGeom prst="rect">
              <a:avLst/>
            </a:prstGeom>
            <a:noFill/>
            <a:ln>
              <a:noFill/>
            </a:ln>
          </p:spPr>
          <p:txBody>
            <a:bodyPr wrap="squar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defRPr/>
              </a:pPr>
              <a:r>
                <a:rPr lang="en-US" altLang="zh-CN" sz="2300" dirty="0">
                  <a:solidFill>
                    <a:schemeClr val="bg1"/>
                  </a:solidFill>
                  <a:cs typeface="+mn-ea"/>
                  <a:sym typeface="+mn-lt"/>
                </a:rPr>
                <a:t>3</a:t>
              </a:r>
              <a:endParaRPr lang="en-US" altLang="zh-CN" sz="2300" b="1" dirty="0">
                <a:solidFill>
                  <a:schemeClr val="bg1"/>
                </a:solidFill>
                <a:cs typeface="+mn-ea"/>
                <a:sym typeface="+mn-lt"/>
              </a:endParaRPr>
            </a:p>
          </p:txBody>
        </p:sp>
      </p:grpSp>
      <p:grpSp>
        <p:nvGrpSpPr>
          <p:cNvPr id="22" name="组合 21">
            <a:extLst>
              <a:ext uri="{FF2B5EF4-FFF2-40B4-BE49-F238E27FC236}">
                <a16:creationId xmlns:a16="http://schemas.microsoft.com/office/drawing/2014/main" id="{920B4309-10E1-4DE5-BE7E-38DFC6D86EAF}"/>
              </a:ext>
            </a:extLst>
          </p:cNvPr>
          <p:cNvGrpSpPr/>
          <p:nvPr/>
        </p:nvGrpSpPr>
        <p:grpSpPr>
          <a:xfrm>
            <a:off x="1574643" y="1640494"/>
            <a:ext cx="1530064" cy="1477975"/>
            <a:chOff x="2056673" y="2524327"/>
            <a:chExt cx="1970641" cy="1970633"/>
          </a:xfrm>
          <a:solidFill>
            <a:srgbClr val="1B4367"/>
          </a:solidFill>
        </p:grpSpPr>
        <p:sp>
          <p:nvSpPr>
            <p:cNvPr id="23" name="椭圆 22">
              <a:extLst>
                <a:ext uri="{FF2B5EF4-FFF2-40B4-BE49-F238E27FC236}">
                  <a16:creationId xmlns:a16="http://schemas.microsoft.com/office/drawing/2014/main" id="{758148A3-9E83-4D22-B666-F961451633FC}"/>
                </a:ext>
              </a:extLst>
            </p:cNvPr>
            <p:cNvSpPr/>
            <p:nvPr/>
          </p:nvSpPr>
          <p:spPr>
            <a:xfrm>
              <a:off x="2056673" y="2524327"/>
              <a:ext cx="1970641" cy="1970633"/>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24" name="文本框 15">
              <a:extLst>
                <a:ext uri="{FF2B5EF4-FFF2-40B4-BE49-F238E27FC236}">
                  <a16:creationId xmlns:a16="http://schemas.microsoft.com/office/drawing/2014/main" id="{8F8A419B-BCF8-4AC9-B956-63C6C527F4C7}"/>
                </a:ext>
              </a:extLst>
            </p:cNvPr>
            <p:cNvSpPr txBox="1"/>
            <p:nvPr/>
          </p:nvSpPr>
          <p:spPr>
            <a:xfrm>
              <a:off x="2056673" y="2955058"/>
              <a:ext cx="1970641" cy="1107996"/>
            </a:xfrm>
            <a:prstGeom prst="rect">
              <a:avLst/>
            </a:prstGeom>
            <a:noFill/>
            <a:ln>
              <a:noFill/>
            </a:ln>
          </p:spPr>
          <p:txBody>
            <a:bodyPr wrap="squar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altLang="zh-CN" sz="1600" b="1" dirty="0">
                  <a:solidFill>
                    <a:schemeClr val="bg1"/>
                  </a:solidFill>
                  <a:cs typeface="+mn-ea"/>
                  <a:sym typeface="+mn-lt"/>
                </a:rPr>
                <a:t>Multi-Regression Problem</a:t>
              </a:r>
              <a:endParaRPr lang="zh-CN" altLang="en-US" sz="1600" b="1" dirty="0">
                <a:solidFill>
                  <a:schemeClr val="bg1"/>
                </a:solidFill>
                <a:cs typeface="+mn-ea"/>
                <a:sym typeface="+mn-lt"/>
              </a:endParaRPr>
            </a:p>
          </p:txBody>
        </p:sp>
      </p:grpSp>
      <p:sp>
        <p:nvSpPr>
          <p:cNvPr id="4" name="矩形 3">
            <a:extLst>
              <a:ext uri="{FF2B5EF4-FFF2-40B4-BE49-F238E27FC236}">
                <a16:creationId xmlns:a16="http://schemas.microsoft.com/office/drawing/2014/main" id="{BE0040E8-0829-45E1-8E09-995B4E20FB6E}"/>
              </a:ext>
            </a:extLst>
          </p:cNvPr>
          <p:cNvSpPr/>
          <p:nvPr/>
        </p:nvSpPr>
        <p:spPr>
          <a:xfrm>
            <a:off x="4959222" y="2300098"/>
            <a:ext cx="1975734" cy="285463"/>
          </a:xfrm>
          <a:prstGeom prst="rect">
            <a:avLst/>
          </a:prstGeom>
        </p:spPr>
        <p:txBody>
          <a:bodyPr wrap="none">
            <a:spAutoFit/>
          </a:bodyPr>
          <a:lstStyle/>
          <a:p>
            <a:pPr>
              <a:lnSpc>
                <a:spcPts val="1500"/>
              </a:lnSpc>
            </a:pPr>
            <a:r>
              <a:rPr lang="en-US" altLang="zh-CN" sz="1600" dirty="0">
                <a:solidFill>
                  <a:srgbClr val="1B4367"/>
                </a:solidFill>
                <a:cs typeface="+mn-ea"/>
                <a:sym typeface="+mn-lt"/>
              </a:rPr>
              <a:t>LASSO Regression</a:t>
            </a:r>
            <a:endParaRPr lang="en-US" altLang="zh-CN" sz="1600" kern="0" dirty="0">
              <a:solidFill>
                <a:schemeClr val="tx1">
                  <a:lumMod val="75000"/>
                  <a:lumOff val="25000"/>
                </a:schemeClr>
              </a:solidFill>
              <a:cs typeface="+mn-ea"/>
              <a:sym typeface="+mn-lt"/>
            </a:endParaRPr>
          </a:p>
        </p:txBody>
      </p:sp>
      <p:sp>
        <p:nvSpPr>
          <p:cNvPr id="34" name="矩形 33">
            <a:extLst>
              <a:ext uri="{FF2B5EF4-FFF2-40B4-BE49-F238E27FC236}">
                <a16:creationId xmlns:a16="http://schemas.microsoft.com/office/drawing/2014/main" id="{6C813DDD-6D12-40F0-8EE7-DC6A1D31C03A}"/>
              </a:ext>
            </a:extLst>
          </p:cNvPr>
          <p:cNvSpPr/>
          <p:nvPr/>
        </p:nvSpPr>
        <p:spPr>
          <a:xfrm>
            <a:off x="4947744" y="3214224"/>
            <a:ext cx="1745414" cy="285463"/>
          </a:xfrm>
          <a:prstGeom prst="rect">
            <a:avLst/>
          </a:prstGeom>
        </p:spPr>
        <p:txBody>
          <a:bodyPr wrap="none">
            <a:spAutoFit/>
          </a:bodyPr>
          <a:lstStyle/>
          <a:p>
            <a:pPr>
              <a:lnSpc>
                <a:spcPts val="1500"/>
              </a:lnSpc>
            </a:pPr>
            <a:r>
              <a:rPr lang="en-US" altLang="zh-CN" sz="1600" dirty="0">
                <a:solidFill>
                  <a:srgbClr val="1B4367"/>
                </a:solidFill>
                <a:cs typeface="+mn-ea"/>
                <a:sym typeface="+mn-lt"/>
              </a:rPr>
              <a:t>Neural Network</a:t>
            </a:r>
            <a:endParaRPr lang="en-US" altLang="zh-CN" sz="1600" kern="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41875816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2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898960"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Build Dataset:</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3" name="文本框 60">
            <a:extLst>
              <a:ext uri="{FF2B5EF4-FFF2-40B4-BE49-F238E27FC236}">
                <a16:creationId xmlns:a16="http://schemas.microsoft.com/office/drawing/2014/main" id="{4B0054DF-C03C-4FA6-A70A-02A7FB424084}"/>
              </a:ext>
            </a:extLst>
          </p:cNvPr>
          <p:cNvSpPr txBox="1"/>
          <p:nvPr/>
        </p:nvSpPr>
        <p:spPr>
          <a:xfrm>
            <a:off x="716110" y="779663"/>
            <a:ext cx="3707034" cy="26238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ts val="1500"/>
              </a:lnSpc>
            </a:pPr>
            <a:r>
              <a:rPr lang="en-US" altLang="zh-CN" sz="1600" dirty="0">
                <a:solidFill>
                  <a:srgbClr val="1B4367"/>
                </a:solidFill>
                <a:cs typeface="+mn-ea"/>
                <a:sym typeface="+mn-lt"/>
              </a:rPr>
              <a:t>Selection of features and targets</a:t>
            </a:r>
            <a:endParaRPr lang="en-US" altLang="zh-CN" sz="1600" kern="0" dirty="0">
              <a:solidFill>
                <a:schemeClr val="tx1">
                  <a:lumMod val="75000"/>
                  <a:lumOff val="25000"/>
                </a:schemeClr>
              </a:solidFill>
              <a:cs typeface="+mn-ea"/>
              <a:sym typeface="+mn-lt"/>
            </a:endParaRPr>
          </a:p>
        </p:txBody>
      </p:sp>
      <p:sp>
        <p:nvSpPr>
          <p:cNvPr id="25" name="文本框 60">
            <a:extLst>
              <a:ext uri="{FF2B5EF4-FFF2-40B4-BE49-F238E27FC236}">
                <a16:creationId xmlns:a16="http://schemas.microsoft.com/office/drawing/2014/main" id="{54CE1E8B-8CCD-492A-97E0-6CB67FAF471C}"/>
              </a:ext>
            </a:extLst>
          </p:cNvPr>
          <p:cNvSpPr txBox="1"/>
          <p:nvPr/>
        </p:nvSpPr>
        <p:spPr>
          <a:xfrm>
            <a:off x="5358811" y="1373125"/>
            <a:ext cx="3643421" cy="257577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just">
              <a:lnSpc>
                <a:spcPct val="150000"/>
              </a:lnSpc>
            </a:pPr>
            <a:r>
              <a:rPr lang="en-US" altLang="zh-CN" dirty="0">
                <a:solidFill>
                  <a:srgbClr val="1B4367"/>
                </a:solidFill>
                <a:latin typeface="Times New Roman" panose="02020603050405020304" pitchFamily="18" charset="0"/>
                <a:cs typeface="Times New Roman" panose="02020603050405020304" pitchFamily="18" charset="0"/>
                <a:sym typeface="+mn-lt"/>
              </a:rPr>
              <a:t>1. Read data from trip.csv and weather.csv.</a:t>
            </a:r>
          </a:p>
          <a:p>
            <a:pPr algn="just">
              <a:lnSpc>
                <a:spcPct val="150000"/>
              </a:lnSpc>
            </a:pPr>
            <a:endParaRPr lang="en-US" altLang="zh-CN" dirty="0">
              <a:solidFill>
                <a:srgbClr val="1B4367"/>
              </a:solidFill>
              <a:latin typeface="Times New Roman" panose="02020603050405020304" pitchFamily="18" charset="0"/>
              <a:cs typeface="Times New Roman" panose="02020603050405020304" pitchFamily="18" charset="0"/>
              <a:sym typeface="+mn-lt"/>
            </a:endParaRPr>
          </a:p>
          <a:p>
            <a:pPr algn="just">
              <a:lnSpc>
                <a:spcPct val="150000"/>
              </a:lnSpc>
            </a:pPr>
            <a:r>
              <a:rPr lang="en-US" altLang="zh-CN" dirty="0">
                <a:solidFill>
                  <a:srgbClr val="1B4367"/>
                </a:solidFill>
                <a:latin typeface="Times New Roman" panose="02020603050405020304" pitchFamily="18" charset="0"/>
                <a:cs typeface="Times New Roman" panose="02020603050405020304" pitchFamily="18" charset="0"/>
                <a:sym typeface="+mn-lt"/>
              </a:rPr>
              <a:t>2. Compute the daily trip numbers and average durations. In this step, we explore end date of each trip, count all trips with same end date as daily trip number, and use mean of their durations as average trip duration. </a:t>
            </a:r>
          </a:p>
          <a:p>
            <a:pPr algn="just">
              <a:lnSpc>
                <a:spcPct val="150000"/>
              </a:lnSpc>
            </a:pPr>
            <a:endParaRPr lang="en-US" altLang="zh-CN" sz="1200" kern="0" dirty="0">
              <a:solidFill>
                <a:schemeClr val="tx1">
                  <a:lumMod val="75000"/>
                  <a:lumOff val="25000"/>
                </a:schemeClr>
              </a:solidFill>
              <a:cs typeface="+mn-ea"/>
              <a:sym typeface="+mn-lt"/>
            </a:endParaRPr>
          </a:p>
        </p:txBody>
      </p:sp>
      <p:pic>
        <p:nvPicPr>
          <p:cNvPr id="4" name="图片 3">
            <a:extLst>
              <a:ext uri="{FF2B5EF4-FFF2-40B4-BE49-F238E27FC236}">
                <a16:creationId xmlns:a16="http://schemas.microsoft.com/office/drawing/2014/main" id="{FCCC09F8-54DA-4676-B3B0-5351247CF0D6}"/>
              </a:ext>
            </a:extLst>
          </p:cNvPr>
          <p:cNvPicPr>
            <a:picLocks noChangeAspect="1"/>
          </p:cNvPicPr>
          <p:nvPr/>
        </p:nvPicPr>
        <p:blipFill rotWithShape="1">
          <a:blip r:embed="rId3">
            <a:extLst>
              <a:ext uri="{28A0092B-C50C-407E-A947-70E740481C1C}">
                <a14:useLocalDpi xmlns:a14="http://schemas.microsoft.com/office/drawing/2010/main" val="0"/>
              </a:ext>
            </a:extLst>
          </a:blip>
          <a:srcRect r="45509" b="89652"/>
          <a:stretch/>
        </p:blipFill>
        <p:spPr>
          <a:xfrm>
            <a:off x="51416" y="1373125"/>
            <a:ext cx="4873164" cy="420975"/>
          </a:xfrm>
          <a:prstGeom prst="rect">
            <a:avLst/>
          </a:prstGeom>
        </p:spPr>
      </p:pic>
      <p:pic>
        <p:nvPicPr>
          <p:cNvPr id="8" name="图片 7">
            <a:extLst>
              <a:ext uri="{FF2B5EF4-FFF2-40B4-BE49-F238E27FC236}">
                <a16:creationId xmlns:a16="http://schemas.microsoft.com/office/drawing/2014/main" id="{F6740CE3-99AB-42F0-94F1-2375F918E76D}"/>
              </a:ext>
            </a:extLst>
          </p:cNvPr>
          <p:cNvPicPr>
            <a:picLocks noChangeAspect="1"/>
          </p:cNvPicPr>
          <p:nvPr/>
        </p:nvPicPr>
        <p:blipFill rotWithShape="1">
          <a:blip r:embed="rId4">
            <a:extLst>
              <a:ext uri="{28A0092B-C50C-407E-A947-70E740481C1C}">
                <a14:useLocalDpi xmlns:a14="http://schemas.microsoft.com/office/drawing/2010/main" val="0"/>
              </a:ext>
            </a:extLst>
          </a:blip>
          <a:srcRect r="8427"/>
          <a:stretch/>
        </p:blipFill>
        <p:spPr>
          <a:xfrm>
            <a:off x="51416" y="1968238"/>
            <a:ext cx="4873164" cy="1797142"/>
          </a:xfrm>
          <a:prstGeom prst="rect">
            <a:avLst/>
          </a:prstGeom>
        </p:spPr>
      </p:pic>
    </p:spTree>
    <p:extLst>
      <p:ext uri="{BB962C8B-B14F-4D97-AF65-F5344CB8AC3E}">
        <p14:creationId xmlns:p14="http://schemas.microsoft.com/office/powerpoint/2010/main" val="4832816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1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898960"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Build Dataset:</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3" name="文本框 60">
            <a:extLst>
              <a:ext uri="{FF2B5EF4-FFF2-40B4-BE49-F238E27FC236}">
                <a16:creationId xmlns:a16="http://schemas.microsoft.com/office/drawing/2014/main" id="{4B0054DF-C03C-4FA6-A70A-02A7FB424084}"/>
              </a:ext>
            </a:extLst>
          </p:cNvPr>
          <p:cNvSpPr txBox="1"/>
          <p:nvPr/>
        </p:nvSpPr>
        <p:spPr>
          <a:xfrm>
            <a:off x="716110" y="779663"/>
            <a:ext cx="3707034" cy="26238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ts val="1500"/>
              </a:lnSpc>
            </a:pPr>
            <a:r>
              <a:rPr lang="en-US" altLang="zh-CN" sz="1600" dirty="0">
                <a:solidFill>
                  <a:srgbClr val="1B4367"/>
                </a:solidFill>
                <a:cs typeface="+mn-ea"/>
                <a:sym typeface="+mn-lt"/>
              </a:rPr>
              <a:t>Selection of features and targets</a:t>
            </a:r>
            <a:endParaRPr lang="en-US" altLang="zh-CN" sz="1600" kern="0" dirty="0">
              <a:solidFill>
                <a:schemeClr val="tx1">
                  <a:lumMod val="75000"/>
                  <a:lumOff val="25000"/>
                </a:schemeClr>
              </a:solidFill>
              <a:cs typeface="+mn-ea"/>
              <a:sym typeface="+mn-lt"/>
            </a:endParaRPr>
          </a:p>
        </p:txBody>
      </p:sp>
      <p:pic>
        <p:nvPicPr>
          <p:cNvPr id="4" name="图片 3">
            <a:extLst>
              <a:ext uri="{FF2B5EF4-FFF2-40B4-BE49-F238E27FC236}">
                <a16:creationId xmlns:a16="http://schemas.microsoft.com/office/drawing/2014/main" id="{6EEDCEEE-287E-457B-A23F-A45D444F0538}"/>
              </a:ext>
            </a:extLst>
          </p:cNvPr>
          <p:cNvPicPr>
            <a:picLocks noChangeAspect="1"/>
          </p:cNvPicPr>
          <p:nvPr/>
        </p:nvPicPr>
        <p:blipFill rotWithShape="1">
          <a:blip r:embed="rId3">
            <a:extLst>
              <a:ext uri="{28A0092B-C50C-407E-A947-70E740481C1C}">
                <a14:useLocalDpi xmlns:a14="http://schemas.microsoft.com/office/drawing/2010/main" val="0"/>
              </a:ext>
            </a:extLst>
          </a:blip>
          <a:srcRect r="4676" b="10577"/>
          <a:stretch/>
        </p:blipFill>
        <p:spPr>
          <a:xfrm>
            <a:off x="127591" y="1103453"/>
            <a:ext cx="4862626" cy="2284789"/>
          </a:xfrm>
          <a:prstGeom prst="rect">
            <a:avLst/>
          </a:prstGeom>
        </p:spPr>
      </p:pic>
      <p:sp>
        <p:nvSpPr>
          <p:cNvPr id="11" name="文本框 60">
            <a:extLst>
              <a:ext uri="{FF2B5EF4-FFF2-40B4-BE49-F238E27FC236}">
                <a16:creationId xmlns:a16="http://schemas.microsoft.com/office/drawing/2014/main" id="{23EF1032-C93F-4FDA-855E-AB388EB737AF}"/>
              </a:ext>
            </a:extLst>
          </p:cNvPr>
          <p:cNvSpPr txBox="1"/>
          <p:nvPr/>
        </p:nvSpPr>
        <p:spPr>
          <a:xfrm>
            <a:off x="5110716" y="1513063"/>
            <a:ext cx="3905693" cy="2939074"/>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228600" indent="-228600" algn="just">
              <a:lnSpc>
                <a:spcPct val="150000"/>
              </a:lnSpc>
              <a:buAutoNum type="arabicPeriod" startAt="3"/>
            </a:pPr>
            <a:r>
              <a:rPr lang="en-US" altLang="zh-CN" dirty="0">
                <a:solidFill>
                  <a:srgbClr val="1B4367"/>
                </a:solidFill>
                <a:latin typeface="Times New Roman" panose="02020603050405020304" pitchFamily="18" charset="0"/>
                <a:cs typeface="Times New Roman" panose="02020603050405020304" pitchFamily="18" charset="0"/>
                <a:sym typeface="+mn-lt"/>
              </a:rPr>
              <a:t>Match weather parameters with daily trip parameters. In this step, we choose weather features like temperature, dew point, humidity, sea level, visibility, wind speed, cloud cover and  events</a:t>
            </a:r>
          </a:p>
          <a:p>
            <a:pPr marL="228600" indent="-228600" algn="just">
              <a:lnSpc>
                <a:spcPct val="150000"/>
              </a:lnSpc>
              <a:buAutoNum type="arabicPeriod" startAt="3"/>
            </a:pPr>
            <a:endParaRPr lang="en-US" altLang="zh-CN" dirty="0">
              <a:solidFill>
                <a:srgbClr val="1B4367"/>
              </a:solidFill>
              <a:latin typeface="Times New Roman" panose="02020603050405020304" pitchFamily="18" charset="0"/>
              <a:cs typeface="Times New Roman" panose="02020603050405020304" pitchFamily="18" charset="0"/>
              <a:sym typeface="+mn-lt"/>
            </a:endParaRPr>
          </a:p>
          <a:p>
            <a:pPr marL="228600" indent="-228600" algn="just">
              <a:lnSpc>
                <a:spcPct val="150000"/>
              </a:lnSpc>
              <a:buAutoNum type="arabicPeriod" startAt="3"/>
            </a:pPr>
            <a:r>
              <a:rPr lang="en-US" altLang="zh-CN" dirty="0">
                <a:solidFill>
                  <a:srgbClr val="1B4367"/>
                </a:solidFill>
                <a:latin typeface="Times New Roman" panose="02020603050405020304" pitchFamily="18" charset="0"/>
                <a:cs typeface="Times New Roman" panose="02020603050405020304" pitchFamily="18" charset="0"/>
                <a:sym typeface="+mn-lt"/>
              </a:rPr>
              <a:t>We also add the day of week feature by common sense since it is supposed to have difference demands between workdays and weekends.</a:t>
            </a:r>
          </a:p>
        </p:txBody>
      </p:sp>
      <p:pic>
        <p:nvPicPr>
          <p:cNvPr id="7" name="图片 6">
            <a:extLst>
              <a:ext uri="{FF2B5EF4-FFF2-40B4-BE49-F238E27FC236}">
                <a16:creationId xmlns:a16="http://schemas.microsoft.com/office/drawing/2014/main" id="{BE4C7ECA-4FA4-48A0-8DDD-ECC3A19CE3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591" y="3579316"/>
            <a:ext cx="4862626" cy="1166689"/>
          </a:xfrm>
          <a:prstGeom prst="rect">
            <a:avLst/>
          </a:prstGeom>
        </p:spPr>
      </p:pic>
    </p:spTree>
    <p:extLst>
      <p:ext uri="{BB962C8B-B14F-4D97-AF65-F5344CB8AC3E}">
        <p14:creationId xmlns:p14="http://schemas.microsoft.com/office/powerpoint/2010/main" val="15821658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1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898960"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Build Dataset:</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3" name="文本框 60">
            <a:extLst>
              <a:ext uri="{FF2B5EF4-FFF2-40B4-BE49-F238E27FC236}">
                <a16:creationId xmlns:a16="http://schemas.microsoft.com/office/drawing/2014/main" id="{4B0054DF-C03C-4FA6-A70A-02A7FB424084}"/>
              </a:ext>
            </a:extLst>
          </p:cNvPr>
          <p:cNvSpPr txBox="1"/>
          <p:nvPr/>
        </p:nvSpPr>
        <p:spPr>
          <a:xfrm>
            <a:off x="716110" y="779663"/>
            <a:ext cx="3707034" cy="26238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ts val="1500"/>
              </a:lnSpc>
            </a:pPr>
            <a:r>
              <a:rPr lang="en-US" altLang="zh-CN" sz="1600" dirty="0">
                <a:solidFill>
                  <a:srgbClr val="1B4367"/>
                </a:solidFill>
                <a:cs typeface="+mn-ea"/>
                <a:sym typeface="+mn-lt"/>
              </a:rPr>
              <a:t>Selection of features and targets</a:t>
            </a:r>
            <a:endParaRPr lang="en-US" altLang="zh-CN" sz="1600" kern="0" dirty="0">
              <a:solidFill>
                <a:schemeClr val="tx1">
                  <a:lumMod val="75000"/>
                  <a:lumOff val="25000"/>
                </a:schemeClr>
              </a:solidFill>
              <a:cs typeface="+mn-ea"/>
              <a:sym typeface="+mn-lt"/>
            </a:endParaRPr>
          </a:p>
        </p:txBody>
      </p:sp>
      <p:sp>
        <p:nvSpPr>
          <p:cNvPr id="25" name="文本框 60">
            <a:extLst>
              <a:ext uri="{FF2B5EF4-FFF2-40B4-BE49-F238E27FC236}">
                <a16:creationId xmlns:a16="http://schemas.microsoft.com/office/drawing/2014/main" id="{54CE1E8B-8CCD-492A-97E0-6CB67FAF471C}"/>
              </a:ext>
            </a:extLst>
          </p:cNvPr>
          <p:cNvSpPr txBox="1"/>
          <p:nvPr/>
        </p:nvSpPr>
        <p:spPr>
          <a:xfrm>
            <a:off x="774478" y="1174337"/>
            <a:ext cx="8284463" cy="1000082"/>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ct val="150000"/>
              </a:lnSpc>
            </a:pPr>
            <a:r>
              <a:rPr lang="en-US" altLang="zh-CN" dirty="0">
                <a:solidFill>
                  <a:srgbClr val="1B4367"/>
                </a:solidFill>
                <a:latin typeface="Times New Roman" panose="02020603050405020304" pitchFamily="18" charset="0"/>
                <a:cs typeface="Times New Roman" panose="02020603050405020304" pitchFamily="18" charset="0"/>
                <a:sym typeface="+mn-lt"/>
              </a:rPr>
              <a:t>Features: </a:t>
            </a:r>
          </a:p>
          <a:p>
            <a:pPr>
              <a:lnSpc>
                <a:spcPct val="150000"/>
              </a:lnSpc>
            </a:pPr>
            <a:r>
              <a:rPr lang="en-US" altLang="zh-CN" dirty="0">
                <a:solidFill>
                  <a:srgbClr val="1B4367"/>
                </a:solidFill>
                <a:latin typeface="Times New Roman" panose="02020603050405020304" pitchFamily="18" charset="0"/>
                <a:cs typeface="Times New Roman" panose="02020603050405020304" pitchFamily="18" charset="0"/>
                <a:sym typeface="+mn-lt"/>
              </a:rPr>
              <a:t>date, </a:t>
            </a:r>
            <a:r>
              <a:rPr lang="en-US" altLang="zh-CN" dirty="0" err="1">
                <a:solidFill>
                  <a:srgbClr val="1B4367"/>
                </a:solidFill>
                <a:latin typeface="Times New Roman" panose="02020603050405020304" pitchFamily="18" charset="0"/>
                <a:cs typeface="Times New Roman" panose="02020603050405020304" pitchFamily="18" charset="0"/>
                <a:sym typeface="+mn-lt"/>
              </a:rPr>
              <a:t>mean_temperature_f</a:t>
            </a:r>
            <a:r>
              <a:rPr lang="en-US" altLang="zh-CN" dirty="0">
                <a:solidFill>
                  <a:srgbClr val="1B4367"/>
                </a:solidFill>
                <a:latin typeface="Times New Roman" panose="02020603050405020304" pitchFamily="18" charset="0"/>
                <a:cs typeface="Times New Roman" panose="02020603050405020304" pitchFamily="18" charset="0"/>
                <a:sym typeface="+mn-lt"/>
              </a:rPr>
              <a:t>, </a:t>
            </a:r>
            <a:r>
              <a:rPr lang="en-US" altLang="zh-CN" dirty="0" err="1">
                <a:solidFill>
                  <a:srgbClr val="1B4367"/>
                </a:solidFill>
                <a:latin typeface="Times New Roman" panose="02020603050405020304" pitchFamily="18" charset="0"/>
                <a:cs typeface="Times New Roman" panose="02020603050405020304" pitchFamily="18" charset="0"/>
                <a:sym typeface="+mn-lt"/>
              </a:rPr>
              <a:t>mean_dew_point_f</a:t>
            </a:r>
            <a:r>
              <a:rPr lang="en-US" altLang="zh-CN" dirty="0">
                <a:solidFill>
                  <a:srgbClr val="1B4367"/>
                </a:solidFill>
                <a:latin typeface="Times New Roman" panose="02020603050405020304" pitchFamily="18" charset="0"/>
                <a:cs typeface="Times New Roman" panose="02020603050405020304" pitchFamily="18" charset="0"/>
                <a:sym typeface="+mn-lt"/>
              </a:rPr>
              <a:t>, </a:t>
            </a:r>
            <a:r>
              <a:rPr lang="en-US" altLang="zh-CN" dirty="0" err="1">
                <a:solidFill>
                  <a:srgbClr val="1B4367"/>
                </a:solidFill>
                <a:latin typeface="Times New Roman" panose="02020603050405020304" pitchFamily="18" charset="0"/>
                <a:cs typeface="Times New Roman" panose="02020603050405020304" pitchFamily="18" charset="0"/>
                <a:sym typeface="+mn-lt"/>
              </a:rPr>
              <a:t>mean_humidity</a:t>
            </a:r>
            <a:r>
              <a:rPr lang="en-US" altLang="zh-CN" dirty="0">
                <a:solidFill>
                  <a:srgbClr val="1B4367"/>
                </a:solidFill>
                <a:latin typeface="Times New Roman" panose="02020603050405020304" pitchFamily="18" charset="0"/>
                <a:cs typeface="Times New Roman" panose="02020603050405020304" pitchFamily="18" charset="0"/>
                <a:sym typeface="+mn-lt"/>
              </a:rPr>
              <a:t>, </a:t>
            </a:r>
            <a:r>
              <a:rPr lang="en-US" altLang="zh-CN" dirty="0" err="1">
                <a:solidFill>
                  <a:srgbClr val="1B4367"/>
                </a:solidFill>
                <a:latin typeface="Times New Roman" panose="02020603050405020304" pitchFamily="18" charset="0"/>
                <a:cs typeface="Times New Roman" panose="02020603050405020304" pitchFamily="18" charset="0"/>
                <a:sym typeface="+mn-lt"/>
              </a:rPr>
              <a:t>mean_sea_level_pressure_inches</a:t>
            </a:r>
            <a:r>
              <a:rPr lang="en-US" altLang="zh-CN" dirty="0">
                <a:solidFill>
                  <a:srgbClr val="1B4367"/>
                </a:solidFill>
                <a:latin typeface="Times New Roman" panose="02020603050405020304" pitchFamily="18" charset="0"/>
                <a:cs typeface="Times New Roman" panose="02020603050405020304" pitchFamily="18" charset="0"/>
                <a:sym typeface="+mn-lt"/>
              </a:rPr>
              <a:t>, </a:t>
            </a:r>
            <a:r>
              <a:rPr lang="en-US" altLang="zh-CN" dirty="0" err="1">
                <a:solidFill>
                  <a:srgbClr val="1B4367"/>
                </a:solidFill>
                <a:latin typeface="Times New Roman" panose="02020603050405020304" pitchFamily="18" charset="0"/>
                <a:cs typeface="Times New Roman" panose="02020603050405020304" pitchFamily="18" charset="0"/>
                <a:sym typeface="+mn-lt"/>
              </a:rPr>
              <a:t>mean_visibility_miles</a:t>
            </a:r>
            <a:r>
              <a:rPr lang="en-US" altLang="zh-CN" dirty="0">
                <a:solidFill>
                  <a:srgbClr val="1B4367"/>
                </a:solidFill>
                <a:latin typeface="Times New Roman" panose="02020603050405020304" pitchFamily="18" charset="0"/>
                <a:cs typeface="Times New Roman" panose="02020603050405020304" pitchFamily="18" charset="0"/>
                <a:sym typeface="+mn-lt"/>
              </a:rPr>
              <a:t>, </a:t>
            </a:r>
            <a:r>
              <a:rPr lang="en-US" altLang="zh-CN" dirty="0" err="1">
                <a:solidFill>
                  <a:srgbClr val="1B4367"/>
                </a:solidFill>
                <a:latin typeface="Times New Roman" panose="02020603050405020304" pitchFamily="18" charset="0"/>
                <a:cs typeface="Times New Roman" panose="02020603050405020304" pitchFamily="18" charset="0"/>
                <a:sym typeface="+mn-lt"/>
              </a:rPr>
              <a:t>mean_wind_speed_mph</a:t>
            </a:r>
            <a:r>
              <a:rPr lang="en-US" altLang="zh-CN" dirty="0">
                <a:solidFill>
                  <a:srgbClr val="1B4367"/>
                </a:solidFill>
                <a:latin typeface="Times New Roman" panose="02020603050405020304" pitchFamily="18" charset="0"/>
                <a:cs typeface="Times New Roman" panose="02020603050405020304" pitchFamily="18" charset="0"/>
                <a:sym typeface="+mn-lt"/>
              </a:rPr>
              <a:t>, </a:t>
            </a:r>
            <a:r>
              <a:rPr lang="en-US" altLang="zh-CN" dirty="0" err="1">
                <a:solidFill>
                  <a:srgbClr val="1B4367"/>
                </a:solidFill>
                <a:latin typeface="Times New Roman" panose="02020603050405020304" pitchFamily="18" charset="0"/>
                <a:cs typeface="Times New Roman" panose="02020603050405020304" pitchFamily="18" charset="0"/>
                <a:sym typeface="+mn-lt"/>
              </a:rPr>
              <a:t>cloud_cover</a:t>
            </a:r>
            <a:r>
              <a:rPr lang="en-US" altLang="zh-CN" dirty="0">
                <a:solidFill>
                  <a:srgbClr val="1B4367"/>
                </a:solidFill>
                <a:latin typeface="Times New Roman" panose="02020603050405020304" pitchFamily="18" charset="0"/>
                <a:cs typeface="Times New Roman" panose="02020603050405020304" pitchFamily="18" charset="0"/>
                <a:sym typeface="+mn-lt"/>
              </a:rPr>
              <a:t>, events</a:t>
            </a:r>
          </a:p>
        </p:txBody>
      </p:sp>
      <p:sp>
        <p:nvSpPr>
          <p:cNvPr id="33" name="文本框 60">
            <a:extLst>
              <a:ext uri="{FF2B5EF4-FFF2-40B4-BE49-F238E27FC236}">
                <a16:creationId xmlns:a16="http://schemas.microsoft.com/office/drawing/2014/main" id="{A03DC666-C588-40B8-ADE2-A41A9A398F8E}"/>
              </a:ext>
            </a:extLst>
          </p:cNvPr>
          <p:cNvSpPr txBox="1"/>
          <p:nvPr/>
        </p:nvSpPr>
        <p:spPr>
          <a:xfrm>
            <a:off x="774478" y="2161131"/>
            <a:ext cx="4619773" cy="353751"/>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nSpc>
                <a:spcPct val="150000"/>
              </a:lnSpc>
            </a:pPr>
            <a:r>
              <a:rPr lang="en-US" altLang="zh-CN" dirty="0">
                <a:solidFill>
                  <a:srgbClr val="1B4367"/>
                </a:solidFill>
                <a:latin typeface="Times New Roman" panose="02020603050405020304" pitchFamily="18" charset="0"/>
                <a:cs typeface="Times New Roman" panose="02020603050405020304" pitchFamily="18" charset="0"/>
                <a:sym typeface="+mn-lt"/>
              </a:rPr>
              <a:t>Targets:  </a:t>
            </a:r>
            <a:r>
              <a:rPr lang="en-US" altLang="zh-CN" dirty="0" err="1">
                <a:solidFill>
                  <a:srgbClr val="1B4367"/>
                </a:solidFill>
                <a:latin typeface="Times New Roman" panose="02020603050405020304" pitchFamily="18" charset="0"/>
                <a:cs typeface="Times New Roman" panose="02020603050405020304" pitchFamily="18" charset="0"/>
                <a:sym typeface="+mn-lt"/>
              </a:rPr>
              <a:t>trip_num</a:t>
            </a:r>
            <a:r>
              <a:rPr lang="en-US" altLang="zh-CN" dirty="0">
                <a:solidFill>
                  <a:srgbClr val="1B4367"/>
                </a:solidFill>
                <a:latin typeface="Times New Roman" panose="02020603050405020304" pitchFamily="18" charset="0"/>
                <a:cs typeface="Times New Roman" panose="02020603050405020304" pitchFamily="18" charset="0"/>
                <a:sym typeface="+mn-lt"/>
              </a:rPr>
              <a:t>, </a:t>
            </a:r>
            <a:r>
              <a:rPr lang="en-US" altLang="zh-CN" dirty="0" err="1">
                <a:solidFill>
                  <a:srgbClr val="1B4367"/>
                </a:solidFill>
                <a:latin typeface="Times New Roman" panose="02020603050405020304" pitchFamily="18" charset="0"/>
                <a:cs typeface="Times New Roman" panose="02020603050405020304" pitchFamily="18" charset="0"/>
                <a:sym typeface="+mn-lt"/>
              </a:rPr>
              <a:t>trip_dur_avg</a:t>
            </a:r>
            <a:endParaRPr lang="en-US" altLang="zh-CN" dirty="0">
              <a:solidFill>
                <a:srgbClr val="1B4367"/>
              </a:solidFill>
              <a:latin typeface="Times New Roman" panose="02020603050405020304" pitchFamily="18" charset="0"/>
              <a:cs typeface="Times New Roman" panose="02020603050405020304" pitchFamily="18" charset="0"/>
              <a:sym typeface="+mn-lt"/>
            </a:endParaRPr>
          </a:p>
        </p:txBody>
      </p:sp>
      <p:pic>
        <p:nvPicPr>
          <p:cNvPr id="5" name="Picture 4">
            <a:extLst>
              <a:ext uri="{FF2B5EF4-FFF2-40B4-BE49-F238E27FC236}">
                <a16:creationId xmlns:a16="http://schemas.microsoft.com/office/drawing/2014/main" id="{64FC8044-D0C7-4F5B-B936-79FF1C4E9066}"/>
              </a:ext>
            </a:extLst>
          </p:cNvPr>
          <p:cNvPicPr>
            <a:picLocks noChangeAspect="1"/>
          </p:cNvPicPr>
          <p:nvPr/>
        </p:nvPicPr>
        <p:blipFill>
          <a:blip r:embed="rId3"/>
          <a:stretch>
            <a:fillRect/>
          </a:stretch>
        </p:blipFill>
        <p:spPr>
          <a:xfrm>
            <a:off x="85059" y="2909556"/>
            <a:ext cx="8713192" cy="1144609"/>
          </a:xfrm>
          <a:prstGeom prst="rect">
            <a:avLst/>
          </a:prstGeom>
        </p:spPr>
      </p:pic>
    </p:spTree>
    <p:extLst>
      <p:ext uri="{BB962C8B-B14F-4D97-AF65-F5344CB8AC3E}">
        <p14:creationId xmlns:p14="http://schemas.microsoft.com/office/powerpoint/2010/main" val="4899062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1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Linear Regression:</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CDC18937-DC79-408F-B617-74C9C2F103DD}"/>
              </a:ext>
            </a:extLst>
          </p:cNvPr>
          <p:cNvPicPr>
            <a:picLocks noChangeAspect="1"/>
          </p:cNvPicPr>
          <p:nvPr/>
        </p:nvPicPr>
        <p:blipFill rotWithShape="1">
          <a:blip r:embed="rId3">
            <a:extLst>
              <a:ext uri="{28A0092B-C50C-407E-A947-70E740481C1C}">
                <a14:useLocalDpi xmlns:a14="http://schemas.microsoft.com/office/drawing/2010/main" val="0"/>
              </a:ext>
            </a:extLst>
          </a:blip>
          <a:srcRect t="1" r="4640" b="3276"/>
          <a:stretch/>
        </p:blipFill>
        <p:spPr>
          <a:xfrm>
            <a:off x="117363" y="834042"/>
            <a:ext cx="4957707" cy="1107699"/>
          </a:xfrm>
          <a:prstGeom prst="rect">
            <a:avLst/>
          </a:prstGeom>
        </p:spPr>
      </p:pic>
      <p:sp>
        <p:nvSpPr>
          <p:cNvPr id="9" name="文本框 60">
            <a:extLst>
              <a:ext uri="{FF2B5EF4-FFF2-40B4-BE49-F238E27FC236}">
                <a16:creationId xmlns:a16="http://schemas.microsoft.com/office/drawing/2014/main" id="{BE49E454-BDD7-40AA-8D1D-2668F9A281FD}"/>
              </a:ext>
            </a:extLst>
          </p:cNvPr>
          <p:cNvSpPr txBox="1"/>
          <p:nvPr/>
        </p:nvSpPr>
        <p:spPr>
          <a:xfrm>
            <a:off x="5075070" y="941477"/>
            <a:ext cx="3863368" cy="390857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228600" indent="-228600" algn="just">
              <a:lnSpc>
                <a:spcPct val="150000"/>
              </a:lnSpc>
              <a:buAutoNum type="arabicPeriod"/>
            </a:pPr>
            <a:r>
              <a:rPr lang="en-US" altLang="zh-CN" dirty="0">
                <a:solidFill>
                  <a:srgbClr val="1B4367"/>
                </a:solidFill>
                <a:latin typeface="Times New Roman" panose="02020603050405020304" pitchFamily="18" charset="0"/>
                <a:cs typeface="Times New Roman" panose="02020603050405020304" pitchFamily="18" charset="0"/>
                <a:sym typeface="+mn-lt"/>
              </a:rPr>
              <a:t>Use one hot coding in feature ‘events’ and ‘day of week’, set number of training samples to 500 and the rest for test.</a:t>
            </a:r>
          </a:p>
          <a:p>
            <a:pPr marL="228600" indent="-228600" algn="just">
              <a:lnSpc>
                <a:spcPct val="150000"/>
              </a:lnSpc>
              <a:buAutoNum type="arabicPeriod"/>
            </a:pPr>
            <a:r>
              <a:rPr lang="en-US" altLang="zh-CN" dirty="0">
                <a:solidFill>
                  <a:srgbClr val="1B4367"/>
                </a:solidFill>
                <a:latin typeface="Times New Roman" panose="02020603050405020304" pitchFamily="18" charset="0"/>
                <a:cs typeface="Times New Roman" panose="02020603050405020304" pitchFamily="18" charset="0"/>
                <a:sym typeface="+mn-lt"/>
              </a:rPr>
              <a:t>Even though the normalized training RSS is small, the linear regression model still fails because the normalized test RSS is extremely large, this is because overfitting due to large number of parameters and relatively small number of samples, which lead to large errors in test dataset.</a:t>
            </a:r>
          </a:p>
          <a:p>
            <a:pPr marL="228600" indent="-228600" algn="just">
              <a:lnSpc>
                <a:spcPct val="150000"/>
              </a:lnSpc>
              <a:buAutoNum type="arabicPeriod"/>
            </a:pPr>
            <a:r>
              <a:rPr lang="en-US" altLang="zh-CN" dirty="0">
                <a:solidFill>
                  <a:srgbClr val="1B4367"/>
                </a:solidFill>
                <a:latin typeface="Times New Roman" panose="02020603050405020304" pitchFamily="18" charset="0"/>
                <a:cs typeface="Times New Roman" panose="02020603050405020304" pitchFamily="18" charset="0"/>
                <a:sym typeface="+mn-lt"/>
              </a:rPr>
              <a:t>Therefore, we try to use LASSO regression to select optimal features.</a:t>
            </a:r>
          </a:p>
        </p:txBody>
      </p:sp>
      <p:pic>
        <p:nvPicPr>
          <p:cNvPr id="10" name="图片 9">
            <a:extLst>
              <a:ext uri="{FF2B5EF4-FFF2-40B4-BE49-F238E27FC236}">
                <a16:creationId xmlns:a16="http://schemas.microsoft.com/office/drawing/2014/main" id="{86D5EA42-AC33-4DF3-B279-B20657F678E2}"/>
              </a:ext>
            </a:extLst>
          </p:cNvPr>
          <p:cNvPicPr>
            <a:picLocks noChangeAspect="1"/>
          </p:cNvPicPr>
          <p:nvPr/>
        </p:nvPicPr>
        <p:blipFill rotWithShape="1">
          <a:blip r:embed="rId4">
            <a:extLst>
              <a:ext uri="{28A0092B-C50C-407E-A947-70E740481C1C}">
                <a14:useLocalDpi xmlns:a14="http://schemas.microsoft.com/office/drawing/2010/main" val="0"/>
              </a:ext>
            </a:extLst>
          </a:blip>
          <a:srcRect b="45504"/>
          <a:stretch/>
        </p:blipFill>
        <p:spPr>
          <a:xfrm>
            <a:off x="117361" y="2039127"/>
            <a:ext cx="3179947" cy="1056307"/>
          </a:xfrm>
          <a:prstGeom prst="rect">
            <a:avLst/>
          </a:prstGeom>
        </p:spPr>
      </p:pic>
      <p:pic>
        <p:nvPicPr>
          <p:cNvPr id="12" name="图片 11">
            <a:extLst>
              <a:ext uri="{FF2B5EF4-FFF2-40B4-BE49-F238E27FC236}">
                <a16:creationId xmlns:a16="http://schemas.microsoft.com/office/drawing/2014/main" id="{0DB9C0CE-0F57-42BA-9241-785AEDB298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361" y="3201759"/>
            <a:ext cx="3528233" cy="1568715"/>
          </a:xfrm>
          <a:prstGeom prst="rect">
            <a:avLst/>
          </a:prstGeom>
        </p:spPr>
      </p:pic>
    </p:spTree>
    <p:extLst>
      <p:ext uri="{BB962C8B-B14F-4D97-AF65-F5344CB8AC3E}">
        <p14:creationId xmlns:p14="http://schemas.microsoft.com/office/powerpoint/2010/main" val="42627021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3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LASSO Regression:</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34AC99F2-2430-4AA4-B020-B1D03DBF5238}"/>
              </a:ext>
            </a:extLst>
          </p:cNvPr>
          <p:cNvPicPr>
            <a:picLocks noChangeAspect="1"/>
          </p:cNvPicPr>
          <p:nvPr/>
        </p:nvPicPr>
        <p:blipFill rotWithShape="1">
          <a:blip r:embed="rId3">
            <a:extLst>
              <a:ext uri="{28A0092B-C50C-407E-A947-70E740481C1C}">
                <a14:useLocalDpi xmlns:a14="http://schemas.microsoft.com/office/drawing/2010/main" val="0"/>
              </a:ext>
            </a:extLst>
          </a:blip>
          <a:srcRect b="62382"/>
          <a:stretch/>
        </p:blipFill>
        <p:spPr>
          <a:xfrm>
            <a:off x="155149" y="742510"/>
            <a:ext cx="3987195" cy="880719"/>
          </a:xfrm>
          <a:prstGeom prst="rect">
            <a:avLst/>
          </a:prstGeom>
        </p:spPr>
      </p:pic>
      <p:sp>
        <p:nvSpPr>
          <p:cNvPr id="9" name="文本框 60">
            <a:extLst>
              <a:ext uri="{FF2B5EF4-FFF2-40B4-BE49-F238E27FC236}">
                <a16:creationId xmlns:a16="http://schemas.microsoft.com/office/drawing/2014/main" id="{E37B2C9E-D6D9-4FEA-AB11-1733F125C263}"/>
              </a:ext>
            </a:extLst>
          </p:cNvPr>
          <p:cNvSpPr txBox="1"/>
          <p:nvPr/>
        </p:nvSpPr>
        <p:spPr>
          <a:xfrm>
            <a:off x="4126227" y="742510"/>
            <a:ext cx="4862624" cy="390857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228600" indent="-228600" algn="just">
              <a:lnSpc>
                <a:spcPct val="150000"/>
              </a:lnSpc>
              <a:buAutoNum type="arabicPeriod"/>
            </a:pPr>
            <a:r>
              <a:rPr lang="en-US" altLang="zh-CN" dirty="0">
                <a:solidFill>
                  <a:srgbClr val="1B4367"/>
                </a:solidFill>
                <a:latin typeface="Times New Roman" panose="02020603050405020304" pitchFamily="18" charset="0"/>
                <a:cs typeface="Times New Roman" panose="02020603050405020304" pitchFamily="18" charset="0"/>
                <a:sym typeface="+mn-lt"/>
              </a:rPr>
              <a:t>Use cross validation to select the regularization level alpha. Choose 100 alpha values logarithmically spaced from 1e-3 to 10 and 10 fold for cross validation. Store the test RSS in a matrix </a:t>
            </a:r>
            <a:r>
              <a:rPr lang="en-US" altLang="zh-CN" dirty="0" err="1">
                <a:solidFill>
                  <a:srgbClr val="1B4367"/>
                </a:solidFill>
                <a:latin typeface="Times New Roman" panose="02020603050405020304" pitchFamily="18" charset="0"/>
                <a:cs typeface="Times New Roman" panose="02020603050405020304" pitchFamily="18" charset="0"/>
                <a:sym typeface="+mn-lt"/>
              </a:rPr>
              <a:t>RSSts</a:t>
            </a:r>
            <a:r>
              <a:rPr lang="en-US" altLang="zh-CN" dirty="0">
                <a:solidFill>
                  <a:srgbClr val="1B4367"/>
                </a:solidFill>
                <a:latin typeface="Times New Roman" panose="02020603050405020304" pitchFamily="18" charset="0"/>
                <a:cs typeface="Times New Roman" panose="02020603050405020304" pitchFamily="18" charset="0"/>
                <a:sym typeface="+mn-lt"/>
              </a:rPr>
              <a:t> with rows </a:t>
            </a:r>
            <a:r>
              <a:rPr lang="en-US" altLang="zh-CN" dirty="0" err="1">
                <a:solidFill>
                  <a:srgbClr val="1B4367"/>
                </a:solidFill>
                <a:latin typeface="Times New Roman" panose="02020603050405020304" pitchFamily="18" charset="0"/>
                <a:cs typeface="Times New Roman" panose="02020603050405020304" pitchFamily="18" charset="0"/>
                <a:sym typeface="+mn-lt"/>
              </a:rPr>
              <a:t>correponding</a:t>
            </a:r>
            <a:r>
              <a:rPr lang="en-US" altLang="zh-CN" dirty="0">
                <a:solidFill>
                  <a:srgbClr val="1B4367"/>
                </a:solidFill>
                <a:latin typeface="Times New Roman" panose="02020603050405020304" pitchFamily="18" charset="0"/>
                <a:cs typeface="Times New Roman" panose="02020603050405020304" pitchFamily="18" charset="0"/>
                <a:sym typeface="+mn-lt"/>
              </a:rPr>
              <a:t> to different alpha values and columns corresponding to different cross validation folds.</a:t>
            </a:r>
          </a:p>
          <a:p>
            <a:pPr marL="228600" indent="-228600" algn="just">
              <a:lnSpc>
                <a:spcPct val="150000"/>
              </a:lnSpc>
              <a:buAutoNum type="arabicPeriod"/>
            </a:pPr>
            <a:r>
              <a:rPr lang="en-US" altLang="zh-CN" dirty="0">
                <a:solidFill>
                  <a:srgbClr val="1B4367"/>
                </a:solidFill>
                <a:latin typeface="Times New Roman" panose="02020603050405020304" pitchFamily="18" charset="0"/>
                <a:cs typeface="Times New Roman" panose="02020603050405020304" pitchFamily="18" charset="0"/>
                <a:sym typeface="+mn-lt"/>
              </a:rPr>
              <a:t>Determine the RSS mean and standard error corresponding to different alpha and plot the mean RSS with error bar as a function of alpha. </a:t>
            </a:r>
          </a:p>
          <a:p>
            <a:pPr marL="228600" indent="-228600" algn="just">
              <a:lnSpc>
                <a:spcPct val="150000"/>
              </a:lnSpc>
              <a:buAutoNum type="arabicPeriod"/>
            </a:pPr>
            <a:r>
              <a:rPr lang="en-US" altLang="zh-CN" dirty="0">
                <a:solidFill>
                  <a:srgbClr val="1B4367"/>
                </a:solidFill>
                <a:latin typeface="Times New Roman" panose="02020603050405020304" pitchFamily="18" charset="0"/>
                <a:cs typeface="Times New Roman" panose="02020603050405020304" pitchFamily="18" charset="0"/>
                <a:sym typeface="+mn-lt"/>
              </a:rPr>
              <a:t>Find the optimal alpha and the mean test RSS at this optimal point using the one standard error rule.</a:t>
            </a:r>
          </a:p>
          <a:p>
            <a:pPr marL="228600" indent="-228600" algn="just">
              <a:lnSpc>
                <a:spcPct val="150000"/>
              </a:lnSpc>
              <a:buAutoNum type="arabicPeriod"/>
            </a:pPr>
            <a:r>
              <a:rPr lang="en-US" altLang="zh-CN" dirty="0">
                <a:solidFill>
                  <a:srgbClr val="1B4367"/>
                </a:solidFill>
                <a:latin typeface="Times New Roman" panose="02020603050405020304" pitchFamily="18" charset="0"/>
                <a:cs typeface="Times New Roman" panose="02020603050405020304" pitchFamily="18" charset="0"/>
                <a:sym typeface="+mn-lt"/>
              </a:rPr>
              <a:t>The mean test RSS is 0.530085 after LASSO regularization, which is a reasonable result. </a:t>
            </a:r>
          </a:p>
        </p:txBody>
      </p:sp>
      <p:pic>
        <p:nvPicPr>
          <p:cNvPr id="6" name="图片 5">
            <a:extLst>
              <a:ext uri="{FF2B5EF4-FFF2-40B4-BE49-F238E27FC236}">
                <a16:creationId xmlns:a16="http://schemas.microsoft.com/office/drawing/2014/main" id="{D4628BC3-0E2C-43E2-80AF-FDC320B734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148" y="1623229"/>
            <a:ext cx="3690705" cy="2930545"/>
          </a:xfrm>
          <a:prstGeom prst="rect">
            <a:avLst/>
          </a:prstGeom>
        </p:spPr>
      </p:pic>
      <p:pic>
        <p:nvPicPr>
          <p:cNvPr id="8" name="图片 7">
            <a:extLst>
              <a:ext uri="{FF2B5EF4-FFF2-40B4-BE49-F238E27FC236}">
                <a16:creationId xmlns:a16="http://schemas.microsoft.com/office/drawing/2014/main" id="{2FE95E63-ED21-44C5-BC74-445601D2CFAF}"/>
              </a:ext>
            </a:extLst>
          </p:cNvPr>
          <p:cNvPicPr>
            <a:picLocks noChangeAspect="1"/>
          </p:cNvPicPr>
          <p:nvPr/>
        </p:nvPicPr>
        <p:blipFill rotWithShape="1">
          <a:blip r:embed="rId5">
            <a:extLst>
              <a:ext uri="{28A0092B-C50C-407E-A947-70E740481C1C}">
                <a14:useLocalDpi xmlns:a14="http://schemas.microsoft.com/office/drawing/2010/main" val="0"/>
              </a:ext>
            </a:extLst>
          </a:blip>
          <a:srcRect t="81123"/>
          <a:stretch/>
        </p:blipFill>
        <p:spPr>
          <a:xfrm>
            <a:off x="155147" y="4553773"/>
            <a:ext cx="3630044" cy="249819"/>
          </a:xfrm>
          <a:prstGeom prst="rect">
            <a:avLst/>
          </a:prstGeom>
        </p:spPr>
      </p:pic>
    </p:spTree>
    <p:extLst>
      <p:ext uri="{BB962C8B-B14F-4D97-AF65-F5344CB8AC3E}">
        <p14:creationId xmlns:p14="http://schemas.microsoft.com/office/powerpoint/2010/main" val="6927873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2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LASSO Regression:</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8A3CDBD6-10A4-4AD5-9F55-2D723EE8BC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39" y="741432"/>
            <a:ext cx="2141798" cy="1425255"/>
          </a:xfrm>
          <a:prstGeom prst="rect">
            <a:avLst/>
          </a:prstGeom>
        </p:spPr>
      </p:pic>
      <p:pic>
        <p:nvPicPr>
          <p:cNvPr id="7" name="图片 6">
            <a:extLst>
              <a:ext uri="{FF2B5EF4-FFF2-40B4-BE49-F238E27FC236}">
                <a16:creationId xmlns:a16="http://schemas.microsoft.com/office/drawing/2014/main" id="{DD5029CA-AD26-439D-B077-9E7D511EA03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529" r="5024"/>
          <a:stretch/>
        </p:blipFill>
        <p:spPr>
          <a:xfrm>
            <a:off x="2289809" y="708107"/>
            <a:ext cx="2141798" cy="1491906"/>
          </a:xfrm>
          <a:prstGeom prst="rect">
            <a:avLst/>
          </a:prstGeom>
        </p:spPr>
      </p:pic>
      <p:pic>
        <p:nvPicPr>
          <p:cNvPr id="11" name="图片 10">
            <a:extLst>
              <a:ext uri="{FF2B5EF4-FFF2-40B4-BE49-F238E27FC236}">
                <a16:creationId xmlns:a16="http://schemas.microsoft.com/office/drawing/2014/main" id="{E562426C-1D1B-4900-903B-3BB329C94E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39" y="3021052"/>
            <a:ext cx="3894063" cy="1858236"/>
          </a:xfrm>
          <a:prstGeom prst="rect">
            <a:avLst/>
          </a:prstGeom>
        </p:spPr>
      </p:pic>
      <p:pic>
        <p:nvPicPr>
          <p:cNvPr id="9" name="图片 8">
            <a:extLst>
              <a:ext uri="{FF2B5EF4-FFF2-40B4-BE49-F238E27FC236}">
                <a16:creationId xmlns:a16="http://schemas.microsoft.com/office/drawing/2014/main" id="{1F2F0029-45D9-4D68-8041-5DB1FB7229A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9809" y="2202866"/>
            <a:ext cx="2141798" cy="1481244"/>
          </a:xfrm>
          <a:prstGeom prst="rect">
            <a:avLst/>
          </a:prstGeom>
        </p:spPr>
      </p:pic>
      <p:sp>
        <p:nvSpPr>
          <p:cNvPr id="15" name="文本框 60">
            <a:extLst>
              <a:ext uri="{FF2B5EF4-FFF2-40B4-BE49-F238E27FC236}">
                <a16:creationId xmlns:a16="http://schemas.microsoft.com/office/drawing/2014/main" id="{E37B2C9E-D6D9-4FEA-AB11-1733F125C263}"/>
              </a:ext>
            </a:extLst>
          </p:cNvPr>
          <p:cNvSpPr txBox="1"/>
          <p:nvPr/>
        </p:nvSpPr>
        <p:spPr>
          <a:xfrm>
            <a:off x="4572000" y="884305"/>
            <a:ext cx="4380614" cy="326224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just">
              <a:lnSpc>
                <a:spcPct val="150000"/>
              </a:lnSpc>
            </a:pPr>
            <a:endParaRPr lang="en-US" altLang="zh-CN" dirty="0">
              <a:solidFill>
                <a:srgbClr val="1B4367"/>
              </a:solidFill>
              <a:latin typeface="Times New Roman" panose="02020603050405020304" pitchFamily="18" charset="0"/>
              <a:cs typeface="Times New Roman" panose="02020603050405020304" pitchFamily="18" charset="0"/>
              <a:sym typeface="+mn-lt"/>
            </a:endParaRPr>
          </a:p>
          <a:p>
            <a:pPr marL="228600" indent="-228600" algn="just">
              <a:lnSpc>
                <a:spcPct val="150000"/>
              </a:lnSpc>
              <a:buAutoNum type="arabicPeriod" startAt="5"/>
            </a:pPr>
            <a:r>
              <a:rPr lang="en-US" altLang="zh-CN" dirty="0">
                <a:solidFill>
                  <a:srgbClr val="1B4367"/>
                </a:solidFill>
                <a:latin typeface="Times New Roman" panose="02020603050405020304" pitchFamily="18" charset="0"/>
                <a:cs typeface="Times New Roman" panose="02020603050405020304" pitchFamily="18" charset="0"/>
                <a:sym typeface="+mn-lt"/>
              </a:rPr>
              <a:t>We also draw the LASSO path for both trip numbers and trip durations to illustration the effect of LASSO regularization, we can see from the figure that features with large coefficients are the same.</a:t>
            </a:r>
          </a:p>
          <a:p>
            <a:pPr marL="228600" indent="-228600" algn="just">
              <a:lnSpc>
                <a:spcPct val="150000"/>
              </a:lnSpc>
              <a:buAutoNum type="arabicPeriod" startAt="5"/>
            </a:pPr>
            <a:r>
              <a:rPr lang="en-US" altLang="zh-CN" dirty="0">
                <a:solidFill>
                  <a:srgbClr val="1B4367"/>
                </a:solidFill>
                <a:latin typeface="Times New Roman" panose="02020603050405020304" pitchFamily="18" charset="0"/>
                <a:cs typeface="Times New Roman" panose="02020603050405020304" pitchFamily="18" charset="0"/>
                <a:sym typeface="+mn-lt"/>
              </a:rPr>
              <a:t>Find the number of non-zero LASSO coefficients, which is 3, and the corresponding feature names are </a:t>
            </a:r>
            <a:r>
              <a:rPr lang="en-US" altLang="zh-CN" dirty="0" err="1">
                <a:solidFill>
                  <a:srgbClr val="1B4367"/>
                </a:solidFill>
                <a:latin typeface="Times New Roman" panose="02020603050405020304" pitchFamily="18" charset="0"/>
                <a:cs typeface="Times New Roman" panose="02020603050405020304" pitchFamily="18" charset="0"/>
                <a:sym typeface="+mn-lt"/>
              </a:rPr>
              <a:t>day_of_week_Sunday</a:t>
            </a:r>
            <a:r>
              <a:rPr lang="en-US" altLang="zh-CN" dirty="0">
                <a:solidFill>
                  <a:srgbClr val="1B4367"/>
                </a:solidFill>
                <a:latin typeface="Times New Roman" panose="02020603050405020304" pitchFamily="18" charset="0"/>
                <a:cs typeface="Times New Roman" panose="02020603050405020304" pitchFamily="18" charset="0"/>
                <a:sym typeface="+mn-lt"/>
              </a:rPr>
              <a:t>, </a:t>
            </a:r>
            <a:r>
              <a:rPr lang="en-US" altLang="zh-CN" dirty="0" err="1">
                <a:solidFill>
                  <a:srgbClr val="1B4367"/>
                </a:solidFill>
                <a:latin typeface="Times New Roman" panose="02020603050405020304" pitchFamily="18" charset="0"/>
                <a:cs typeface="Times New Roman" panose="02020603050405020304" pitchFamily="18" charset="0"/>
                <a:sym typeface="+mn-lt"/>
              </a:rPr>
              <a:t>day_of_week_Saturday</a:t>
            </a:r>
            <a:r>
              <a:rPr lang="en-US" altLang="zh-CN" dirty="0">
                <a:solidFill>
                  <a:srgbClr val="1B4367"/>
                </a:solidFill>
                <a:latin typeface="Times New Roman" panose="02020603050405020304" pitchFamily="18" charset="0"/>
                <a:cs typeface="Times New Roman" panose="02020603050405020304" pitchFamily="18" charset="0"/>
                <a:sym typeface="+mn-lt"/>
              </a:rPr>
              <a:t> and </a:t>
            </a:r>
            <a:r>
              <a:rPr lang="en-US" altLang="zh-CN" dirty="0" err="1">
                <a:solidFill>
                  <a:srgbClr val="1B4367"/>
                </a:solidFill>
                <a:latin typeface="Times New Roman" panose="02020603050405020304" pitchFamily="18" charset="0"/>
                <a:cs typeface="Times New Roman" panose="02020603050405020304" pitchFamily="18" charset="0"/>
                <a:sym typeface="+mn-lt"/>
              </a:rPr>
              <a:t>mean_temperature_f</a:t>
            </a:r>
            <a:r>
              <a:rPr lang="en-US" altLang="zh-CN" dirty="0">
                <a:solidFill>
                  <a:srgbClr val="1B4367"/>
                </a:solidFill>
                <a:latin typeface="Times New Roman" panose="02020603050405020304" pitchFamily="18" charset="0"/>
                <a:cs typeface="Times New Roman" panose="02020603050405020304" pitchFamily="18" charset="0"/>
                <a:sym typeface="+mn-lt"/>
              </a:rPr>
              <a:t>. </a:t>
            </a:r>
          </a:p>
          <a:p>
            <a:pPr marL="228600" indent="-228600" algn="just">
              <a:lnSpc>
                <a:spcPct val="150000"/>
              </a:lnSpc>
              <a:buAutoNum type="arabicPeriod" startAt="5"/>
            </a:pPr>
            <a:r>
              <a:rPr lang="en-US" altLang="zh-CN" dirty="0">
                <a:solidFill>
                  <a:srgbClr val="1B4367"/>
                </a:solidFill>
                <a:latin typeface="Times New Roman" panose="02020603050405020304" pitchFamily="18" charset="0"/>
                <a:cs typeface="Times New Roman" panose="02020603050405020304" pitchFamily="18" charset="0"/>
                <a:sym typeface="+mn-lt"/>
              </a:rPr>
              <a:t>These coefficients actually make sense in real life.</a:t>
            </a:r>
          </a:p>
        </p:txBody>
      </p:sp>
    </p:spTree>
    <p:extLst>
      <p:ext uri="{BB962C8B-B14F-4D97-AF65-F5344CB8AC3E}">
        <p14:creationId xmlns:p14="http://schemas.microsoft.com/office/powerpoint/2010/main" val="12774477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2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1572</TotalTime>
  <Words>979</Words>
  <Application>Microsoft Office PowerPoint</Application>
  <PresentationFormat>全屏显示(16:9)</PresentationFormat>
  <Paragraphs>79</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宋体</vt:lpstr>
      <vt:lpstr>微软雅黑</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iris Sun</cp:lastModifiedBy>
  <cp:revision>73</cp:revision>
  <dcterms:created xsi:type="dcterms:W3CDTF">2016-05-20T12:59:00Z</dcterms:created>
  <dcterms:modified xsi:type="dcterms:W3CDTF">2018-05-16T23:14:09Z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