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3" r:id="rId3"/>
    <p:sldId id="290" r:id="rId4"/>
    <p:sldId id="293" r:id="rId5"/>
    <p:sldId id="296" r:id="rId6"/>
    <p:sldId id="302" r:id="rId7"/>
    <p:sldId id="294" r:id="rId8"/>
    <p:sldId id="297" r:id="rId9"/>
    <p:sldId id="298" r:id="rId10"/>
    <p:sldId id="299" r:id="rId11"/>
    <p:sldId id="300" r:id="rId12"/>
    <p:sldId id="301" r:id="rId13"/>
    <p:sldId id="264" r:id="rId14"/>
    <p:sldId id="268" r:id="rId15"/>
    <p:sldId id="266" r:id="rId16"/>
    <p:sldId id="286" r:id="rId17"/>
    <p:sldId id="278"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8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777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80044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6943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853835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64416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8887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9316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3174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71004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9393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4011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438582"/>
          </a:xfrm>
          <a:prstGeom prst="rect">
            <a:avLst/>
          </a:prstGeom>
          <a:noFill/>
        </p:spPr>
        <p:txBody>
          <a:bodyPr wrap="square" lIns="68580" tIns="34290" rIns="68580" bIns="34290" rtlCol="0">
            <a:spAutoFit/>
          </a:bodyPr>
          <a:lstStyle/>
          <a:p>
            <a:r>
              <a:rPr lang="en-US" altLang="zh-CN" sz="2400" b="1" dirty="0">
                <a:solidFill>
                  <a:srgbClr val="1B4367"/>
                </a:solidFill>
                <a:cs typeface="+mn-ea"/>
                <a:sym typeface="+mn-lt"/>
              </a:rPr>
              <a:t>Prediction of Bike Share Demand</a:t>
            </a:r>
            <a:endParaRPr lang="zh-CN" altLang="en-US" sz="2400" b="1" dirty="0">
              <a:solidFill>
                <a:srgbClr val="1B4367"/>
              </a:solidFill>
              <a:cs typeface="+mn-ea"/>
              <a:sym typeface="+mn-lt"/>
            </a:endParaRPr>
          </a:p>
        </p:txBody>
      </p:sp>
      <p:sp>
        <p:nvSpPr>
          <p:cNvPr id="3075" name="文本框 3074"/>
          <p:cNvSpPr txBox="1"/>
          <p:nvPr/>
        </p:nvSpPr>
        <p:spPr>
          <a:xfrm>
            <a:off x="3404878" y="3196479"/>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en-US" altLang="zh-CN" sz="1200" dirty="0">
                <a:solidFill>
                  <a:schemeClr val="tx1">
                    <a:lumMod val="75000"/>
                    <a:lumOff val="25000"/>
                  </a:schemeClr>
                </a:solidFill>
                <a:cs typeface="+mn-ea"/>
                <a:sym typeface="+mn-lt"/>
              </a:rPr>
              <a:t>Date: 05/16/2018</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4099539" y="2169992"/>
            <a:ext cx="4512834" cy="253915"/>
          </a:xfrm>
          <a:prstGeom prst="rect">
            <a:avLst/>
          </a:prstGeom>
          <a:noFill/>
        </p:spPr>
        <p:txBody>
          <a:bodyPr wrap="square" lIns="68580" tIns="34290" rIns="68580" bIns="34290" rtlCol="0">
            <a:spAutoFit/>
          </a:bodyPr>
          <a:lstStyle/>
          <a:p>
            <a:pPr lvl="0" eaLnBrk="0" latinLnBrk="0" hangingPunct="0"/>
            <a:r>
              <a:rPr lang="en-US" altLang="zh-CN" sz="1200" dirty="0">
                <a:solidFill>
                  <a:srgbClr val="1B4367"/>
                </a:solidFill>
                <a:cs typeface="+mn-ea"/>
                <a:sym typeface="+mn-lt"/>
              </a:rPr>
              <a:t>-EL-GY 9123 Introduction to Machine Learning Final Project</a:t>
            </a:r>
          </a:p>
        </p:txBody>
      </p:sp>
      <p:sp>
        <p:nvSpPr>
          <p:cNvPr id="121" name="TextBox 120"/>
          <p:cNvSpPr txBox="1"/>
          <p:nvPr/>
        </p:nvSpPr>
        <p:spPr>
          <a:xfrm>
            <a:off x="3467490" y="2656960"/>
            <a:ext cx="3336584" cy="306467"/>
          </a:xfrm>
          <a:prstGeom prst="roundRect">
            <a:avLst/>
          </a:prstGeom>
          <a:solidFill>
            <a:srgbClr val="1B4367"/>
          </a:solidFill>
        </p:spPr>
        <p:txBody>
          <a:bodyPr wrap="square" rtlCol="0">
            <a:spAutoFit/>
          </a:bodyPr>
          <a:lstStyle/>
          <a:p>
            <a:r>
              <a:rPr lang="en-US" altLang="zh-CN" sz="1200" dirty="0">
                <a:solidFill>
                  <a:schemeClr val="bg1"/>
                </a:solidFill>
                <a:cs typeface="+mn-ea"/>
                <a:sym typeface="+mn-lt"/>
              </a:rPr>
              <a:t>Hongyi Sun(hs3497) </a:t>
            </a:r>
            <a:r>
              <a:rPr lang="en-US" altLang="zh-CN" sz="1200" dirty="0" err="1">
                <a:solidFill>
                  <a:schemeClr val="bg1"/>
                </a:solidFill>
                <a:cs typeface="+mn-ea"/>
                <a:sym typeface="+mn-lt"/>
              </a:rPr>
              <a:t>Qiongxuan</a:t>
            </a:r>
            <a:r>
              <a:rPr lang="en-US" altLang="zh-CN" sz="1200" dirty="0">
                <a:solidFill>
                  <a:schemeClr val="bg1"/>
                </a:solidFill>
                <a:cs typeface="+mn-ea"/>
                <a:sym typeface="+mn-lt"/>
              </a:rPr>
              <a:t> Tan(qt310)</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8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48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530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Neural Network: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4947685" y="1599444"/>
            <a:ext cx="4111256" cy="1421608"/>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Features: </a:t>
            </a:r>
          </a:p>
          <a:p>
            <a:pPr>
              <a:lnSpc>
                <a:spcPct val="150000"/>
              </a:lnSpc>
            </a:pPr>
            <a:r>
              <a:rPr lang="en-US" altLang="zh-CN" sz="1200" dirty="0">
                <a:solidFill>
                  <a:srgbClr val="1B4367"/>
                </a:solidFill>
                <a:cs typeface="+mn-ea"/>
                <a:sym typeface="+mn-lt"/>
              </a:rPr>
              <a:t>date, </a:t>
            </a:r>
            <a:r>
              <a:rPr lang="en-US" altLang="zh-CN" sz="1200" dirty="0" err="1">
                <a:solidFill>
                  <a:srgbClr val="1B4367"/>
                </a:solidFill>
                <a:cs typeface="+mn-ea"/>
                <a:sym typeface="+mn-lt"/>
              </a:rPr>
              <a:t>mean_temperature_f</a:t>
            </a:r>
            <a:r>
              <a:rPr lang="en-US" altLang="zh-CN" sz="1200" dirty="0">
                <a:solidFill>
                  <a:srgbClr val="1B4367"/>
                </a:solidFill>
                <a:cs typeface="+mn-ea"/>
                <a:sym typeface="+mn-lt"/>
              </a:rPr>
              <a:t>, </a:t>
            </a:r>
            <a:r>
              <a:rPr lang="en-US" altLang="zh-CN" sz="1200" dirty="0" err="1">
                <a:solidFill>
                  <a:srgbClr val="1B4367"/>
                </a:solidFill>
                <a:cs typeface="+mn-ea"/>
                <a:sym typeface="+mn-lt"/>
              </a:rPr>
              <a:t>mean_dew_point_f</a:t>
            </a:r>
            <a:r>
              <a:rPr lang="en-US" altLang="zh-CN" sz="1200" dirty="0">
                <a:solidFill>
                  <a:srgbClr val="1B4367"/>
                </a:solidFill>
                <a:cs typeface="+mn-ea"/>
                <a:sym typeface="+mn-lt"/>
              </a:rPr>
              <a:t>, </a:t>
            </a:r>
          </a:p>
          <a:p>
            <a:pPr>
              <a:lnSpc>
                <a:spcPct val="150000"/>
              </a:lnSpc>
            </a:pPr>
            <a:r>
              <a:rPr lang="en-US" altLang="zh-CN" sz="1200" dirty="0" err="1">
                <a:solidFill>
                  <a:srgbClr val="1B4367"/>
                </a:solidFill>
                <a:cs typeface="+mn-ea"/>
                <a:sym typeface="+mn-lt"/>
              </a:rPr>
              <a:t>mean_humidity</a:t>
            </a:r>
            <a:r>
              <a:rPr lang="en-US" altLang="zh-CN" sz="1200" dirty="0">
                <a:solidFill>
                  <a:srgbClr val="1B4367"/>
                </a:solidFill>
                <a:cs typeface="+mn-ea"/>
                <a:sym typeface="+mn-lt"/>
              </a:rPr>
              <a:t>, </a:t>
            </a:r>
            <a:r>
              <a:rPr lang="en-US" altLang="zh-CN" sz="1200" dirty="0" err="1">
                <a:solidFill>
                  <a:srgbClr val="1B4367"/>
                </a:solidFill>
                <a:cs typeface="+mn-ea"/>
                <a:sym typeface="+mn-lt"/>
              </a:rPr>
              <a:t>mean_sea_level_pressure_inches</a:t>
            </a:r>
            <a:r>
              <a:rPr lang="en-US" altLang="zh-CN" sz="1200" dirty="0">
                <a:solidFill>
                  <a:srgbClr val="1B4367"/>
                </a:solidFill>
                <a:cs typeface="+mn-ea"/>
                <a:sym typeface="+mn-lt"/>
              </a:rPr>
              <a:t>, </a:t>
            </a:r>
            <a:r>
              <a:rPr lang="en-US" altLang="zh-CN" sz="1200" dirty="0" err="1">
                <a:solidFill>
                  <a:srgbClr val="1B4367"/>
                </a:solidFill>
                <a:cs typeface="+mn-ea"/>
                <a:sym typeface="+mn-lt"/>
              </a:rPr>
              <a:t>mean_visibility_miles</a:t>
            </a:r>
            <a:r>
              <a:rPr lang="en-US" altLang="zh-CN" sz="1200" dirty="0">
                <a:solidFill>
                  <a:srgbClr val="1B4367"/>
                </a:solidFill>
                <a:cs typeface="+mn-ea"/>
                <a:sym typeface="+mn-lt"/>
              </a:rPr>
              <a:t>, </a:t>
            </a:r>
            <a:r>
              <a:rPr lang="en-US" altLang="zh-CN" sz="1200" dirty="0" err="1">
                <a:solidFill>
                  <a:srgbClr val="1B4367"/>
                </a:solidFill>
                <a:cs typeface="+mn-ea"/>
                <a:sym typeface="+mn-lt"/>
              </a:rPr>
              <a:t>mean_wind_speed_mph</a:t>
            </a:r>
            <a:r>
              <a:rPr lang="en-US" altLang="zh-CN" sz="1200" dirty="0">
                <a:solidFill>
                  <a:srgbClr val="1B4367"/>
                </a:solidFill>
                <a:cs typeface="+mn-ea"/>
                <a:sym typeface="+mn-lt"/>
              </a:rPr>
              <a:t>,</a:t>
            </a:r>
          </a:p>
          <a:p>
            <a:pPr>
              <a:lnSpc>
                <a:spcPct val="150000"/>
              </a:lnSpc>
            </a:pPr>
            <a:r>
              <a:rPr lang="en-US" altLang="zh-CN" sz="1200" dirty="0" err="1">
                <a:solidFill>
                  <a:srgbClr val="1B4367"/>
                </a:solidFill>
                <a:cs typeface="+mn-ea"/>
                <a:sym typeface="+mn-lt"/>
              </a:rPr>
              <a:t>precipitation_inches</a:t>
            </a:r>
            <a:r>
              <a:rPr lang="en-US" altLang="zh-CN" sz="1200" dirty="0">
                <a:solidFill>
                  <a:srgbClr val="1B4367"/>
                </a:solidFill>
                <a:cs typeface="+mn-ea"/>
                <a:sym typeface="+mn-lt"/>
              </a:rPr>
              <a:t>, </a:t>
            </a:r>
            <a:r>
              <a:rPr lang="en-US" altLang="zh-CN" sz="1200" dirty="0" err="1">
                <a:solidFill>
                  <a:srgbClr val="1B4367"/>
                </a:solidFill>
                <a:cs typeface="+mn-ea"/>
                <a:sym typeface="+mn-lt"/>
              </a:rPr>
              <a:t>cloud_cover</a:t>
            </a:r>
            <a:r>
              <a:rPr lang="en-US" altLang="zh-CN" sz="1200" dirty="0">
                <a:solidFill>
                  <a:srgbClr val="1B4367"/>
                </a:solidFill>
                <a:cs typeface="+mn-ea"/>
                <a:sym typeface="+mn-lt"/>
              </a:rPr>
              <a:t>, events</a:t>
            </a:r>
            <a:endParaRPr lang="en-US" altLang="zh-CN" sz="1200" kern="0" dirty="0">
              <a:solidFill>
                <a:schemeClr val="tx1">
                  <a:lumMod val="75000"/>
                  <a:lumOff val="25000"/>
                </a:schemeClr>
              </a:solidFill>
              <a:cs typeface="+mn-ea"/>
              <a:sym typeface="+mn-lt"/>
            </a:endParaRPr>
          </a:p>
        </p:txBody>
      </p:sp>
      <p:sp>
        <p:nvSpPr>
          <p:cNvPr id="33" name="文本框 60">
            <a:extLst>
              <a:ext uri="{FF2B5EF4-FFF2-40B4-BE49-F238E27FC236}">
                <a16:creationId xmlns:a16="http://schemas.microsoft.com/office/drawing/2014/main" id="{A03DC666-C588-40B8-ADE2-A41A9A398F8E}"/>
              </a:ext>
            </a:extLst>
          </p:cNvPr>
          <p:cNvSpPr txBox="1"/>
          <p:nvPr/>
        </p:nvSpPr>
        <p:spPr>
          <a:xfrm>
            <a:off x="4947685" y="3169519"/>
            <a:ext cx="4111256" cy="59061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Targets: </a:t>
            </a:r>
          </a:p>
          <a:p>
            <a:pPr>
              <a:lnSpc>
                <a:spcPct val="150000"/>
              </a:lnSpc>
            </a:pPr>
            <a:r>
              <a:rPr lang="en-US" altLang="zh-CN" sz="1200" dirty="0" err="1">
                <a:solidFill>
                  <a:srgbClr val="1B4367"/>
                </a:solidFill>
                <a:cs typeface="+mn-ea"/>
                <a:sym typeface="+mn-lt"/>
              </a:rPr>
              <a:t>trip_num</a:t>
            </a:r>
            <a:r>
              <a:rPr lang="en-US" altLang="zh-CN" sz="1200" dirty="0">
                <a:solidFill>
                  <a:srgbClr val="1B4367"/>
                </a:solidFill>
                <a:cs typeface="+mn-ea"/>
                <a:sym typeface="+mn-lt"/>
              </a:rPr>
              <a:t>, </a:t>
            </a:r>
            <a:r>
              <a:rPr lang="en-US" altLang="zh-CN" sz="1200" dirty="0" err="1">
                <a:solidFill>
                  <a:srgbClr val="1B4367"/>
                </a:solidFill>
                <a:cs typeface="+mn-ea"/>
                <a:sym typeface="+mn-lt"/>
              </a:rPr>
              <a:t>trip_dur_avg</a:t>
            </a:r>
            <a:endParaRPr lang="en-US" altLang="zh-CN" sz="1200" dirty="0">
              <a:solidFill>
                <a:srgbClr val="1B4367"/>
              </a:solidFill>
              <a:cs typeface="+mn-ea"/>
              <a:sym typeface="+mn-lt"/>
            </a:endParaRPr>
          </a:p>
        </p:txBody>
      </p:sp>
    </p:spTree>
    <p:extLst>
      <p:ext uri="{BB962C8B-B14F-4D97-AF65-F5344CB8AC3E}">
        <p14:creationId xmlns:p14="http://schemas.microsoft.com/office/powerpoint/2010/main" val="23833814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558545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Conclusion: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1197877"/>
            <a:ext cx="7960057" cy="2611099"/>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600" dirty="0">
                <a:solidFill>
                  <a:srgbClr val="1B4367"/>
                </a:solidFill>
                <a:cs typeface="+mn-ea"/>
                <a:sym typeface="+mn-lt"/>
              </a:rPr>
              <a:t>We performed linear and neural network regression to predict the demand for bikes at bike share stations, as a function of time, day of week, temperature, and precipitation, and to predict the duration of bike trips as a function of age and gender of customer. We see that the duration prediction has a good t of training data and small generalization error, but prediction of number of trips seems to yield periodically increasing loss, which is something that should be addressed in future work.</a:t>
            </a:r>
            <a:endParaRPr lang="en-US" altLang="zh-CN" sz="16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5710932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558545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Future 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1197877"/>
            <a:ext cx="7960057" cy="2611099"/>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600" dirty="0">
                <a:solidFill>
                  <a:srgbClr val="1B4367"/>
                </a:solidFill>
                <a:cs typeface="+mn-ea"/>
                <a:sym typeface="+mn-lt"/>
              </a:rPr>
              <a:t>We performed linear and neural network regression to predict the demand for bikes at bike share stations, as a function of time, day of week, temperature, and precipitation, and to predict the duration of bike trips as a function of age and gender of customer. We see that the duration prediction has a good t of training data and small generalization error, but prediction of number of trips seems to yield periodically increasing loss, which is something that should be addressed in future work.</a:t>
            </a:r>
            <a:endParaRPr lang="en-US" altLang="zh-CN" sz="16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22998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739" y="3094673"/>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008471"/>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70608" y="1649730"/>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8395" y="2088357"/>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1332065" y="198545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点击此处添加标题</a:t>
            </a:r>
          </a:p>
        </p:txBody>
      </p:sp>
      <p:sp>
        <p:nvSpPr>
          <p:cNvPr id="18" name="文本框 17"/>
          <p:cNvSpPr txBox="1"/>
          <p:nvPr/>
        </p:nvSpPr>
        <p:spPr>
          <a:xfrm>
            <a:off x="1078531" y="2267403"/>
            <a:ext cx="1840230"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da-DK" sz="1000" dirty="0">
                <a:solidFill>
                  <a:schemeClr val="tx1">
                    <a:lumMod val="75000"/>
                    <a:lumOff val="25000"/>
                  </a:schemeClr>
                </a:solidFill>
                <a:cs typeface="+mn-ea"/>
                <a:sym typeface="+mn-lt"/>
              </a:rPr>
              <a:t>单击此处输入文本，单击此处输入文本，单击此处输入文本</a:t>
            </a:r>
          </a:p>
        </p:txBody>
      </p:sp>
      <p:sp>
        <p:nvSpPr>
          <p:cNvPr id="20" name="TextBox 1210"/>
          <p:cNvSpPr/>
          <p:nvPr/>
        </p:nvSpPr>
        <p:spPr>
          <a:xfrm>
            <a:off x="736963" y="3053074"/>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点击此处添加标题</a:t>
            </a:r>
          </a:p>
        </p:txBody>
      </p:sp>
      <p:sp>
        <p:nvSpPr>
          <p:cNvPr id="21" name="文本框 20"/>
          <p:cNvSpPr txBox="1"/>
          <p:nvPr/>
        </p:nvSpPr>
        <p:spPr>
          <a:xfrm>
            <a:off x="463427" y="3335027"/>
            <a:ext cx="1840230"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da-DK" sz="1000" dirty="0">
                <a:solidFill>
                  <a:schemeClr val="tx1">
                    <a:lumMod val="75000"/>
                    <a:lumOff val="25000"/>
                  </a:schemeClr>
                </a:solidFill>
                <a:cs typeface="+mn-ea"/>
                <a:sym typeface="+mn-lt"/>
              </a:rPr>
              <a:t>单击此处输入文本，单击此处输入文本，单击此处输入文本</a:t>
            </a:r>
          </a:p>
        </p:txBody>
      </p:sp>
      <p:sp>
        <p:nvSpPr>
          <p:cNvPr id="22" name="TextBox 1210"/>
          <p:cNvSpPr/>
          <p:nvPr/>
        </p:nvSpPr>
        <p:spPr>
          <a:xfrm>
            <a:off x="3687847" y="959951"/>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点击此处添加标题</a:t>
            </a:r>
          </a:p>
        </p:txBody>
      </p:sp>
      <p:sp>
        <p:nvSpPr>
          <p:cNvPr id="23" name="文本框 22"/>
          <p:cNvSpPr txBox="1"/>
          <p:nvPr/>
        </p:nvSpPr>
        <p:spPr>
          <a:xfrm>
            <a:off x="3664342" y="1231903"/>
            <a:ext cx="1840230"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da-DK" sz="1000" dirty="0">
                <a:solidFill>
                  <a:schemeClr val="tx1">
                    <a:lumMod val="75000"/>
                    <a:lumOff val="25000"/>
                  </a:schemeClr>
                </a:solidFill>
                <a:cs typeface="+mn-ea"/>
                <a:sym typeface="+mn-lt"/>
              </a:rPr>
              <a:t>单击此处输入文本，单击此处输入文本，单击此处输入文本</a:t>
            </a:r>
          </a:p>
        </p:txBody>
      </p:sp>
      <p:sp>
        <p:nvSpPr>
          <p:cNvPr id="25" name="TextBox 1210"/>
          <p:cNvSpPr/>
          <p:nvPr/>
        </p:nvSpPr>
        <p:spPr>
          <a:xfrm>
            <a:off x="6136754" y="1961294"/>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点击此处添加标题</a:t>
            </a:r>
          </a:p>
        </p:txBody>
      </p:sp>
      <p:sp>
        <p:nvSpPr>
          <p:cNvPr id="12" name="文本框 11"/>
          <p:cNvSpPr txBox="1"/>
          <p:nvPr/>
        </p:nvSpPr>
        <p:spPr>
          <a:xfrm>
            <a:off x="6128369" y="2231817"/>
            <a:ext cx="1840230"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da-DK" sz="1000" dirty="0">
                <a:solidFill>
                  <a:schemeClr val="tx1">
                    <a:lumMod val="75000"/>
                    <a:lumOff val="25000"/>
                  </a:schemeClr>
                </a:solidFill>
                <a:cs typeface="+mn-ea"/>
                <a:sym typeface="+mn-lt"/>
              </a:rPr>
              <a:t>单击此处输入文本，单击此处输入文本，单击此处输入文本</a:t>
            </a:r>
          </a:p>
        </p:txBody>
      </p:sp>
      <p:sp>
        <p:nvSpPr>
          <p:cNvPr id="13" name="TextBox 1210"/>
          <p:cNvSpPr/>
          <p:nvPr/>
        </p:nvSpPr>
        <p:spPr>
          <a:xfrm>
            <a:off x="6695477" y="2897968"/>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点击此处添加标题</a:t>
            </a:r>
          </a:p>
        </p:txBody>
      </p:sp>
      <p:sp>
        <p:nvSpPr>
          <p:cNvPr id="30" name="文本框 29"/>
          <p:cNvSpPr txBox="1"/>
          <p:nvPr/>
        </p:nvSpPr>
        <p:spPr>
          <a:xfrm>
            <a:off x="6694388" y="3168492"/>
            <a:ext cx="1840230" cy="453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da-DK" sz="1000" dirty="0">
                <a:solidFill>
                  <a:schemeClr val="tx1">
                    <a:lumMod val="75000"/>
                    <a:lumOff val="25000"/>
                  </a:schemeClr>
                </a:solidFill>
                <a:cs typeface="+mn-ea"/>
                <a:sym typeface="+mn-lt"/>
              </a:rPr>
              <a:t>单击此处输入文本，单击此处输入文本，单击此处输入文本</a:t>
            </a:r>
          </a:p>
        </p:txBody>
      </p:sp>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单击添加标题</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05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55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5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par>
                          <p:cTn id="37" fill="hold">
                            <p:stCondLst>
                              <p:cond delay="3050"/>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3550"/>
                            </p:stCondLst>
                            <p:childTnLst>
                              <p:par>
                                <p:cTn id="44" presetID="42" presetClass="entr" presetSubtype="0" fill="hold" grpId="0" nodeType="afterEffect">
                                  <p:stCondLst>
                                    <p:cond delay="0"/>
                                  </p:stCondLst>
                                  <p:childTnLst>
                                    <p:set>
                                      <p:cBhvr>
                                        <p:cTn id="45" dur="1" fill="hold">
                                          <p:stCondLst>
                                            <p:cond delay="0"/>
                                          </p:stCondLst>
                                        </p:cTn>
                                        <p:tgtEl>
                                          <p:spTgt spid="39962"/>
                                        </p:tgtEl>
                                        <p:attrNameLst>
                                          <p:attrName>style.visibility</p:attrName>
                                        </p:attrNameLst>
                                      </p:cBhvr>
                                      <p:to>
                                        <p:strVal val="visible"/>
                                      </p:to>
                                    </p:set>
                                    <p:animEffect transition="in" filter="fade">
                                      <p:cBhvr>
                                        <p:cTn id="46" dur="1000"/>
                                        <p:tgtEl>
                                          <p:spTgt spid="39962"/>
                                        </p:tgtEl>
                                      </p:cBhvr>
                                    </p:animEffect>
                                    <p:anim calcmode="lin" valueType="num">
                                      <p:cBhvr>
                                        <p:cTn id="47" dur="1000" fill="hold"/>
                                        <p:tgtEl>
                                          <p:spTgt spid="39962"/>
                                        </p:tgtEl>
                                        <p:attrNameLst>
                                          <p:attrName>ppt_x</p:attrName>
                                        </p:attrNameLst>
                                      </p:cBhvr>
                                      <p:tavLst>
                                        <p:tav tm="0">
                                          <p:val>
                                            <p:strVal val="#ppt_x"/>
                                          </p:val>
                                        </p:tav>
                                        <p:tav tm="100000">
                                          <p:val>
                                            <p:strVal val="#ppt_x"/>
                                          </p:val>
                                        </p:tav>
                                      </p:tavLst>
                                    </p:anim>
                                    <p:anim calcmode="lin" valueType="num">
                                      <p:cBhvr>
                                        <p:cTn id="48" dur="1000" fill="hold"/>
                                        <p:tgtEl>
                                          <p:spTgt spid="3996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4550"/>
                            </p:stCondLst>
                            <p:childTnLst>
                              <p:par>
                                <p:cTn id="55" presetID="53" presetClass="entr" presetSubtype="16"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par>
                          <p:cTn id="60" fill="hold">
                            <p:stCondLst>
                              <p:cond delay="5050"/>
                            </p:stCondLst>
                            <p:childTnLst>
                              <p:par>
                                <p:cTn id="61" presetID="42"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6050"/>
                            </p:stCondLst>
                            <p:childTnLst>
                              <p:par>
                                <p:cTn id="72" presetID="53" presetClass="entr" presetSubtype="16"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par>
                          <p:cTn id="77" fill="hold">
                            <p:stCondLst>
                              <p:cond delay="6550"/>
                            </p:stCondLst>
                            <p:childTnLst>
                              <p:par>
                                <p:cTn id="78" presetID="42"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000"/>
                                        <p:tgtEl>
                                          <p:spTgt spid="25"/>
                                        </p:tgtEl>
                                      </p:cBhvr>
                                    </p:animEffect>
                                    <p:anim calcmode="lin" valueType="num">
                                      <p:cBhvr>
                                        <p:cTn id="81" dur="1000" fill="hold"/>
                                        <p:tgtEl>
                                          <p:spTgt spid="25"/>
                                        </p:tgtEl>
                                        <p:attrNameLst>
                                          <p:attrName>ppt_x</p:attrName>
                                        </p:attrNameLst>
                                      </p:cBhvr>
                                      <p:tavLst>
                                        <p:tav tm="0">
                                          <p:val>
                                            <p:strVal val="#ppt_x"/>
                                          </p:val>
                                        </p:tav>
                                        <p:tav tm="100000">
                                          <p:val>
                                            <p:strVal val="#ppt_x"/>
                                          </p:val>
                                        </p:tav>
                                      </p:tavLst>
                                    </p:anim>
                                    <p:anim calcmode="lin" valueType="num">
                                      <p:cBhvr>
                                        <p:cTn id="82" dur="1000" fill="hold"/>
                                        <p:tgtEl>
                                          <p:spTgt spid="2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par>
                          <p:cTn id="88" fill="hold">
                            <p:stCondLst>
                              <p:cond delay="7550"/>
                            </p:stCondLst>
                            <p:childTnLst>
                              <p:par>
                                <p:cTn id="89" presetID="53" presetClass="entr" presetSubtype="16"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500" fill="hold"/>
                                        <p:tgtEl>
                                          <p:spTgt spid="10"/>
                                        </p:tgtEl>
                                        <p:attrNameLst>
                                          <p:attrName>ppt_w</p:attrName>
                                        </p:attrNameLst>
                                      </p:cBhvr>
                                      <p:tavLst>
                                        <p:tav tm="0">
                                          <p:val>
                                            <p:fltVal val="0"/>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animEffect transition="in" filter="fade">
                                      <p:cBhvr>
                                        <p:cTn id="93" dur="500"/>
                                        <p:tgtEl>
                                          <p:spTgt spid="10"/>
                                        </p:tgtEl>
                                      </p:cBhvr>
                                    </p:animEffect>
                                  </p:childTnLst>
                                </p:cTn>
                              </p:par>
                            </p:childTnLst>
                          </p:cTn>
                        </p:par>
                        <p:par>
                          <p:cTn id="94" fill="hold">
                            <p:stCondLst>
                              <p:cond delay="805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1000"/>
                                        <p:tgtEl>
                                          <p:spTgt spid="30"/>
                                        </p:tgtEl>
                                      </p:cBhvr>
                                    </p:animEffect>
                                    <p:anim calcmode="lin" valueType="num">
                                      <p:cBhvr>
                                        <p:cTn id="103" dur="1000" fill="hold"/>
                                        <p:tgtEl>
                                          <p:spTgt spid="30"/>
                                        </p:tgtEl>
                                        <p:attrNameLst>
                                          <p:attrName>ppt_x</p:attrName>
                                        </p:attrNameLst>
                                      </p:cBhvr>
                                      <p:tavLst>
                                        <p:tav tm="0">
                                          <p:val>
                                            <p:strVal val="#ppt_x"/>
                                          </p:val>
                                        </p:tav>
                                        <p:tav tm="100000">
                                          <p:val>
                                            <p:strVal val="#ppt_x"/>
                                          </p:val>
                                        </p:tav>
                                      </p:tavLst>
                                    </p:anim>
                                    <p:anim calcmode="lin" valueType="num">
                                      <p:cBhvr>
                                        <p:cTn id="10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18" grpId="0"/>
      <p:bldP spid="20" grpId="0"/>
      <p:bldP spid="21" grpId="0"/>
      <p:bldP spid="22" grpId="0"/>
      <p:bldP spid="23" grpId="0"/>
      <p:bldP spid="25" grpId="0"/>
      <p:bldP spid="12" grpId="0"/>
      <p:bldP spid="13"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关键词</a:t>
            </a:r>
          </a:p>
        </p:txBody>
      </p:sp>
      <p:sp>
        <p:nvSpPr>
          <p:cNvPr id="89" name="Text Placeholder 8"/>
          <p:cNvSpPr txBox="1"/>
          <p:nvPr/>
        </p:nvSpPr>
        <p:spPr>
          <a:xfrm>
            <a:off x="19069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在此输入相关文字，在此输入相关文字，在此输入相关文字在此输入相关文字，在此输入相关文字，在此输入相关文字， </a:t>
            </a:r>
          </a:p>
        </p:txBody>
      </p:sp>
      <p:sp>
        <p:nvSpPr>
          <p:cNvPr id="2" name="Text Placeholder 2"/>
          <p:cNvSpPr txBox="1"/>
          <p:nvPr/>
        </p:nvSpPr>
        <p:spPr>
          <a:xfrm>
            <a:off x="19069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关键词</a:t>
            </a:r>
          </a:p>
        </p:txBody>
      </p:sp>
      <p:sp>
        <p:nvSpPr>
          <p:cNvPr id="3" name="Text Placeholder 8"/>
          <p:cNvSpPr txBox="1"/>
          <p:nvPr/>
        </p:nvSpPr>
        <p:spPr>
          <a:xfrm>
            <a:off x="19069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在此输入相关文字，在此输入相关文字，在此输入相关文字在此输入相关文字，在此输入相关文字，在此输入相关文字， </a:t>
            </a: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单击添加标题</a:t>
            </a: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关键词</a:t>
            </a:r>
          </a:p>
        </p:txBody>
      </p:sp>
      <p:sp>
        <p:nvSpPr>
          <p:cNvPr id="49" name="Text Placeholder 8"/>
          <p:cNvSpPr txBox="1"/>
          <p:nvPr/>
        </p:nvSpPr>
        <p:spPr>
          <a:xfrm>
            <a:off x="54502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在此输入相关文字，在此输入相关文字，在此输入相关文字在此输入相关文字，在此输入相关文字，在此输入相关文字， </a:t>
            </a:r>
          </a:p>
        </p:txBody>
      </p:sp>
      <p:sp>
        <p:nvSpPr>
          <p:cNvPr id="50" name="Text Placeholder 2"/>
          <p:cNvSpPr txBox="1"/>
          <p:nvPr/>
        </p:nvSpPr>
        <p:spPr>
          <a:xfrm>
            <a:off x="54502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关键词</a:t>
            </a:r>
          </a:p>
        </p:txBody>
      </p:sp>
      <p:sp>
        <p:nvSpPr>
          <p:cNvPr id="51" name="Text Placeholder 8"/>
          <p:cNvSpPr txBox="1"/>
          <p:nvPr/>
        </p:nvSpPr>
        <p:spPr>
          <a:xfrm>
            <a:off x="54502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在此输入相关文字，在此输入相关文字，在此输入相关文字在此输入相关文字，在此输入相关文字，在此输入相关文字， </a:t>
            </a: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4792493" y="2969162"/>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05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550"/>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2050"/>
                            </p:stCondLst>
                            <p:childTnLst>
                              <p:par>
                                <p:cTn id="49" presetID="53" presetClass="entr" presetSubtype="52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fltVal val="0.5"/>
                                          </p:val>
                                        </p:tav>
                                        <p:tav tm="100000">
                                          <p:val>
                                            <p:strVal val="#ppt_x"/>
                                          </p:val>
                                        </p:tav>
                                      </p:tavLst>
                                    </p:anim>
                                    <p:anim calcmode="lin" valueType="num">
                                      <p:cBhvr>
                                        <p:cTn id="55" dur="500" fill="hold"/>
                                        <p:tgtEl>
                                          <p:spTgt spid="17"/>
                                        </p:tgtEl>
                                        <p:attrNameLst>
                                          <p:attrName>ppt_y</p:attrName>
                                        </p:attrNameLst>
                                      </p:cBhvr>
                                      <p:tavLst>
                                        <p:tav tm="0">
                                          <p:val>
                                            <p:fltVal val="0.5"/>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par>
                          <p:cTn id="64" fill="hold">
                            <p:stCondLst>
                              <p:cond delay="2550"/>
                            </p:stCondLst>
                            <p:childTnLst>
                              <p:par>
                                <p:cTn id="65" presetID="53" presetClass="entr" presetSubtype="528"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anim calcmode="lin" valueType="num">
                                      <p:cBhvr>
                                        <p:cTn id="70" dur="500" fill="hold"/>
                                        <p:tgtEl>
                                          <p:spTgt spid="16"/>
                                        </p:tgtEl>
                                        <p:attrNameLst>
                                          <p:attrName>ppt_x</p:attrName>
                                        </p:attrNameLst>
                                      </p:cBhvr>
                                      <p:tavLst>
                                        <p:tav tm="0">
                                          <p:val>
                                            <p:fltVal val="0.5"/>
                                          </p:val>
                                        </p:tav>
                                        <p:tav tm="100000">
                                          <p:val>
                                            <p:strVal val="#ppt_x"/>
                                          </p:val>
                                        </p:tav>
                                      </p:tavLst>
                                    </p:anim>
                                    <p:anim calcmode="lin" valueType="num">
                                      <p:cBhvr>
                                        <p:cTn id="71" dur="500" fill="hold"/>
                                        <p:tgtEl>
                                          <p:spTgt spid="16"/>
                                        </p:tgtEl>
                                        <p:attrNameLst>
                                          <p:attrName>ppt_y</p:attrName>
                                        </p:attrNameLst>
                                      </p:cBhvr>
                                      <p:tavLst>
                                        <p:tav tm="0">
                                          <p:val>
                                            <p:fltVal val="0.5"/>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fill="hold"/>
                                        <p:tgtEl>
                                          <p:spTgt spid="50"/>
                                        </p:tgtEl>
                                        <p:attrNameLst>
                                          <p:attrName>ppt_x</p:attrName>
                                        </p:attrNameLst>
                                      </p:cBhvr>
                                      <p:tavLst>
                                        <p:tav tm="0">
                                          <p:val>
                                            <p:strVal val="1+#ppt_w/2"/>
                                          </p:val>
                                        </p:tav>
                                        <p:tav tm="100000">
                                          <p:val>
                                            <p:strVal val="#ppt_x"/>
                                          </p:val>
                                        </p:tav>
                                      </p:tavLst>
                                    </p:anim>
                                    <p:anim calcmode="lin" valueType="num">
                                      <p:cBhvr additive="base">
                                        <p:cTn id="75" dur="500" fill="hold"/>
                                        <p:tgtEl>
                                          <p:spTgt spid="5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1+#ppt_w/2"/>
                                          </p:val>
                                        </p:tav>
                                        <p:tav tm="100000">
                                          <p:val>
                                            <p:strVal val="#ppt_x"/>
                                          </p:val>
                                        </p:tav>
                                      </p:tavLst>
                                    </p:anim>
                                    <p:anim calcmode="lin" valueType="num">
                                      <p:cBhvr additive="base">
                                        <p:cTn id="7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P spid="48"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单击添加标题</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步骤一</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步骤二</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步骤三</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步骤四</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765530" y="3279829"/>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点击添加标题</a:t>
            </a:r>
          </a:p>
        </p:txBody>
      </p:sp>
      <p:sp>
        <p:nvSpPr>
          <p:cNvPr id="42" name="文本框 8"/>
          <p:cNvSpPr txBox="1"/>
          <p:nvPr/>
        </p:nvSpPr>
        <p:spPr>
          <a:xfrm>
            <a:off x="1336610" y="3555420"/>
            <a:ext cx="2073556"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在此输入相关文字，在此输入相关文字，在此输入相关文字， 在此输入相关文字，</a:t>
            </a:r>
            <a:endParaRPr lang="en-US" altLang="zh-CN" sz="1000" dirty="0">
              <a:solidFill>
                <a:schemeClr val="tx1">
                  <a:lumMod val="75000"/>
                  <a:lumOff val="25000"/>
                </a:schemeClr>
              </a:solidFill>
              <a:cs typeface="+mn-ea"/>
              <a:sym typeface="+mn-lt"/>
            </a:endParaRPr>
          </a:p>
        </p:txBody>
      </p:sp>
      <p:sp>
        <p:nvSpPr>
          <p:cNvPr id="43" name="TextBox 1210"/>
          <p:cNvSpPr/>
          <p:nvPr/>
        </p:nvSpPr>
        <p:spPr>
          <a:xfrm>
            <a:off x="3266422" y="99800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点击添加标题</a:t>
            </a:r>
          </a:p>
        </p:txBody>
      </p:sp>
      <p:sp>
        <p:nvSpPr>
          <p:cNvPr id="44" name="文本框 8"/>
          <p:cNvSpPr txBox="1"/>
          <p:nvPr/>
        </p:nvSpPr>
        <p:spPr>
          <a:xfrm>
            <a:off x="2837503" y="1273593"/>
            <a:ext cx="2073556"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在此输入相关文字，在此输入相关文字，在此输入相关文字， 在此输入相关文字，</a:t>
            </a:r>
            <a:endParaRPr lang="en-US" altLang="zh-CN" sz="1000" dirty="0">
              <a:solidFill>
                <a:schemeClr val="tx1">
                  <a:lumMod val="75000"/>
                  <a:lumOff val="25000"/>
                </a:schemeClr>
              </a:solidFill>
              <a:cs typeface="+mn-ea"/>
              <a:sym typeface="+mn-lt"/>
            </a:endParaRPr>
          </a:p>
        </p:txBody>
      </p:sp>
      <p:sp>
        <p:nvSpPr>
          <p:cNvPr id="47" name="TextBox 1210"/>
          <p:cNvSpPr/>
          <p:nvPr/>
        </p:nvSpPr>
        <p:spPr>
          <a:xfrm>
            <a:off x="4728526" y="3279829"/>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点击添加标题</a:t>
            </a:r>
          </a:p>
        </p:txBody>
      </p:sp>
      <p:sp>
        <p:nvSpPr>
          <p:cNvPr id="48" name="文本框 8"/>
          <p:cNvSpPr txBox="1"/>
          <p:nvPr/>
        </p:nvSpPr>
        <p:spPr>
          <a:xfrm>
            <a:off x="4299607" y="3555420"/>
            <a:ext cx="2073556"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在此输入相关文字，在此输入相关文字，在此输入相关文字， 在此输入相关文字，</a:t>
            </a:r>
            <a:endParaRPr lang="en-US" altLang="zh-CN" sz="1000" dirty="0">
              <a:solidFill>
                <a:schemeClr val="tx1">
                  <a:lumMod val="75000"/>
                  <a:lumOff val="25000"/>
                </a:schemeClr>
              </a:solidFill>
              <a:cs typeface="+mn-ea"/>
              <a:sym typeface="+mn-lt"/>
            </a:endParaRPr>
          </a:p>
        </p:txBody>
      </p:sp>
      <p:sp>
        <p:nvSpPr>
          <p:cNvPr id="49" name="TextBox 1210"/>
          <p:cNvSpPr/>
          <p:nvPr/>
        </p:nvSpPr>
        <p:spPr>
          <a:xfrm>
            <a:off x="6217983" y="998002"/>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点击添加标题</a:t>
            </a:r>
          </a:p>
        </p:txBody>
      </p:sp>
      <p:sp>
        <p:nvSpPr>
          <p:cNvPr id="50" name="文本框 8"/>
          <p:cNvSpPr txBox="1"/>
          <p:nvPr/>
        </p:nvSpPr>
        <p:spPr>
          <a:xfrm>
            <a:off x="5789064" y="1273593"/>
            <a:ext cx="2073556"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在此输入相关文字，在此输入相关文字，在此输入相关文字， 在此输入相关文字，</a:t>
            </a:r>
            <a:endParaRPr lang="en-US" altLang="zh-CN" sz="1000" dirty="0">
              <a:solidFill>
                <a:schemeClr val="tx1">
                  <a:lumMod val="75000"/>
                  <a:lumOff val="25000"/>
                </a:schemeClr>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05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55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2" presetClass="entr" presetSubtype="4"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par>
                          <p:cTn id="35" fill="hold">
                            <p:stCondLst>
                              <p:cond delay="3050"/>
                            </p:stCondLst>
                            <p:childTnLst>
                              <p:par>
                                <p:cTn id="36" presetID="12" presetClass="entr" presetSubtype="8"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p:tgtEl>
                                          <p:spTgt spid="34"/>
                                        </p:tgtEl>
                                        <p:attrNameLst>
                                          <p:attrName>ppt_x</p:attrName>
                                        </p:attrNameLst>
                                      </p:cBhvr>
                                      <p:tavLst>
                                        <p:tav tm="0">
                                          <p:val>
                                            <p:strVal val="#ppt_x-#ppt_w*1.125000"/>
                                          </p:val>
                                        </p:tav>
                                        <p:tav tm="100000">
                                          <p:val>
                                            <p:strVal val="#ppt_x"/>
                                          </p:val>
                                        </p:tav>
                                      </p:tavLst>
                                    </p:anim>
                                    <p:animEffect transition="in" filter="wipe(right)">
                                      <p:cBhvr>
                                        <p:cTn id="39" dur="500"/>
                                        <p:tgtEl>
                                          <p:spTgt spid="34"/>
                                        </p:tgtEl>
                                      </p:cBhvr>
                                    </p:animEffect>
                                  </p:childTnLst>
                                </p:cTn>
                              </p:par>
                            </p:childTnLst>
                          </p:cTn>
                        </p:par>
                        <p:par>
                          <p:cTn id="40" fill="hold">
                            <p:stCondLst>
                              <p:cond delay="355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4050"/>
                            </p:stCondLst>
                            <p:childTnLst>
                              <p:par>
                                <p:cTn id="45" presetID="2" presetClass="entr" presetSubtype="4"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par>
                          <p:cTn id="49" fill="hold">
                            <p:stCondLst>
                              <p:cond delay="4550"/>
                            </p:stCondLst>
                            <p:childTnLst>
                              <p:par>
                                <p:cTn id="50" presetID="2" presetClass="entr" presetSubtype="4"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ppt_x"/>
                                          </p:val>
                                        </p:tav>
                                        <p:tav tm="100000">
                                          <p:val>
                                            <p:strVal val="#ppt_x"/>
                                          </p:val>
                                        </p:tav>
                                      </p:tavLst>
                                    </p:anim>
                                    <p:anim calcmode="lin" valueType="num">
                                      <p:cBhvr additive="base">
                                        <p:cTn id="53" dur="500" fill="hold"/>
                                        <p:tgtEl>
                                          <p:spTgt spid="44"/>
                                        </p:tgtEl>
                                        <p:attrNameLst>
                                          <p:attrName>ppt_y</p:attrName>
                                        </p:attrNameLst>
                                      </p:cBhvr>
                                      <p:tavLst>
                                        <p:tav tm="0">
                                          <p:val>
                                            <p:strVal val="1+#ppt_h/2"/>
                                          </p:val>
                                        </p:tav>
                                        <p:tav tm="100000">
                                          <p:val>
                                            <p:strVal val="#ppt_y"/>
                                          </p:val>
                                        </p:tav>
                                      </p:tavLst>
                                    </p:anim>
                                  </p:childTnLst>
                                </p:cTn>
                              </p:par>
                            </p:childTnLst>
                          </p:cTn>
                        </p:par>
                        <p:par>
                          <p:cTn id="54" fill="hold">
                            <p:stCondLst>
                              <p:cond delay="505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p:tgtEl>
                                          <p:spTgt spid="35"/>
                                        </p:tgtEl>
                                        <p:attrNameLst>
                                          <p:attrName>ppt_x</p:attrName>
                                        </p:attrNameLst>
                                      </p:cBhvr>
                                      <p:tavLst>
                                        <p:tav tm="0">
                                          <p:val>
                                            <p:strVal val="#ppt_x-#ppt_w*1.125000"/>
                                          </p:val>
                                        </p:tav>
                                        <p:tav tm="100000">
                                          <p:val>
                                            <p:strVal val="#ppt_x"/>
                                          </p:val>
                                        </p:tav>
                                      </p:tavLst>
                                    </p:anim>
                                    <p:animEffect transition="in" filter="wipe(right)">
                                      <p:cBhvr>
                                        <p:cTn id="58" dur="500"/>
                                        <p:tgtEl>
                                          <p:spTgt spid="35"/>
                                        </p:tgtEl>
                                      </p:cBhvr>
                                    </p:animEffect>
                                  </p:childTnLst>
                                </p:cTn>
                              </p:par>
                            </p:childTnLst>
                          </p:cTn>
                        </p:par>
                        <p:par>
                          <p:cTn id="59" fill="hold">
                            <p:stCondLst>
                              <p:cond delay="5550"/>
                            </p:stCondLst>
                            <p:childTnLst>
                              <p:par>
                                <p:cTn id="60" presetID="22" presetClass="entr" presetSubtype="1" fill="hold"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childTnLst>
                          </p:cTn>
                        </p:par>
                        <p:par>
                          <p:cTn id="63" fill="hold">
                            <p:stCondLst>
                              <p:cond delay="6050"/>
                            </p:stCondLst>
                            <p:childTnLst>
                              <p:par>
                                <p:cTn id="64" presetID="2" presetClass="entr" presetSubtype="4"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fill="hold"/>
                                        <p:tgtEl>
                                          <p:spTgt spid="47"/>
                                        </p:tgtEl>
                                        <p:attrNameLst>
                                          <p:attrName>ppt_x</p:attrName>
                                        </p:attrNameLst>
                                      </p:cBhvr>
                                      <p:tavLst>
                                        <p:tav tm="0">
                                          <p:val>
                                            <p:strVal val="#ppt_x"/>
                                          </p:val>
                                        </p:tav>
                                        <p:tav tm="100000">
                                          <p:val>
                                            <p:strVal val="#ppt_x"/>
                                          </p:val>
                                        </p:tav>
                                      </p:tavLst>
                                    </p:anim>
                                    <p:anim calcmode="lin" valueType="num">
                                      <p:cBhvr additive="base">
                                        <p:cTn id="67" dur="500" fill="hold"/>
                                        <p:tgtEl>
                                          <p:spTgt spid="47"/>
                                        </p:tgtEl>
                                        <p:attrNameLst>
                                          <p:attrName>ppt_y</p:attrName>
                                        </p:attrNameLst>
                                      </p:cBhvr>
                                      <p:tavLst>
                                        <p:tav tm="0">
                                          <p:val>
                                            <p:strVal val="1+#ppt_h/2"/>
                                          </p:val>
                                        </p:tav>
                                        <p:tav tm="100000">
                                          <p:val>
                                            <p:strVal val="#ppt_y"/>
                                          </p:val>
                                        </p:tav>
                                      </p:tavLst>
                                    </p:anim>
                                  </p:childTnLst>
                                </p:cTn>
                              </p:par>
                            </p:childTnLst>
                          </p:cTn>
                        </p:par>
                        <p:par>
                          <p:cTn id="68" fill="hold">
                            <p:stCondLst>
                              <p:cond delay="6550"/>
                            </p:stCondLst>
                            <p:childTnLst>
                              <p:par>
                                <p:cTn id="69" presetID="2" presetClass="entr" presetSubtype="4"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childTnLst>
                          </p:cTn>
                        </p:par>
                        <p:par>
                          <p:cTn id="73" fill="hold">
                            <p:stCondLst>
                              <p:cond delay="7050"/>
                            </p:stCondLst>
                            <p:childTnLst>
                              <p:par>
                                <p:cTn id="74" presetID="12" presetClass="entr" presetSubtype="8"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ppt_x</p:attrName>
                                        </p:attrNameLst>
                                      </p:cBhvr>
                                      <p:tavLst>
                                        <p:tav tm="0">
                                          <p:val>
                                            <p:strVal val="#ppt_x-#ppt_w*1.125000"/>
                                          </p:val>
                                        </p:tav>
                                        <p:tav tm="100000">
                                          <p:val>
                                            <p:strVal val="#ppt_x"/>
                                          </p:val>
                                        </p:tav>
                                      </p:tavLst>
                                    </p:anim>
                                    <p:animEffect transition="in" filter="wipe(right)">
                                      <p:cBhvr>
                                        <p:cTn id="77" dur="500"/>
                                        <p:tgtEl>
                                          <p:spTgt spid="36"/>
                                        </p:tgtEl>
                                      </p:cBhvr>
                                    </p:animEffect>
                                  </p:childTnLst>
                                </p:cTn>
                              </p:par>
                            </p:childTnLst>
                          </p:cTn>
                        </p:par>
                        <p:par>
                          <p:cTn id="78" fill="hold">
                            <p:stCondLst>
                              <p:cond delay="7550"/>
                            </p:stCondLst>
                            <p:childTnLst>
                              <p:par>
                                <p:cTn id="79" presetID="22" presetClass="entr" presetSubtype="4" fill="hold"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down)">
                                      <p:cBhvr>
                                        <p:cTn id="81" dur="500"/>
                                        <p:tgtEl>
                                          <p:spTgt spid="40"/>
                                        </p:tgtEl>
                                      </p:cBhvr>
                                    </p:animEffect>
                                  </p:childTnLst>
                                </p:cTn>
                              </p:par>
                            </p:childTnLst>
                          </p:cTn>
                        </p:par>
                        <p:par>
                          <p:cTn id="82" fill="hold">
                            <p:stCondLst>
                              <p:cond delay="8050"/>
                            </p:stCondLst>
                            <p:childTnLst>
                              <p:par>
                                <p:cTn id="83" presetID="2" presetClass="entr" presetSubtype="4" fill="hold" grpId="0" nodeType="after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par>
                          <p:cTn id="87" fill="hold">
                            <p:stCondLst>
                              <p:cond delay="8550"/>
                            </p:stCondLst>
                            <p:childTnLst>
                              <p:par>
                                <p:cTn id="88" presetID="2" presetClass="entr" presetSubtype="4"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fill="hold"/>
                                        <p:tgtEl>
                                          <p:spTgt spid="50"/>
                                        </p:tgtEl>
                                        <p:attrNameLst>
                                          <p:attrName>ppt_x</p:attrName>
                                        </p:attrNameLst>
                                      </p:cBhvr>
                                      <p:tavLst>
                                        <p:tav tm="0">
                                          <p:val>
                                            <p:strVal val="#ppt_x"/>
                                          </p:val>
                                        </p:tav>
                                        <p:tav tm="100000">
                                          <p:val>
                                            <p:strVal val="#ppt_x"/>
                                          </p:val>
                                        </p:tav>
                                      </p:tavLst>
                                    </p:anim>
                                    <p:anim calcmode="lin" valueType="num">
                                      <p:cBhvr additive="base">
                                        <p:cTn id="9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2" grpId="0"/>
      <p:bldP spid="43" grpId="0"/>
      <p:bldP spid="44" grpId="0"/>
      <p:bldP spid="47" grpId="0"/>
      <p:bldP spid="48"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研究成果与应用</a:t>
            </a:r>
          </a:p>
        </p:txBody>
      </p:sp>
      <p:sp>
        <p:nvSpPr>
          <p:cNvPr id="102" name="文本框 36"/>
          <p:cNvSpPr txBox="1"/>
          <p:nvPr/>
        </p:nvSpPr>
        <p:spPr>
          <a:xfrm>
            <a:off x="2639646" y="3249600"/>
            <a:ext cx="3860006"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050" dirty="0">
                <a:solidFill>
                  <a:schemeClr val="tx1">
                    <a:lumMod val="75000"/>
                    <a:lumOff val="25000"/>
                  </a:schemeClr>
                </a:solidFill>
                <a:cs typeface="+mn-ea"/>
                <a:sym typeface="+mn-lt"/>
              </a:rPr>
              <a:t>在此输入相关文字，</a:t>
            </a:r>
            <a:r>
              <a:rPr lang="en-US" altLang="zh-CN" sz="1050" dirty="0">
                <a:solidFill>
                  <a:schemeClr val="tx1">
                    <a:lumMod val="75000"/>
                    <a:lumOff val="25000"/>
                  </a:schemeClr>
                </a:solidFill>
                <a:cs typeface="+mn-ea"/>
                <a:sym typeface="+mn-lt"/>
              </a:rPr>
              <a:t>DOCER</a:t>
            </a:r>
            <a:r>
              <a:rPr lang="zh-CN" altLang="en-US" sz="1050" dirty="0">
                <a:solidFill>
                  <a:schemeClr val="tx1">
                    <a:lumMod val="75000"/>
                    <a:lumOff val="25000"/>
                  </a:schemeClr>
                </a:solidFill>
                <a:cs typeface="+mn-ea"/>
                <a:sym typeface="+mn-lt"/>
              </a:rPr>
              <a:t>稻壳儿设计师</a:t>
            </a:r>
            <a:r>
              <a:rPr lang="en-US" altLang="zh-CN" sz="1050" dirty="0" err="1">
                <a:solidFill>
                  <a:schemeClr val="tx1">
                    <a:lumMod val="75000"/>
                    <a:lumOff val="25000"/>
                  </a:schemeClr>
                </a:solidFill>
                <a:cs typeface="+mn-ea"/>
                <a:sym typeface="+mn-lt"/>
              </a:rPr>
              <a:t>qzuser</a:t>
            </a:r>
            <a:r>
              <a:rPr lang="zh-CN" altLang="en-US" sz="1050" dirty="0">
                <a:solidFill>
                  <a:schemeClr val="tx1">
                    <a:lumMod val="75000"/>
                    <a:lumOff val="25000"/>
                  </a:schemeClr>
                </a:solidFill>
                <a:cs typeface="+mn-ea"/>
                <a:sym typeface="+mn-lt"/>
              </a:rPr>
              <a:t>，更多精品模板</a:t>
            </a:r>
            <a:r>
              <a:rPr lang="en-US" altLang="zh-CN" sz="1050" dirty="0">
                <a:solidFill>
                  <a:schemeClr val="tx1">
                    <a:lumMod val="75000"/>
                    <a:lumOff val="25000"/>
                  </a:schemeClr>
                </a:solidFill>
                <a:cs typeface="+mn-ea"/>
                <a:sym typeface="+mn-lt"/>
              </a:rPr>
              <a:t>http://chn.docer.com/works?userid=310034636</a:t>
            </a:r>
            <a:r>
              <a:rPr lang="zh-CN" altLang="en-US" sz="1050" dirty="0">
                <a:solidFill>
                  <a:schemeClr val="tx1">
                    <a:lumMod val="75000"/>
                    <a:lumOff val="25000"/>
                  </a:schemeClr>
                </a:solidFill>
                <a:cs typeface="+mn-ea"/>
                <a:sym typeface="+mn-lt"/>
              </a:rPr>
              <a:t>。</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par>
                          <p:cTn id="22" fill="hold">
                            <p:stCondLst>
                              <p:cond delay="1900"/>
                            </p:stCondLst>
                            <p:childTnLst>
                              <p:par>
                                <p:cTn id="23" presetID="42" presetClass="entr"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1000"/>
                                        <p:tgtEl>
                                          <p:spTgt spid="102"/>
                                        </p:tgtEl>
                                      </p:cBhvr>
                                    </p:animEffect>
                                    <p:anim calcmode="lin" valueType="num">
                                      <p:cBhvr>
                                        <p:cTn id="26" dur="1000" fill="hold"/>
                                        <p:tgtEl>
                                          <p:spTgt spid="102"/>
                                        </p:tgtEl>
                                        <p:attrNameLst>
                                          <p:attrName>ppt_x</p:attrName>
                                        </p:attrNameLst>
                                      </p:cBhvr>
                                      <p:tavLst>
                                        <p:tav tm="0">
                                          <p:val>
                                            <p:strVal val="#ppt_x"/>
                                          </p:val>
                                        </p:tav>
                                        <p:tav tm="100000">
                                          <p:val>
                                            <p:strVal val="#ppt_x"/>
                                          </p:val>
                                        </p:tav>
                                      </p:tavLst>
                                    </p:anim>
                                    <p:anim calcmode="lin" valueType="num">
                                      <p:cBhvr>
                                        <p:cTn id="27"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2" grpId="0"/>
      <p:bldP spid="1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单击添加标题</a:t>
            </a:r>
          </a:p>
        </p:txBody>
      </p:sp>
      <p:cxnSp>
        <p:nvCxnSpPr>
          <p:cNvPr id="28" name="直接连接符 27"/>
          <p:cNvCxnSpPr/>
          <p:nvPr/>
        </p:nvCxnSpPr>
        <p:spPr>
          <a:xfrm>
            <a:off x="4931687" y="1117808"/>
            <a:ext cx="0" cy="3170057"/>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490768" y="1377817"/>
            <a:ext cx="2158403" cy="295466"/>
            <a:chOff x="3249264" y="1751685"/>
            <a:chExt cx="2994025" cy="393953"/>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93953"/>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70%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组合 33"/>
          <p:cNvGrpSpPr/>
          <p:nvPr/>
        </p:nvGrpSpPr>
        <p:grpSpPr>
          <a:xfrm>
            <a:off x="2490768" y="1686118"/>
            <a:ext cx="2158403" cy="295466"/>
            <a:chOff x="3249264" y="2162753"/>
            <a:chExt cx="2994025" cy="393954"/>
          </a:xfrm>
        </p:grpSpPr>
        <p:grpSp>
          <p:nvGrpSpPr>
            <p:cNvPr id="35" name="组合 34"/>
            <p:cNvGrpSpPr/>
            <p:nvPr/>
          </p:nvGrpSpPr>
          <p:grpSpPr>
            <a:xfrm>
              <a:off x="3249264" y="2178703"/>
              <a:ext cx="2994025" cy="314618"/>
              <a:chOff x="2940050" y="2519659"/>
              <a:chExt cx="2994025" cy="314618"/>
            </a:xfrm>
          </p:grpSpPr>
          <p:sp>
            <p:nvSpPr>
              <p:cNvPr id="37" name="圆角矩形 36"/>
              <p:cNvSpPr/>
              <p:nvPr/>
            </p:nvSpPr>
            <p:spPr>
              <a:xfrm>
                <a:off x="2940050" y="252007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圆角矩形 38"/>
              <p:cNvSpPr/>
              <p:nvPr/>
            </p:nvSpPr>
            <p:spPr>
              <a:xfrm>
                <a:off x="2940051" y="2519659"/>
                <a:ext cx="8890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6" name="文本框 9"/>
            <p:cNvSpPr txBox="1"/>
            <p:nvPr/>
          </p:nvSpPr>
          <p:spPr>
            <a:xfrm>
              <a:off x="4118871" y="2162753"/>
              <a:ext cx="673755" cy="393954"/>
            </a:xfrm>
            <a:prstGeom prst="rect">
              <a:avLst/>
            </a:prstGeom>
            <a:noFill/>
          </p:spPr>
          <p:txBody>
            <a:bodyPr wrap="square" rtlCol="0">
              <a:spAutoFit/>
            </a:bodyPr>
            <a:lstStyle/>
            <a:p>
              <a:pPr algn="ctr">
                <a:lnSpc>
                  <a:spcPct val="120000"/>
                </a:lnSpc>
              </a:pPr>
              <a:r>
                <a:rPr lang="en-US" altLang="zh-CN" sz="11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30%</a:t>
              </a:r>
              <a:endParaRPr lang="zh-CN" altLang="en-US" sz="1100" baseline="-3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0" name="组合 39"/>
          <p:cNvGrpSpPr/>
          <p:nvPr/>
        </p:nvGrpSpPr>
        <p:grpSpPr>
          <a:xfrm>
            <a:off x="2487021" y="3013757"/>
            <a:ext cx="2171044" cy="295466"/>
            <a:chOff x="3244272" y="3932941"/>
            <a:chExt cx="3011560" cy="393953"/>
          </a:xfrm>
        </p:grpSpPr>
        <p:sp>
          <p:nvSpPr>
            <p:cNvPr id="41" name="圆角矩形 40"/>
            <p:cNvSpPr/>
            <p:nvPr/>
          </p:nvSpPr>
          <p:spPr>
            <a:xfrm>
              <a:off x="3261807" y="3971332"/>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2" name="圆角矩形 41"/>
            <p:cNvSpPr/>
            <p:nvPr/>
          </p:nvSpPr>
          <p:spPr>
            <a:xfrm>
              <a:off x="3244272" y="3971332"/>
              <a:ext cx="1201953"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3" name="文本框 15"/>
            <p:cNvSpPr txBox="1"/>
            <p:nvPr/>
          </p:nvSpPr>
          <p:spPr>
            <a:xfrm>
              <a:off x="4418923" y="3932941"/>
              <a:ext cx="90769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40%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4" name="组合 43"/>
          <p:cNvGrpSpPr/>
          <p:nvPr/>
        </p:nvGrpSpPr>
        <p:grpSpPr>
          <a:xfrm>
            <a:off x="2487025" y="3307781"/>
            <a:ext cx="2168869" cy="295466"/>
            <a:chOff x="3244272" y="4324968"/>
            <a:chExt cx="3008542" cy="393953"/>
          </a:xfrm>
        </p:grpSpPr>
        <p:sp>
          <p:nvSpPr>
            <p:cNvPr id="46" name="圆角矩形 45"/>
            <p:cNvSpPr/>
            <p:nvPr/>
          </p:nvSpPr>
          <p:spPr>
            <a:xfrm>
              <a:off x="3258789" y="4362615"/>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7" name="圆角矩形 46"/>
            <p:cNvSpPr/>
            <p:nvPr/>
          </p:nvSpPr>
          <p:spPr>
            <a:xfrm>
              <a:off x="3244272" y="4362651"/>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19"/>
            <p:cNvSpPr txBox="1"/>
            <p:nvPr/>
          </p:nvSpPr>
          <p:spPr>
            <a:xfrm>
              <a:off x="5326614" y="4324968"/>
              <a:ext cx="673754" cy="393953"/>
            </a:xfrm>
            <a:prstGeom prst="rect">
              <a:avLst/>
            </a:prstGeom>
            <a:noFill/>
          </p:spPr>
          <p:txBody>
            <a:bodyPr wrap="square" rtlCol="0">
              <a:spAutoFit/>
            </a:bodyPr>
            <a:lstStyle/>
            <a:p>
              <a:pPr algn="ctr">
                <a:lnSpc>
                  <a:spcPct val="120000"/>
                </a:lnSpc>
              </a:pPr>
              <a:r>
                <a:rPr lang="en-US" altLang="zh-CN" sz="1100" dirty="0">
                  <a:solidFill>
                    <a:srgbClr val="333333"/>
                  </a:solidFill>
                  <a:latin typeface="Arial" panose="020B0604020202020204" pitchFamily="34" charset="0"/>
                  <a:ea typeface="微软雅黑" panose="020B0503020204020204" pitchFamily="34" charset="-122"/>
                  <a:cs typeface="Arial" panose="020B0604020202020204" pitchFamily="34" charset="0"/>
                </a:rPr>
                <a:t>60%</a:t>
              </a:r>
              <a:endParaRPr lang="zh-CN" altLang="en-US" sz="1100" baseline="-3000" dirty="0">
                <a:solidFill>
                  <a:srgbClr val="333333"/>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1016768" y="1149812"/>
            <a:ext cx="1618841" cy="1647000"/>
            <a:chOff x="471707" y="1675770"/>
            <a:chExt cx="2158455" cy="2196000"/>
          </a:xfrm>
          <a:solidFill>
            <a:srgbClr val="1B4367"/>
          </a:solidFill>
        </p:grpSpPr>
        <p:grpSp>
          <p:nvGrpSpPr>
            <p:cNvPr id="51" name="组合 50"/>
            <p:cNvGrpSpPr>
              <a:grpSpLocks noChangeAspect="1"/>
            </p:cNvGrpSpPr>
            <p:nvPr/>
          </p:nvGrpSpPr>
          <p:grpSpPr>
            <a:xfrm>
              <a:off x="471707" y="1675770"/>
              <a:ext cx="2158455" cy="2196000"/>
              <a:chOff x="5397500" y="5734050"/>
              <a:chExt cx="365125" cy="371476"/>
            </a:xfrm>
            <a:grpFill/>
          </p:grpSpPr>
          <p:sp>
            <p:nvSpPr>
              <p:cNvPr id="56"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8"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2" name="组合 51"/>
            <p:cNvGrpSpPr>
              <a:grpSpLocks noChangeAspect="1"/>
            </p:cNvGrpSpPr>
            <p:nvPr/>
          </p:nvGrpSpPr>
          <p:grpSpPr>
            <a:xfrm>
              <a:off x="1735992" y="2108076"/>
              <a:ext cx="462003" cy="468000"/>
              <a:chOff x="2665059" y="4979202"/>
              <a:chExt cx="284308" cy="288000"/>
            </a:xfrm>
            <a:grpFill/>
          </p:grpSpPr>
          <p:sp>
            <p:nvSpPr>
              <p:cNvPr id="53"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933"/>
              <p:cNvSpPr>
                <a:spLocks/>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1024335" y="2810337"/>
            <a:ext cx="1618833" cy="1647000"/>
            <a:chOff x="478915" y="4355475"/>
            <a:chExt cx="2158444" cy="2196000"/>
          </a:xfrm>
          <a:solidFill>
            <a:srgbClr val="1B436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a:spLocks/>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6" name="Freeform 70"/>
              <p:cNvSpPr>
                <a:spLocks/>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15" y="4355475"/>
              <a:ext cx="2158444" cy="2196000"/>
              <a:chOff x="5397500" y="5734050"/>
              <a:chExt cx="365123" cy="371476"/>
            </a:xfrm>
            <a:grpFill/>
          </p:grpSpPr>
          <p:sp>
            <p:nvSpPr>
              <p:cNvPr id="6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198"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7" name="矩形 66"/>
          <p:cNvSpPr/>
          <p:nvPr/>
        </p:nvSpPr>
        <p:spPr>
          <a:xfrm>
            <a:off x="5186937" y="1053014"/>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添加标题</a:t>
            </a:r>
            <a:endParaRPr lang="en-US" altLang="zh-CN" b="1" dirty="0">
              <a:solidFill>
                <a:srgbClr val="1B4367"/>
              </a:solidFill>
              <a:latin typeface="微软雅黑" pitchFamily="34" charset="-122"/>
              <a:ea typeface="微软雅黑" pitchFamily="34" charset="-122"/>
            </a:endParaRPr>
          </a:p>
        </p:txBody>
      </p:sp>
      <p:sp>
        <p:nvSpPr>
          <p:cNvPr id="68" name="矩形 47"/>
          <p:cNvSpPr>
            <a:spLocks noChangeArrowheads="1"/>
          </p:cNvSpPr>
          <p:nvPr/>
        </p:nvSpPr>
        <p:spPr bwMode="auto">
          <a:xfrm>
            <a:off x="5186938" y="1307661"/>
            <a:ext cx="2716163"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endParaRPr lang="en-US" altLang="zh-CN" sz="1000" dirty="0">
              <a:solidFill>
                <a:schemeClr val="tx1">
                  <a:lumMod val="75000"/>
                  <a:lumOff val="25000"/>
                </a:schemeClr>
              </a:solidFill>
              <a:sym typeface="微软雅黑" pitchFamily="34" charset="-122"/>
            </a:endParaRPr>
          </a:p>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p>
        </p:txBody>
      </p:sp>
      <p:sp>
        <p:nvSpPr>
          <p:cNvPr id="69" name="矩形 68"/>
          <p:cNvSpPr/>
          <p:nvPr/>
        </p:nvSpPr>
        <p:spPr>
          <a:xfrm>
            <a:off x="5186937" y="2195958"/>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添加标题</a:t>
            </a:r>
            <a:endParaRPr lang="en-US" altLang="zh-CN" b="1" dirty="0">
              <a:solidFill>
                <a:srgbClr val="1B4367"/>
              </a:solidFill>
              <a:latin typeface="微软雅黑" pitchFamily="34" charset="-122"/>
              <a:ea typeface="微软雅黑" pitchFamily="34" charset="-122"/>
            </a:endParaRPr>
          </a:p>
        </p:txBody>
      </p:sp>
      <p:sp>
        <p:nvSpPr>
          <p:cNvPr id="70" name="矩形 47"/>
          <p:cNvSpPr>
            <a:spLocks noChangeArrowheads="1"/>
          </p:cNvSpPr>
          <p:nvPr/>
        </p:nvSpPr>
        <p:spPr bwMode="auto">
          <a:xfrm>
            <a:off x="5186938" y="2450604"/>
            <a:ext cx="2716163"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endParaRPr lang="en-US" altLang="zh-CN" sz="1000" dirty="0">
              <a:solidFill>
                <a:schemeClr val="tx1">
                  <a:lumMod val="75000"/>
                  <a:lumOff val="25000"/>
                </a:schemeClr>
              </a:solidFill>
              <a:sym typeface="微软雅黑" pitchFamily="34" charset="-122"/>
            </a:endParaRPr>
          </a:p>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p>
        </p:txBody>
      </p:sp>
      <p:sp>
        <p:nvSpPr>
          <p:cNvPr id="71" name="矩形 70"/>
          <p:cNvSpPr/>
          <p:nvPr/>
        </p:nvSpPr>
        <p:spPr>
          <a:xfrm>
            <a:off x="5186937" y="3338901"/>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添加标题</a:t>
            </a:r>
            <a:endParaRPr lang="en-US" altLang="zh-CN" b="1" dirty="0">
              <a:solidFill>
                <a:srgbClr val="1B4367"/>
              </a:solidFill>
              <a:latin typeface="微软雅黑" pitchFamily="34" charset="-122"/>
              <a:ea typeface="微软雅黑" pitchFamily="34" charset="-122"/>
            </a:endParaRPr>
          </a:p>
        </p:txBody>
      </p:sp>
      <p:sp>
        <p:nvSpPr>
          <p:cNvPr id="72" name="矩形 47"/>
          <p:cNvSpPr>
            <a:spLocks noChangeArrowheads="1"/>
          </p:cNvSpPr>
          <p:nvPr/>
        </p:nvSpPr>
        <p:spPr bwMode="auto">
          <a:xfrm>
            <a:off x="5186938" y="3593547"/>
            <a:ext cx="2716163"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endParaRPr lang="en-US" altLang="zh-CN" sz="1000" dirty="0">
              <a:solidFill>
                <a:schemeClr val="tx1">
                  <a:lumMod val="75000"/>
                  <a:lumOff val="25000"/>
                </a:schemeClr>
              </a:solidFill>
              <a:sym typeface="微软雅黑" pitchFamily="34" charset="-122"/>
            </a:endParaRPr>
          </a:p>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p>
        </p:txBody>
      </p:sp>
      <p:sp>
        <p:nvSpPr>
          <p:cNvPr id="73" name="矩形 72"/>
          <p:cNvSpPr/>
          <p:nvPr/>
        </p:nvSpPr>
        <p:spPr>
          <a:xfrm>
            <a:off x="2560392" y="1062848"/>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添加标题</a:t>
            </a:r>
            <a:endParaRPr lang="en-US" altLang="zh-CN" b="1" dirty="0">
              <a:solidFill>
                <a:srgbClr val="1B4367"/>
              </a:solidFill>
              <a:latin typeface="微软雅黑" pitchFamily="34" charset="-122"/>
              <a:ea typeface="微软雅黑" pitchFamily="34" charset="-122"/>
            </a:endParaRPr>
          </a:p>
        </p:txBody>
      </p:sp>
      <p:sp>
        <p:nvSpPr>
          <p:cNvPr id="74" name="矩形 47"/>
          <p:cNvSpPr>
            <a:spLocks noChangeArrowheads="1"/>
          </p:cNvSpPr>
          <p:nvPr/>
        </p:nvSpPr>
        <p:spPr bwMode="auto">
          <a:xfrm>
            <a:off x="2548571" y="1976835"/>
            <a:ext cx="2109497"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p>
        </p:txBody>
      </p:sp>
      <p:sp>
        <p:nvSpPr>
          <p:cNvPr id="75" name="矩形 74"/>
          <p:cNvSpPr/>
          <p:nvPr/>
        </p:nvSpPr>
        <p:spPr>
          <a:xfrm>
            <a:off x="2560392" y="2730600"/>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添加标题</a:t>
            </a:r>
            <a:endParaRPr lang="en-US" altLang="zh-CN" b="1" dirty="0">
              <a:solidFill>
                <a:srgbClr val="1B4367"/>
              </a:solidFill>
              <a:latin typeface="微软雅黑" pitchFamily="34" charset="-122"/>
              <a:ea typeface="微软雅黑" pitchFamily="34" charset="-122"/>
            </a:endParaRPr>
          </a:p>
        </p:txBody>
      </p:sp>
      <p:sp>
        <p:nvSpPr>
          <p:cNvPr id="76" name="矩形 47"/>
          <p:cNvSpPr>
            <a:spLocks noChangeArrowheads="1"/>
          </p:cNvSpPr>
          <p:nvPr/>
        </p:nvSpPr>
        <p:spPr bwMode="auto">
          <a:xfrm>
            <a:off x="2548571" y="3619048"/>
            <a:ext cx="2109497"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在此输入相关文字，在此输入相关文字，在此输入相关文字， 在此输入相关文字，</a:t>
            </a:r>
          </a:p>
        </p:txBody>
      </p:sp>
      <p:cxnSp>
        <p:nvCxnSpPr>
          <p:cNvPr id="49" name="直接连接符 4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300"/>
                                        <p:tgtEl>
                                          <p:spTgt spid="49"/>
                                        </p:tgtEl>
                                      </p:cBhvr>
                                    </p:animEffect>
                                  </p:childTnLst>
                                </p:cTn>
                              </p:par>
                            </p:childTnLst>
                          </p:cTn>
                        </p:par>
                        <p:par>
                          <p:cTn id="16" fill="hold">
                            <p:stCondLst>
                              <p:cond delay="1050"/>
                            </p:stCondLst>
                            <p:childTnLst>
                              <p:par>
                                <p:cTn id="17" presetID="53" presetClass="entr" presetSubtype="16" fill="hold" nodeType="afterEffect">
                                  <p:stCondLst>
                                    <p:cond delay="250"/>
                                  </p:stCondLst>
                                  <p:childTnLst>
                                    <p:set>
                                      <p:cBhvr>
                                        <p:cTn id="18" dur="1" fill="hold">
                                          <p:stCondLst>
                                            <p:cond delay="0"/>
                                          </p:stCondLst>
                                        </p:cTn>
                                        <p:tgtEl>
                                          <p:spTgt spid="50"/>
                                        </p:tgtEl>
                                        <p:attrNameLst>
                                          <p:attrName>style.visibility</p:attrName>
                                        </p:attrNameLst>
                                      </p:cBhvr>
                                      <p:to>
                                        <p:strVal val="visible"/>
                                      </p:to>
                                    </p:set>
                                    <p:anim calcmode="lin" valueType="num">
                                      <p:cBhvr>
                                        <p:cTn id="19" dur="350" fill="hold"/>
                                        <p:tgtEl>
                                          <p:spTgt spid="50"/>
                                        </p:tgtEl>
                                        <p:attrNameLst>
                                          <p:attrName>ppt_w</p:attrName>
                                        </p:attrNameLst>
                                      </p:cBhvr>
                                      <p:tavLst>
                                        <p:tav tm="0">
                                          <p:val>
                                            <p:fltVal val="0"/>
                                          </p:val>
                                        </p:tav>
                                        <p:tav tm="100000">
                                          <p:val>
                                            <p:strVal val="#ppt_w"/>
                                          </p:val>
                                        </p:tav>
                                      </p:tavLst>
                                    </p:anim>
                                    <p:anim calcmode="lin" valueType="num">
                                      <p:cBhvr>
                                        <p:cTn id="20" dur="350" fill="hold"/>
                                        <p:tgtEl>
                                          <p:spTgt spid="50"/>
                                        </p:tgtEl>
                                        <p:attrNameLst>
                                          <p:attrName>ppt_h</p:attrName>
                                        </p:attrNameLst>
                                      </p:cBhvr>
                                      <p:tavLst>
                                        <p:tav tm="0">
                                          <p:val>
                                            <p:fltVal val="0"/>
                                          </p:val>
                                        </p:tav>
                                        <p:tav tm="100000">
                                          <p:val>
                                            <p:strVal val="#ppt_h"/>
                                          </p:val>
                                        </p:tav>
                                      </p:tavLst>
                                    </p:anim>
                                    <p:animEffect transition="in" filter="fade">
                                      <p:cBhvr>
                                        <p:cTn id="21" dur="350"/>
                                        <p:tgtEl>
                                          <p:spTgt spid="50"/>
                                        </p:tgtEl>
                                      </p:cBhvr>
                                    </p:animEffect>
                                  </p:childTnLst>
                                </p:cTn>
                              </p:par>
                              <p:par>
                                <p:cTn id="22" presetID="22" presetClass="entr" presetSubtype="8" fill="hold" nodeType="withEffect">
                                  <p:stCondLst>
                                    <p:cond delay="100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22" presetClass="entr" presetSubtype="8" fill="hold" nodeType="withEffect">
                                  <p:stCondLst>
                                    <p:cond delay="190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par>
                                <p:cTn id="28" presetID="22" presetClass="entr" presetSubtype="4" fill="hold" grpId="0" nodeType="withEffect">
                                  <p:stCondLst>
                                    <p:cond delay="2750"/>
                                  </p:stCondLst>
                                  <p:childTnLst>
                                    <p:set>
                                      <p:cBhvr>
                                        <p:cTn id="29" dur="1" fill="hold">
                                          <p:stCondLst>
                                            <p:cond delay="0"/>
                                          </p:stCondLst>
                                        </p:cTn>
                                        <p:tgtEl>
                                          <p:spTgt spid="73"/>
                                        </p:tgtEl>
                                        <p:attrNameLst>
                                          <p:attrName>style.visibility</p:attrName>
                                        </p:attrNameLst>
                                      </p:cBhvr>
                                      <p:to>
                                        <p:strVal val="visible"/>
                                      </p:to>
                                    </p:set>
                                    <p:animEffect transition="in" filter="wipe(down)">
                                      <p:cBhvr>
                                        <p:cTn id="30" dur="500"/>
                                        <p:tgtEl>
                                          <p:spTgt spid="73"/>
                                        </p:tgtEl>
                                      </p:cBhvr>
                                    </p:animEffect>
                                  </p:childTnLst>
                                </p:cTn>
                              </p:par>
                              <p:par>
                                <p:cTn id="31" presetID="22" presetClass="entr" presetSubtype="1" fill="hold" grpId="0" nodeType="withEffect">
                                  <p:stCondLst>
                                    <p:cond delay="2750"/>
                                  </p:stCondLst>
                                  <p:childTnLst>
                                    <p:set>
                                      <p:cBhvr>
                                        <p:cTn id="32" dur="1" fill="hold">
                                          <p:stCondLst>
                                            <p:cond delay="0"/>
                                          </p:stCondLst>
                                        </p:cTn>
                                        <p:tgtEl>
                                          <p:spTgt spid="74"/>
                                        </p:tgtEl>
                                        <p:attrNameLst>
                                          <p:attrName>style.visibility</p:attrName>
                                        </p:attrNameLst>
                                      </p:cBhvr>
                                      <p:to>
                                        <p:strVal val="visible"/>
                                      </p:to>
                                    </p:set>
                                    <p:animEffect transition="in" filter="wipe(up)">
                                      <p:cBhvr>
                                        <p:cTn id="33" dur="500"/>
                                        <p:tgtEl>
                                          <p:spTgt spid="74"/>
                                        </p:tgtEl>
                                      </p:cBhvr>
                                    </p:animEffect>
                                  </p:childTnLst>
                                </p:cTn>
                              </p:par>
                              <p:par>
                                <p:cTn id="34" presetID="53" presetClass="entr" presetSubtype="16" fill="hold" nodeType="withEffect">
                                  <p:stCondLst>
                                    <p:cond delay="3500"/>
                                  </p:stCondLst>
                                  <p:childTnLst>
                                    <p:set>
                                      <p:cBhvr>
                                        <p:cTn id="35" dur="1" fill="hold">
                                          <p:stCondLst>
                                            <p:cond delay="0"/>
                                          </p:stCondLst>
                                        </p:cTn>
                                        <p:tgtEl>
                                          <p:spTgt spid="59"/>
                                        </p:tgtEl>
                                        <p:attrNameLst>
                                          <p:attrName>style.visibility</p:attrName>
                                        </p:attrNameLst>
                                      </p:cBhvr>
                                      <p:to>
                                        <p:strVal val="visible"/>
                                      </p:to>
                                    </p:set>
                                    <p:anim calcmode="lin" valueType="num">
                                      <p:cBhvr>
                                        <p:cTn id="36" dur="350" fill="hold"/>
                                        <p:tgtEl>
                                          <p:spTgt spid="59"/>
                                        </p:tgtEl>
                                        <p:attrNameLst>
                                          <p:attrName>ppt_w</p:attrName>
                                        </p:attrNameLst>
                                      </p:cBhvr>
                                      <p:tavLst>
                                        <p:tav tm="0">
                                          <p:val>
                                            <p:fltVal val="0"/>
                                          </p:val>
                                        </p:tav>
                                        <p:tav tm="100000">
                                          <p:val>
                                            <p:strVal val="#ppt_w"/>
                                          </p:val>
                                        </p:tav>
                                      </p:tavLst>
                                    </p:anim>
                                    <p:anim calcmode="lin" valueType="num">
                                      <p:cBhvr>
                                        <p:cTn id="37" dur="350" fill="hold"/>
                                        <p:tgtEl>
                                          <p:spTgt spid="59"/>
                                        </p:tgtEl>
                                        <p:attrNameLst>
                                          <p:attrName>ppt_h</p:attrName>
                                        </p:attrNameLst>
                                      </p:cBhvr>
                                      <p:tavLst>
                                        <p:tav tm="0">
                                          <p:val>
                                            <p:fltVal val="0"/>
                                          </p:val>
                                        </p:tav>
                                        <p:tav tm="100000">
                                          <p:val>
                                            <p:strVal val="#ppt_h"/>
                                          </p:val>
                                        </p:tav>
                                      </p:tavLst>
                                    </p:anim>
                                    <p:animEffect transition="in" filter="fade">
                                      <p:cBhvr>
                                        <p:cTn id="38" dur="350"/>
                                        <p:tgtEl>
                                          <p:spTgt spid="59"/>
                                        </p:tgtEl>
                                      </p:cBhvr>
                                    </p:animEffect>
                                  </p:childTnLst>
                                </p:cTn>
                              </p:par>
                              <p:par>
                                <p:cTn id="39" presetID="22" presetClass="entr" presetSubtype="8" fill="hold" nodeType="withEffect">
                                  <p:stCondLst>
                                    <p:cond delay="420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nodeType="withEffect">
                                  <p:stCondLst>
                                    <p:cond delay="510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par>
                                <p:cTn id="45" presetID="22" presetClass="entr" presetSubtype="4" fill="hold" grpId="0" nodeType="withEffect">
                                  <p:stCondLst>
                                    <p:cond delay="6000"/>
                                  </p:stCondLst>
                                  <p:childTnLst>
                                    <p:set>
                                      <p:cBhvr>
                                        <p:cTn id="46" dur="1" fill="hold">
                                          <p:stCondLst>
                                            <p:cond delay="0"/>
                                          </p:stCondLst>
                                        </p:cTn>
                                        <p:tgtEl>
                                          <p:spTgt spid="75"/>
                                        </p:tgtEl>
                                        <p:attrNameLst>
                                          <p:attrName>style.visibility</p:attrName>
                                        </p:attrNameLst>
                                      </p:cBhvr>
                                      <p:to>
                                        <p:strVal val="visible"/>
                                      </p:to>
                                    </p:set>
                                    <p:animEffect transition="in" filter="wipe(down)">
                                      <p:cBhvr>
                                        <p:cTn id="47" dur="500"/>
                                        <p:tgtEl>
                                          <p:spTgt spid="75"/>
                                        </p:tgtEl>
                                      </p:cBhvr>
                                    </p:animEffect>
                                  </p:childTnLst>
                                </p:cTn>
                              </p:par>
                              <p:par>
                                <p:cTn id="48" presetID="22" presetClass="entr" presetSubtype="1" fill="hold" grpId="0" nodeType="withEffect">
                                  <p:stCondLst>
                                    <p:cond delay="6000"/>
                                  </p:stCondLst>
                                  <p:childTnLst>
                                    <p:set>
                                      <p:cBhvr>
                                        <p:cTn id="49" dur="1" fill="hold">
                                          <p:stCondLst>
                                            <p:cond delay="0"/>
                                          </p:stCondLst>
                                        </p:cTn>
                                        <p:tgtEl>
                                          <p:spTgt spid="76"/>
                                        </p:tgtEl>
                                        <p:attrNameLst>
                                          <p:attrName>style.visibility</p:attrName>
                                        </p:attrNameLst>
                                      </p:cBhvr>
                                      <p:to>
                                        <p:strVal val="visible"/>
                                      </p:to>
                                    </p:set>
                                    <p:animEffect transition="in" filter="wipe(up)">
                                      <p:cBhvr>
                                        <p:cTn id="50" dur="500"/>
                                        <p:tgtEl>
                                          <p:spTgt spid="76"/>
                                        </p:tgtEl>
                                      </p:cBhvr>
                                    </p:animEffect>
                                  </p:childTnLst>
                                </p:cTn>
                              </p:par>
                              <p:par>
                                <p:cTn id="51" presetID="16" presetClass="entr" presetSubtype="26" fill="hold" nodeType="withEffect">
                                  <p:stCondLst>
                                    <p:cond delay="6700"/>
                                  </p:stCondLst>
                                  <p:childTnLst>
                                    <p:set>
                                      <p:cBhvr>
                                        <p:cTn id="52" dur="1" fill="hold">
                                          <p:stCondLst>
                                            <p:cond delay="0"/>
                                          </p:stCondLst>
                                        </p:cTn>
                                        <p:tgtEl>
                                          <p:spTgt spid="28"/>
                                        </p:tgtEl>
                                        <p:attrNameLst>
                                          <p:attrName>style.visibility</p:attrName>
                                        </p:attrNameLst>
                                      </p:cBhvr>
                                      <p:to>
                                        <p:strVal val="visible"/>
                                      </p:to>
                                    </p:set>
                                    <p:animEffect transition="in" filter="barn(inHorizontal)">
                                      <p:cBhvr>
                                        <p:cTn id="53" dur="250"/>
                                        <p:tgtEl>
                                          <p:spTgt spid="28"/>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par>
                          <p:cTn id="61" fill="hold">
                            <p:stCondLst>
                              <p:cond delay="8500"/>
                            </p:stCondLst>
                            <p:childTnLst>
                              <p:par>
                                <p:cTn id="62" presetID="10" presetClass="entr" presetSubtype="0" fill="hold" grpId="0" nodeType="afterEffect">
                                  <p:stCondLst>
                                    <p:cond delay="500"/>
                                  </p:stCondLst>
                                  <p:childTnLst>
                                    <p:set>
                                      <p:cBhvr>
                                        <p:cTn id="63" dur="1" fill="hold">
                                          <p:stCondLst>
                                            <p:cond delay="0"/>
                                          </p:stCondLst>
                                        </p:cTn>
                                        <p:tgtEl>
                                          <p:spTgt spid="69"/>
                                        </p:tgtEl>
                                        <p:attrNameLst>
                                          <p:attrName>style.visibility</p:attrName>
                                        </p:attrNameLst>
                                      </p:cBhvr>
                                      <p:to>
                                        <p:strVal val="visible"/>
                                      </p:to>
                                    </p:set>
                                    <p:animEffect transition="in" filter="fade">
                                      <p:cBhvr>
                                        <p:cTn id="64" dur="500"/>
                                        <p:tgtEl>
                                          <p:spTgt spid="6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childTnLst>
                          </p:cTn>
                        </p:par>
                        <p:par>
                          <p:cTn id="68" fill="hold">
                            <p:stCondLst>
                              <p:cond delay="9500"/>
                            </p:stCondLst>
                            <p:childTnLst>
                              <p:par>
                                <p:cTn id="69" presetID="10" presetClass="entr" presetSubtype="0" fill="hold" grpId="0" nodeType="afterEffect">
                                  <p:stCondLst>
                                    <p:cond delay="50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7" grpId="0"/>
      <p:bldP spid="68" grpId="0"/>
      <p:bldP spid="69" grpId="0"/>
      <p:bldP spid="70" grpId="0"/>
      <p:bldP spid="71" grpId="0"/>
      <p:bldP spid="72" grpId="0"/>
      <p:bldP spid="73" grpId="0"/>
      <p:bldP spid="74" grpId="0"/>
      <p:bldP spid="75"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endParaRPr lang="zh-CN" altLang="en-US" sz="1700" b="1" dirty="0">
              <a:solidFill>
                <a:srgbClr val="1B4367"/>
              </a:solidFill>
              <a:cs typeface="+mn-ea"/>
              <a:sym typeface="+mn-lt"/>
            </a:endParaRPr>
          </a:p>
        </p:txBody>
      </p:sp>
      <p:sp>
        <p:nvSpPr>
          <p:cNvPr id="106" name="TextBox 1210"/>
          <p:cNvSpPr/>
          <p:nvPr/>
        </p:nvSpPr>
        <p:spPr>
          <a:xfrm>
            <a:off x="716111" y="983171"/>
            <a:ext cx="8024294" cy="293965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just">
              <a:lnSpc>
                <a:spcPct val="150000"/>
              </a:lnSpc>
            </a:pPr>
            <a:r>
              <a:rPr lang="en-US" altLang="zh-CN" dirty="0">
                <a:solidFill>
                  <a:srgbClr val="1B4367"/>
                </a:solidFill>
                <a:cs typeface="+mn-ea"/>
                <a:sym typeface="+mn-lt"/>
              </a:rPr>
              <a:t>With the popularity of shared bike in big cities like San Francisco, it is becoming more and more important to predict the real demand of shared bike based on previous data. </a:t>
            </a:r>
          </a:p>
          <a:p>
            <a:pPr lvl="0" algn="just">
              <a:lnSpc>
                <a:spcPct val="150000"/>
              </a:lnSpc>
            </a:pPr>
            <a:r>
              <a:rPr lang="en-US" altLang="zh-CN" dirty="0">
                <a:solidFill>
                  <a:srgbClr val="1B4367"/>
                </a:solidFill>
                <a:cs typeface="+mn-ea"/>
                <a:sym typeface="+mn-lt"/>
              </a:rPr>
              <a:t>We try to predict the daily demand of shared bike and duration of each trip based on several weather and date features.</a:t>
            </a:r>
          </a:p>
          <a:p>
            <a:pPr lvl="0" algn="just">
              <a:lnSpc>
                <a:spcPct val="150000"/>
              </a:lnSpc>
            </a:pPr>
            <a:r>
              <a:rPr lang="en-US" altLang="zh-CN" dirty="0">
                <a:solidFill>
                  <a:srgbClr val="1B4367"/>
                </a:solidFill>
                <a:cs typeface="+mn-ea"/>
                <a:sym typeface="+mn-lt"/>
              </a:rPr>
              <a:t>Since there are several features and targets, we consider it as a multi-regression problem.</a:t>
            </a:r>
          </a:p>
          <a:p>
            <a:pPr lvl="0" algn="just">
              <a:lnSpc>
                <a:spcPct val="150000"/>
              </a:lnSpc>
            </a:pPr>
            <a:r>
              <a:rPr lang="en-US" altLang="zh-CN" dirty="0">
                <a:solidFill>
                  <a:srgbClr val="1B4367"/>
                </a:solidFill>
                <a:cs typeface="+mn-ea"/>
                <a:sym typeface="+mn-lt"/>
              </a:rPr>
              <a:t>We got data from Kaggle.com[1] and try to fit it in models we learned in class, such as linear regression, LASSO regression, and neural network. We compare the accuracies of different models to get the optimized solution. After getting different accuracies from these models, we will discuss how to improve it in future work</a:t>
            </a:r>
            <a:endParaRPr lang="zh-CN" altLang="en-US" dirty="0">
              <a:solidFill>
                <a:srgbClr val="1B4367"/>
              </a:solidFill>
              <a:cs typeface="+mn-ea"/>
              <a:sym typeface="+mn-lt"/>
            </a:endParaRPr>
          </a:p>
        </p:txBody>
      </p:sp>
      <p:grpSp>
        <p:nvGrpSpPr>
          <p:cNvPr id="108" name="组合 107"/>
          <p:cNvGrpSpPr/>
          <p:nvPr/>
        </p:nvGrpSpPr>
        <p:grpSpPr>
          <a:xfrm>
            <a:off x="403595" y="1117850"/>
            <a:ext cx="234358" cy="200587"/>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D0FD47C-C2AE-4298-AD44-0C61CAF7CD93}"/>
              </a:ext>
            </a:extLst>
          </p:cNvPr>
          <p:cNvCxnSpPr/>
          <p:nvPr/>
        </p:nvCxnSpPr>
        <p:spPr>
          <a:xfrm>
            <a:off x="716110" y="4502858"/>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4D01C10-2710-43F2-8A2A-016A271F5822}"/>
              </a:ext>
            </a:extLst>
          </p:cNvPr>
          <p:cNvSpPr/>
          <p:nvPr/>
        </p:nvSpPr>
        <p:spPr>
          <a:xfrm>
            <a:off x="709022" y="4486083"/>
            <a:ext cx="3305713" cy="215444"/>
          </a:xfrm>
          <a:prstGeom prst="rect">
            <a:avLst/>
          </a:prstGeom>
        </p:spPr>
        <p:txBody>
          <a:bodyPr wrap="none">
            <a:spAutoFit/>
          </a:bodyPr>
          <a:lstStyle/>
          <a:p>
            <a:r>
              <a:rPr lang="en-US" altLang="zh-CN" sz="800" dirty="0">
                <a:solidFill>
                  <a:srgbClr val="1B4367"/>
                </a:solidFill>
                <a:cs typeface="+mn-ea"/>
                <a:sym typeface="+mn-lt"/>
              </a:rPr>
              <a:t>[1] https://www.kaggle.com/benhamner/sf-bay-area-bike-share</a:t>
            </a:r>
            <a:endParaRPr lang="zh-CN" altLang="en-US" sz="8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550"/>
                            </p:stCondLst>
                            <p:childTnLst>
                              <p:par>
                                <p:cTn id="17" presetID="53" presetClass="entr" presetSubtype="16"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p:cTn id="19" dur="500" fill="hold"/>
                                        <p:tgtEl>
                                          <p:spTgt spid="108"/>
                                        </p:tgtEl>
                                        <p:attrNameLst>
                                          <p:attrName>ppt_w</p:attrName>
                                        </p:attrNameLst>
                                      </p:cBhvr>
                                      <p:tavLst>
                                        <p:tav tm="0">
                                          <p:val>
                                            <p:fltVal val="0"/>
                                          </p:val>
                                        </p:tav>
                                        <p:tav tm="100000">
                                          <p:val>
                                            <p:strVal val="#ppt_w"/>
                                          </p:val>
                                        </p:tav>
                                      </p:tavLst>
                                    </p:anim>
                                    <p:anim calcmode="lin" valueType="num">
                                      <p:cBhvr>
                                        <p:cTn id="20" dur="500" fill="hold"/>
                                        <p:tgtEl>
                                          <p:spTgt spid="108"/>
                                        </p:tgtEl>
                                        <p:attrNameLst>
                                          <p:attrName>ppt_h</p:attrName>
                                        </p:attrNameLst>
                                      </p:cBhvr>
                                      <p:tavLst>
                                        <p:tav tm="0">
                                          <p:val>
                                            <p:fltVal val="0"/>
                                          </p:val>
                                        </p:tav>
                                        <p:tav tm="100000">
                                          <p:val>
                                            <p:strVal val="#ppt_h"/>
                                          </p:val>
                                        </p:tav>
                                      </p:tavLst>
                                    </p:anim>
                                    <p:animEffect transition="in" filter="fade">
                                      <p:cBhvr>
                                        <p:cTn id="21" dur="500"/>
                                        <p:tgtEl>
                                          <p:spTgt spid="108"/>
                                        </p:tgtEl>
                                      </p:cBhvr>
                                    </p:animEffect>
                                  </p:childTnLst>
                                </p:cTn>
                              </p:par>
                            </p:childTnLst>
                          </p:cTn>
                        </p:par>
                        <p:par>
                          <p:cTn id="22" fill="hold">
                            <p:stCondLst>
                              <p:cond delay="2050"/>
                            </p:stCondLst>
                            <p:childTnLst>
                              <p:par>
                                <p:cTn id="23" presetID="12" presetClass="entr" presetSubtype="1" fill="hold" grpId="0" nodeType="after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p:tgtEl>
                                          <p:spTgt spid="106"/>
                                        </p:tgtEl>
                                        <p:attrNameLst>
                                          <p:attrName>ppt_y</p:attrName>
                                        </p:attrNameLst>
                                      </p:cBhvr>
                                      <p:tavLst>
                                        <p:tav tm="0">
                                          <p:val>
                                            <p:strVal val="#ppt_y-#ppt_h*1.125000"/>
                                          </p:val>
                                        </p:tav>
                                        <p:tav tm="100000">
                                          <p:val>
                                            <p:strVal val="#ppt_y"/>
                                          </p:val>
                                        </p:tav>
                                      </p:tavLst>
                                    </p:anim>
                                    <p:animEffect transition="in" filter="wipe(down)">
                                      <p:cBhvr>
                                        <p:cTn id="26" dur="500"/>
                                        <p:tgtEl>
                                          <p:spTgt spid="106"/>
                                        </p:tgtEl>
                                      </p:cBhvr>
                                    </p:animEffect>
                                  </p:childTnLst>
                                </p:cTn>
                              </p:par>
                            </p:childTnLst>
                          </p:cTn>
                        </p:par>
                        <p:par>
                          <p:cTn id="27" fill="hold">
                            <p:stCondLst>
                              <p:cond delay="2550"/>
                            </p:stCondLst>
                            <p:childTnLst>
                              <p:par>
                                <p:cTn id="28" presetID="22" presetClass="entr" presetSubtype="8"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3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EF98ADC-4AD6-4554-9BEF-75BFDD1D1F6C}"/>
              </a:ext>
            </a:extLst>
          </p:cNvPr>
          <p:cNvCxnSpPr>
            <a:cxnSpLocks/>
            <a:endCxn id="32" idx="1"/>
          </p:cNvCxnSpPr>
          <p:nvPr/>
        </p:nvCxnSpPr>
        <p:spPr>
          <a:xfrm flipV="1">
            <a:off x="2416227" y="1504867"/>
            <a:ext cx="2128181" cy="92365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1FB67A2-BCD0-4BED-8AE2-C2459083E227}"/>
              </a:ext>
            </a:extLst>
          </p:cNvPr>
          <p:cNvCxnSpPr>
            <a:cxnSpLocks/>
            <a:endCxn id="30" idx="1"/>
          </p:cNvCxnSpPr>
          <p:nvPr/>
        </p:nvCxnSpPr>
        <p:spPr>
          <a:xfrm>
            <a:off x="3002866" y="2442829"/>
            <a:ext cx="1530064"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9966C5-CF85-4CB0-994D-630B1F87169B}"/>
              </a:ext>
            </a:extLst>
          </p:cNvPr>
          <p:cNvCxnSpPr>
            <a:cxnSpLocks/>
            <a:endCxn id="28" idx="1"/>
          </p:cNvCxnSpPr>
          <p:nvPr/>
        </p:nvCxnSpPr>
        <p:spPr>
          <a:xfrm>
            <a:off x="2533402" y="2651660"/>
            <a:ext cx="2005267" cy="65458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C4AFADF0-7CDD-49A2-B175-A451254D9177}"/>
              </a:ext>
            </a:extLst>
          </p:cNvPr>
          <p:cNvGrpSpPr/>
          <p:nvPr/>
        </p:nvGrpSpPr>
        <p:grpSpPr>
          <a:xfrm>
            <a:off x="4536903" y="1281729"/>
            <a:ext cx="422319" cy="446276"/>
            <a:chOff x="6368440" y="1774897"/>
            <a:chExt cx="563092" cy="595035"/>
          </a:xfrm>
          <a:solidFill>
            <a:srgbClr val="1B4367"/>
          </a:solidFill>
        </p:grpSpPr>
        <p:sp>
          <p:nvSpPr>
            <p:cNvPr id="31" name="椭圆 30">
              <a:extLst>
                <a:ext uri="{FF2B5EF4-FFF2-40B4-BE49-F238E27FC236}">
                  <a16:creationId xmlns:a16="http://schemas.microsoft.com/office/drawing/2014/main" id="{C4B29424-CB69-4107-9719-CE997D1B540C}"/>
                </a:ext>
              </a:extLst>
            </p:cNvPr>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32" name="文本框 34">
              <a:extLst>
                <a:ext uri="{FF2B5EF4-FFF2-40B4-BE49-F238E27FC236}">
                  <a16:creationId xmlns:a16="http://schemas.microsoft.com/office/drawing/2014/main" id="{50F432A9-9D09-4CF4-871E-08BE8B2275A2}"/>
                </a:ext>
              </a:extLst>
            </p:cNvPr>
            <p:cNvSpPr txBox="1"/>
            <p:nvPr/>
          </p:nvSpPr>
          <p:spPr>
            <a:xfrm>
              <a:off x="6378447" y="1774897"/>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13" name="文本框 60">
            <a:extLst>
              <a:ext uri="{FF2B5EF4-FFF2-40B4-BE49-F238E27FC236}">
                <a16:creationId xmlns:a16="http://schemas.microsoft.com/office/drawing/2014/main" id="{4B0054DF-C03C-4FA6-A70A-02A7FB424084}"/>
              </a:ext>
            </a:extLst>
          </p:cNvPr>
          <p:cNvSpPr txBox="1"/>
          <p:nvPr/>
        </p:nvSpPr>
        <p:spPr>
          <a:xfrm>
            <a:off x="4981335" y="1367998"/>
            <a:ext cx="3110369"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Linear Regression</a:t>
            </a:r>
            <a:endParaRPr lang="en-US" altLang="zh-CN" sz="1600" kern="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9F87F7A9-26A1-45FF-BA4D-59A6D2FF26D6}"/>
              </a:ext>
            </a:extLst>
          </p:cNvPr>
          <p:cNvGrpSpPr/>
          <p:nvPr/>
        </p:nvGrpSpPr>
        <p:grpSpPr>
          <a:xfrm>
            <a:off x="4525425" y="2219691"/>
            <a:ext cx="422319" cy="446276"/>
            <a:chOff x="6368440" y="2745273"/>
            <a:chExt cx="563092" cy="595035"/>
          </a:xfrm>
          <a:solidFill>
            <a:srgbClr val="1B4367"/>
          </a:solidFill>
        </p:grpSpPr>
        <p:sp>
          <p:nvSpPr>
            <p:cNvPr id="29" name="椭圆 28">
              <a:extLst>
                <a:ext uri="{FF2B5EF4-FFF2-40B4-BE49-F238E27FC236}">
                  <a16:creationId xmlns:a16="http://schemas.microsoft.com/office/drawing/2014/main" id="{B3258C4E-9496-438A-9B60-2242F43F3F43}"/>
                </a:ext>
              </a:extLst>
            </p:cNvPr>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30" name="文本框 34">
              <a:extLst>
                <a:ext uri="{FF2B5EF4-FFF2-40B4-BE49-F238E27FC236}">
                  <a16:creationId xmlns:a16="http://schemas.microsoft.com/office/drawing/2014/main" id="{8F4E05CC-332E-48BC-82AE-0736F335A628}"/>
                </a:ext>
              </a:extLst>
            </p:cNvPr>
            <p:cNvSpPr txBox="1"/>
            <p:nvPr/>
          </p:nvSpPr>
          <p:spPr>
            <a:xfrm>
              <a:off x="6378447" y="2745273"/>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grpSp>
        <p:nvGrpSpPr>
          <p:cNvPr id="18" name="组合 17">
            <a:extLst>
              <a:ext uri="{FF2B5EF4-FFF2-40B4-BE49-F238E27FC236}">
                <a16:creationId xmlns:a16="http://schemas.microsoft.com/office/drawing/2014/main" id="{7B4375E8-5709-49A2-B89D-0F1520CF0952}"/>
              </a:ext>
            </a:extLst>
          </p:cNvPr>
          <p:cNvGrpSpPr/>
          <p:nvPr/>
        </p:nvGrpSpPr>
        <p:grpSpPr>
          <a:xfrm>
            <a:off x="4531164" y="3083108"/>
            <a:ext cx="422319" cy="446276"/>
            <a:chOff x="6280888" y="3790231"/>
            <a:chExt cx="563092" cy="595035"/>
          </a:xfrm>
          <a:solidFill>
            <a:srgbClr val="1B4367"/>
          </a:solidFill>
        </p:grpSpPr>
        <p:sp>
          <p:nvSpPr>
            <p:cNvPr id="27" name="椭圆 26">
              <a:extLst>
                <a:ext uri="{FF2B5EF4-FFF2-40B4-BE49-F238E27FC236}">
                  <a16:creationId xmlns:a16="http://schemas.microsoft.com/office/drawing/2014/main" id="{7A22139B-E404-409A-96FD-126DB6B87BBD}"/>
                </a:ext>
              </a:extLst>
            </p:cNvPr>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8" name="文本框 34">
              <a:extLst>
                <a:ext uri="{FF2B5EF4-FFF2-40B4-BE49-F238E27FC236}">
                  <a16:creationId xmlns:a16="http://schemas.microsoft.com/office/drawing/2014/main" id="{A6575D56-19DD-4DAE-81A8-82AF4292E4EE}"/>
                </a:ext>
              </a:extLst>
            </p:cNvPr>
            <p:cNvSpPr txBox="1"/>
            <p:nvPr/>
          </p:nvSpPr>
          <p:spPr>
            <a:xfrm>
              <a:off x="6290895" y="3790231"/>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grpSp>
        <p:nvGrpSpPr>
          <p:cNvPr id="22" name="组合 21">
            <a:extLst>
              <a:ext uri="{FF2B5EF4-FFF2-40B4-BE49-F238E27FC236}">
                <a16:creationId xmlns:a16="http://schemas.microsoft.com/office/drawing/2014/main" id="{920B4309-10E1-4DE5-BE7E-38DFC6D86EAF}"/>
              </a:ext>
            </a:extLst>
          </p:cNvPr>
          <p:cNvGrpSpPr/>
          <p:nvPr/>
        </p:nvGrpSpPr>
        <p:grpSpPr>
          <a:xfrm>
            <a:off x="1574643" y="1640494"/>
            <a:ext cx="1530064" cy="1477975"/>
            <a:chOff x="2056673" y="2524327"/>
            <a:chExt cx="1970641" cy="1970633"/>
          </a:xfrm>
          <a:solidFill>
            <a:srgbClr val="1B4367"/>
          </a:solidFill>
        </p:grpSpPr>
        <p:sp>
          <p:nvSpPr>
            <p:cNvPr id="23" name="椭圆 22">
              <a:extLst>
                <a:ext uri="{FF2B5EF4-FFF2-40B4-BE49-F238E27FC236}">
                  <a16:creationId xmlns:a16="http://schemas.microsoft.com/office/drawing/2014/main" id="{758148A3-9E83-4D22-B666-F961451633FC}"/>
                </a:ext>
              </a:extLst>
            </p:cNvPr>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4" name="文本框 15">
              <a:extLst>
                <a:ext uri="{FF2B5EF4-FFF2-40B4-BE49-F238E27FC236}">
                  <a16:creationId xmlns:a16="http://schemas.microsoft.com/office/drawing/2014/main" id="{8F8A419B-BCF8-4AC9-B956-63C6C527F4C7}"/>
                </a:ext>
              </a:extLst>
            </p:cNvPr>
            <p:cNvSpPr txBox="1"/>
            <p:nvPr/>
          </p:nvSpPr>
          <p:spPr>
            <a:xfrm>
              <a:off x="2056673" y="2955058"/>
              <a:ext cx="1970641" cy="1107996"/>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b="1" dirty="0">
                  <a:solidFill>
                    <a:schemeClr val="bg1"/>
                  </a:solidFill>
                  <a:cs typeface="+mn-ea"/>
                  <a:sym typeface="+mn-lt"/>
                </a:rPr>
                <a:t>Multi-Regression Problem</a:t>
              </a:r>
              <a:endParaRPr lang="zh-CN" altLang="en-US" sz="1600" b="1" dirty="0">
                <a:solidFill>
                  <a:schemeClr val="bg1"/>
                </a:solidFill>
                <a:cs typeface="+mn-ea"/>
                <a:sym typeface="+mn-lt"/>
              </a:endParaRPr>
            </a:p>
          </p:txBody>
        </p:sp>
      </p:grpSp>
      <p:sp>
        <p:nvSpPr>
          <p:cNvPr id="4" name="矩形 3">
            <a:extLst>
              <a:ext uri="{FF2B5EF4-FFF2-40B4-BE49-F238E27FC236}">
                <a16:creationId xmlns:a16="http://schemas.microsoft.com/office/drawing/2014/main" id="{BE0040E8-0829-45E1-8E09-995B4E20FB6E}"/>
              </a:ext>
            </a:extLst>
          </p:cNvPr>
          <p:cNvSpPr/>
          <p:nvPr/>
        </p:nvSpPr>
        <p:spPr>
          <a:xfrm>
            <a:off x="4959222" y="2300098"/>
            <a:ext cx="1975734" cy="285463"/>
          </a:xfrm>
          <a:prstGeom prst="rect">
            <a:avLst/>
          </a:prstGeom>
        </p:spPr>
        <p:txBody>
          <a:bodyPr wrap="none">
            <a:spAutoFit/>
          </a:bodyPr>
          <a:lstStyle/>
          <a:p>
            <a:pPr>
              <a:lnSpc>
                <a:spcPts val="1500"/>
              </a:lnSpc>
            </a:pPr>
            <a:r>
              <a:rPr lang="en-US" altLang="zh-CN" sz="1600" dirty="0">
                <a:solidFill>
                  <a:srgbClr val="1B4367"/>
                </a:solidFill>
                <a:cs typeface="+mn-ea"/>
                <a:sym typeface="+mn-lt"/>
              </a:rPr>
              <a:t>LASSO Regression</a:t>
            </a:r>
            <a:endParaRPr lang="en-US" altLang="zh-CN" sz="1600" kern="0" dirty="0">
              <a:solidFill>
                <a:schemeClr val="tx1">
                  <a:lumMod val="75000"/>
                  <a:lumOff val="25000"/>
                </a:schemeClr>
              </a:solidFill>
              <a:cs typeface="+mn-ea"/>
              <a:sym typeface="+mn-lt"/>
            </a:endParaRPr>
          </a:p>
        </p:txBody>
      </p:sp>
      <p:sp>
        <p:nvSpPr>
          <p:cNvPr id="34" name="矩形 33">
            <a:extLst>
              <a:ext uri="{FF2B5EF4-FFF2-40B4-BE49-F238E27FC236}">
                <a16:creationId xmlns:a16="http://schemas.microsoft.com/office/drawing/2014/main" id="{6C813DDD-6D12-40F0-8EE7-DC6A1D31C03A}"/>
              </a:ext>
            </a:extLst>
          </p:cNvPr>
          <p:cNvSpPr/>
          <p:nvPr/>
        </p:nvSpPr>
        <p:spPr>
          <a:xfrm>
            <a:off x="4947744" y="3214224"/>
            <a:ext cx="1745414" cy="285463"/>
          </a:xfrm>
          <a:prstGeom prst="rect">
            <a:avLst/>
          </a:prstGeom>
        </p:spPr>
        <p:txBody>
          <a:bodyPr wrap="none">
            <a:spAutoFit/>
          </a:bodyPr>
          <a:lstStyle/>
          <a:p>
            <a:pPr>
              <a:lnSpc>
                <a:spcPts val="1500"/>
              </a:lnSpc>
            </a:pPr>
            <a:r>
              <a:rPr lang="en-US" altLang="zh-CN" sz="1600" dirty="0">
                <a:solidFill>
                  <a:srgbClr val="1B4367"/>
                </a:solidFill>
                <a:cs typeface="+mn-ea"/>
                <a:sym typeface="+mn-lt"/>
              </a:rPr>
              <a:t>Neural Network</a:t>
            </a:r>
            <a:endParaRPr lang="en-US" altLang="zh-CN" sz="16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187581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5372988" y="1583947"/>
            <a:ext cx="3643421" cy="225260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28600" indent="-228600" algn="just">
              <a:lnSpc>
                <a:spcPct val="150000"/>
              </a:lnSpc>
              <a:buAutoNum type="arabicPeriod"/>
            </a:pPr>
            <a:r>
              <a:rPr lang="en-US" altLang="zh-CN" sz="1200" dirty="0">
                <a:solidFill>
                  <a:srgbClr val="1B4367"/>
                </a:solidFill>
                <a:cs typeface="+mn-ea"/>
                <a:sym typeface="+mn-lt"/>
              </a:rPr>
              <a:t>Read data from trip.csv and weather.csv.</a:t>
            </a:r>
          </a:p>
          <a:p>
            <a:pPr algn="just">
              <a:lnSpc>
                <a:spcPct val="150000"/>
              </a:lnSpc>
            </a:pPr>
            <a:endParaRPr lang="en-US" altLang="zh-CN" sz="1200" dirty="0">
              <a:solidFill>
                <a:srgbClr val="1B4367"/>
              </a:solidFill>
              <a:cs typeface="+mn-ea"/>
              <a:sym typeface="+mn-lt"/>
            </a:endParaRPr>
          </a:p>
          <a:p>
            <a:pPr algn="just">
              <a:lnSpc>
                <a:spcPct val="150000"/>
              </a:lnSpc>
            </a:pPr>
            <a:r>
              <a:rPr lang="en-US" altLang="zh-CN" sz="1200" dirty="0">
                <a:solidFill>
                  <a:srgbClr val="1B4367"/>
                </a:solidFill>
                <a:cs typeface="+mn-ea"/>
                <a:sym typeface="+mn-lt"/>
              </a:rPr>
              <a:t>2. Compute the daily trip numbers and average durations. In this step, we explore end date of each trip, count all trips with same end date as daily trip number, and use mean of their durations as average trip duration. </a:t>
            </a:r>
          </a:p>
          <a:p>
            <a:pPr algn="just">
              <a:lnSpc>
                <a:spcPct val="150000"/>
              </a:lnSpc>
            </a:pPr>
            <a:endParaRPr lang="en-US" altLang="zh-CN" sz="1200" kern="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FCCC09F8-54DA-4676-B3B0-5351247CF0D6}"/>
              </a:ext>
            </a:extLst>
          </p:cNvPr>
          <p:cNvPicPr>
            <a:picLocks noChangeAspect="1"/>
          </p:cNvPicPr>
          <p:nvPr/>
        </p:nvPicPr>
        <p:blipFill rotWithShape="1">
          <a:blip r:embed="rId3">
            <a:extLst>
              <a:ext uri="{28A0092B-C50C-407E-A947-70E740481C1C}">
                <a14:useLocalDpi xmlns:a14="http://schemas.microsoft.com/office/drawing/2010/main" val="0"/>
              </a:ext>
            </a:extLst>
          </a:blip>
          <a:srcRect r="45509" b="89652"/>
          <a:stretch/>
        </p:blipFill>
        <p:spPr>
          <a:xfrm>
            <a:off x="51416" y="1373125"/>
            <a:ext cx="4873164" cy="420975"/>
          </a:xfrm>
          <a:prstGeom prst="rect">
            <a:avLst/>
          </a:prstGeom>
        </p:spPr>
      </p:pic>
      <p:pic>
        <p:nvPicPr>
          <p:cNvPr id="8" name="图片 7">
            <a:extLst>
              <a:ext uri="{FF2B5EF4-FFF2-40B4-BE49-F238E27FC236}">
                <a16:creationId xmlns:a16="http://schemas.microsoft.com/office/drawing/2014/main" id="{F6740CE3-99AB-42F0-94F1-2375F918E76D}"/>
              </a:ext>
            </a:extLst>
          </p:cNvPr>
          <p:cNvPicPr>
            <a:picLocks noChangeAspect="1"/>
          </p:cNvPicPr>
          <p:nvPr/>
        </p:nvPicPr>
        <p:blipFill rotWithShape="1">
          <a:blip r:embed="rId4">
            <a:extLst>
              <a:ext uri="{28A0092B-C50C-407E-A947-70E740481C1C}">
                <a14:useLocalDpi xmlns:a14="http://schemas.microsoft.com/office/drawing/2010/main" val="0"/>
              </a:ext>
            </a:extLst>
          </a:blip>
          <a:srcRect r="8427"/>
          <a:stretch/>
        </p:blipFill>
        <p:spPr>
          <a:xfrm>
            <a:off x="51416" y="1968238"/>
            <a:ext cx="4873164" cy="1797142"/>
          </a:xfrm>
          <a:prstGeom prst="rect">
            <a:avLst/>
          </a:prstGeom>
        </p:spPr>
      </p:pic>
    </p:spTree>
    <p:extLst>
      <p:ext uri="{BB962C8B-B14F-4D97-AF65-F5344CB8AC3E}">
        <p14:creationId xmlns:p14="http://schemas.microsoft.com/office/powerpoint/2010/main" val="483281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6EEDCEEE-287E-457B-A23F-A45D444F0538}"/>
              </a:ext>
            </a:extLst>
          </p:cNvPr>
          <p:cNvPicPr>
            <a:picLocks noChangeAspect="1"/>
          </p:cNvPicPr>
          <p:nvPr/>
        </p:nvPicPr>
        <p:blipFill rotWithShape="1">
          <a:blip r:embed="rId3">
            <a:extLst>
              <a:ext uri="{28A0092B-C50C-407E-A947-70E740481C1C}">
                <a14:useLocalDpi xmlns:a14="http://schemas.microsoft.com/office/drawing/2010/main" val="0"/>
              </a:ext>
            </a:extLst>
          </a:blip>
          <a:srcRect r="4676" b="10577"/>
          <a:stretch/>
        </p:blipFill>
        <p:spPr>
          <a:xfrm>
            <a:off x="127591" y="1103453"/>
            <a:ext cx="4862626" cy="2284789"/>
          </a:xfrm>
          <a:prstGeom prst="rect">
            <a:avLst/>
          </a:prstGeom>
        </p:spPr>
      </p:pic>
      <p:sp>
        <p:nvSpPr>
          <p:cNvPr id="11" name="文本框 60">
            <a:extLst>
              <a:ext uri="{FF2B5EF4-FFF2-40B4-BE49-F238E27FC236}">
                <a16:creationId xmlns:a16="http://schemas.microsoft.com/office/drawing/2014/main" id="{23EF1032-C93F-4FDA-855E-AB388EB737AF}"/>
              </a:ext>
            </a:extLst>
          </p:cNvPr>
          <p:cNvSpPr txBox="1"/>
          <p:nvPr/>
        </p:nvSpPr>
        <p:spPr>
          <a:xfrm>
            <a:off x="5110716" y="1513063"/>
            <a:ext cx="3905693" cy="280660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28600" indent="-228600" algn="just">
              <a:lnSpc>
                <a:spcPct val="150000"/>
              </a:lnSpc>
              <a:buAutoNum type="arabicPeriod" startAt="3"/>
            </a:pPr>
            <a:r>
              <a:rPr lang="en-US" altLang="zh-CN" sz="1200" dirty="0">
                <a:solidFill>
                  <a:srgbClr val="1B4367"/>
                </a:solidFill>
                <a:cs typeface="+mn-ea"/>
                <a:sym typeface="+mn-lt"/>
              </a:rPr>
              <a:t>Match weather parameters with daily trip parameters. In this step, we choose weather features like temperature, dew point, humidity, sea level, visibility, wind speed, cloud cover and  events</a:t>
            </a:r>
          </a:p>
          <a:p>
            <a:pPr marL="228600" indent="-228600" algn="just">
              <a:lnSpc>
                <a:spcPct val="150000"/>
              </a:lnSpc>
              <a:buAutoNum type="arabicPeriod" startAt="3"/>
            </a:pPr>
            <a:endParaRPr lang="en-US" altLang="zh-CN" sz="1200" dirty="0">
              <a:solidFill>
                <a:srgbClr val="1B4367"/>
              </a:solidFill>
              <a:cs typeface="+mn-ea"/>
              <a:sym typeface="+mn-lt"/>
            </a:endParaRPr>
          </a:p>
          <a:p>
            <a:pPr marL="228600" indent="-228600" algn="just">
              <a:lnSpc>
                <a:spcPct val="150000"/>
              </a:lnSpc>
              <a:buAutoNum type="arabicPeriod" startAt="3"/>
            </a:pPr>
            <a:r>
              <a:rPr lang="en-US" altLang="zh-CN" sz="1200" dirty="0">
                <a:solidFill>
                  <a:srgbClr val="1B4367"/>
                </a:solidFill>
                <a:cs typeface="+mn-ea"/>
                <a:sym typeface="+mn-lt"/>
              </a:rPr>
              <a:t>We also add the day of week feature by common sense since it is supposed to have difference demands between workdays and weekends.</a:t>
            </a:r>
          </a:p>
        </p:txBody>
      </p:sp>
      <p:pic>
        <p:nvPicPr>
          <p:cNvPr id="7" name="图片 6">
            <a:extLst>
              <a:ext uri="{FF2B5EF4-FFF2-40B4-BE49-F238E27FC236}">
                <a16:creationId xmlns:a16="http://schemas.microsoft.com/office/drawing/2014/main" id="{BE4C7ECA-4FA4-48A0-8DDD-ECC3A19CE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91" y="3579316"/>
            <a:ext cx="4862626" cy="1166689"/>
          </a:xfrm>
          <a:prstGeom prst="rect">
            <a:avLst/>
          </a:prstGeom>
        </p:spPr>
      </p:pic>
    </p:spTree>
    <p:extLst>
      <p:ext uri="{BB962C8B-B14F-4D97-AF65-F5344CB8AC3E}">
        <p14:creationId xmlns:p14="http://schemas.microsoft.com/office/powerpoint/2010/main" val="15821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4947685" y="1424484"/>
            <a:ext cx="4111256" cy="1421608"/>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Features: </a:t>
            </a:r>
          </a:p>
          <a:p>
            <a:pPr>
              <a:lnSpc>
                <a:spcPct val="150000"/>
              </a:lnSpc>
            </a:pPr>
            <a:r>
              <a:rPr lang="en-US" altLang="zh-CN" sz="1200" dirty="0">
                <a:solidFill>
                  <a:srgbClr val="1B4367"/>
                </a:solidFill>
                <a:cs typeface="+mn-ea"/>
                <a:sym typeface="+mn-lt"/>
              </a:rPr>
              <a:t>date, </a:t>
            </a:r>
            <a:r>
              <a:rPr lang="en-US" altLang="zh-CN" sz="1200" dirty="0" err="1">
                <a:solidFill>
                  <a:srgbClr val="1B4367"/>
                </a:solidFill>
                <a:cs typeface="+mn-ea"/>
                <a:sym typeface="+mn-lt"/>
              </a:rPr>
              <a:t>mean_temperature_f</a:t>
            </a:r>
            <a:r>
              <a:rPr lang="en-US" altLang="zh-CN" sz="1200" dirty="0">
                <a:solidFill>
                  <a:srgbClr val="1B4367"/>
                </a:solidFill>
                <a:cs typeface="+mn-ea"/>
                <a:sym typeface="+mn-lt"/>
              </a:rPr>
              <a:t>, </a:t>
            </a:r>
            <a:r>
              <a:rPr lang="en-US" altLang="zh-CN" sz="1200" dirty="0" err="1">
                <a:solidFill>
                  <a:srgbClr val="1B4367"/>
                </a:solidFill>
                <a:cs typeface="+mn-ea"/>
                <a:sym typeface="+mn-lt"/>
              </a:rPr>
              <a:t>mean_dew_point_f</a:t>
            </a:r>
            <a:r>
              <a:rPr lang="en-US" altLang="zh-CN" sz="1200" dirty="0">
                <a:solidFill>
                  <a:srgbClr val="1B4367"/>
                </a:solidFill>
                <a:cs typeface="+mn-ea"/>
                <a:sym typeface="+mn-lt"/>
              </a:rPr>
              <a:t>, </a:t>
            </a:r>
          </a:p>
          <a:p>
            <a:pPr>
              <a:lnSpc>
                <a:spcPct val="150000"/>
              </a:lnSpc>
            </a:pPr>
            <a:r>
              <a:rPr lang="en-US" altLang="zh-CN" sz="1200" dirty="0" err="1">
                <a:solidFill>
                  <a:srgbClr val="1B4367"/>
                </a:solidFill>
                <a:cs typeface="+mn-ea"/>
                <a:sym typeface="+mn-lt"/>
              </a:rPr>
              <a:t>mean_humidity</a:t>
            </a:r>
            <a:r>
              <a:rPr lang="en-US" altLang="zh-CN" sz="1200" dirty="0">
                <a:solidFill>
                  <a:srgbClr val="1B4367"/>
                </a:solidFill>
                <a:cs typeface="+mn-ea"/>
                <a:sym typeface="+mn-lt"/>
              </a:rPr>
              <a:t>, </a:t>
            </a:r>
            <a:r>
              <a:rPr lang="en-US" altLang="zh-CN" sz="1200" dirty="0" err="1">
                <a:solidFill>
                  <a:srgbClr val="1B4367"/>
                </a:solidFill>
                <a:cs typeface="+mn-ea"/>
                <a:sym typeface="+mn-lt"/>
              </a:rPr>
              <a:t>mean_sea_level_pressure_inches</a:t>
            </a:r>
            <a:r>
              <a:rPr lang="en-US" altLang="zh-CN" sz="1200" dirty="0">
                <a:solidFill>
                  <a:srgbClr val="1B4367"/>
                </a:solidFill>
                <a:cs typeface="+mn-ea"/>
                <a:sym typeface="+mn-lt"/>
              </a:rPr>
              <a:t>, </a:t>
            </a:r>
            <a:r>
              <a:rPr lang="en-US" altLang="zh-CN" sz="1200" dirty="0" err="1">
                <a:solidFill>
                  <a:srgbClr val="1B4367"/>
                </a:solidFill>
                <a:cs typeface="+mn-ea"/>
                <a:sym typeface="+mn-lt"/>
              </a:rPr>
              <a:t>mean_visibility_miles</a:t>
            </a:r>
            <a:r>
              <a:rPr lang="en-US" altLang="zh-CN" sz="1200" dirty="0">
                <a:solidFill>
                  <a:srgbClr val="1B4367"/>
                </a:solidFill>
                <a:cs typeface="+mn-ea"/>
                <a:sym typeface="+mn-lt"/>
              </a:rPr>
              <a:t>, </a:t>
            </a:r>
            <a:r>
              <a:rPr lang="en-US" altLang="zh-CN" sz="1200" dirty="0" err="1">
                <a:solidFill>
                  <a:srgbClr val="1B4367"/>
                </a:solidFill>
                <a:cs typeface="+mn-ea"/>
                <a:sym typeface="+mn-lt"/>
              </a:rPr>
              <a:t>mean_wind_speed_mph</a:t>
            </a:r>
            <a:r>
              <a:rPr lang="en-US" altLang="zh-CN" sz="1200" dirty="0">
                <a:solidFill>
                  <a:srgbClr val="1B4367"/>
                </a:solidFill>
                <a:cs typeface="+mn-ea"/>
                <a:sym typeface="+mn-lt"/>
              </a:rPr>
              <a:t>, </a:t>
            </a:r>
            <a:r>
              <a:rPr lang="en-US" altLang="zh-CN" sz="1200" dirty="0" err="1">
                <a:solidFill>
                  <a:srgbClr val="1B4367"/>
                </a:solidFill>
                <a:cs typeface="+mn-ea"/>
                <a:sym typeface="+mn-lt"/>
              </a:rPr>
              <a:t>cloud_cover</a:t>
            </a:r>
            <a:r>
              <a:rPr lang="en-US" altLang="zh-CN" sz="1200" dirty="0">
                <a:solidFill>
                  <a:srgbClr val="1B4367"/>
                </a:solidFill>
                <a:cs typeface="+mn-ea"/>
                <a:sym typeface="+mn-lt"/>
              </a:rPr>
              <a:t>, events</a:t>
            </a:r>
            <a:endParaRPr lang="en-US" altLang="zh-CN" sz="1200" kern="0" dirty="0">
              <a:solidFill>
                <a:schemeClr val="tx1">
                  <a:lumMod val="75000"/>
                  <a:lumOff val="25000"/>
                </a:schemeClr>
              </a:solidFill>
              <a:cs typeface="+mn-ea"/>
              <a:sym typeface="+mn-lt"/>
            </a:endParaRPr>
          </a:p>
        </p:txBody>
      </p:sp>
      <p:sp>
        <p:nvSpPr>
          <p:cNvPr id="33" name="文本框 60">
            <a:extLst>
              <a:ext uri="{FF2B5EF4-FFF2-40B4-BE49-F238E27FC236}">
                <a16:creationId xmlns:a16="http://schemas.microsoft.com/office/drawing/2014/main" id="{A03DC666-C588-40B8-ADE2-A41A9A398F8E}"/>
              </a:ext>
            </a:extLst>
          </p:cNvPr>
          <p:cNvSpPr txBox="1"/>
          <p:nvPr/>
        </p:nvSpPr>
        <p:spPr>
          <a:xfrm>
            <a:off x="4947685" y="3169519"/>
            <a:ext cx="4111256" cy="59061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Targets: </a:t>
            </a:r>
          </a:p>
          <a:p>
            <a:pPr>
              <a:lnSpc>
                <a:spcPct val="150000"/>
              </a:lnSpc>
            </a:pPr>
            <a:r>
              <a:rPr lang="en-US" altLang="zh-CN" sz="1200" dirty="0" err="1">
                <a:solidFill>
                  <a:srgbClr val="1B4367"/>
                </a:solidFill>
                <a:cs typeface="+mn-ea"/>
                <a:sym typeface="+mn-lt"/>
              </a:rPr>
              <a:t>trip_num</a:t>
            </a:r>
            <a:r>
              <a:rPr lang="en-US" altLang="zh-CN" sz="1200" dirty="0">
                <a:solidFill>
                  <a:srgbClr val="1B4367"/>
                </a:solidFill>
                <a:cs typeface="+mn-ea"/>
                <a:sym typeface="+mn-lt"/>
              </a:rPr>
              <a:t>, </a:t>
            </a:r>
            <a:r>
              <a:rPr lang="en-US" altLang="zh-CN" sz="1200" dirty="0" err="1">
                <a:solidFill>
                  <a:srgbClr val="1B4367"/>
                </a:solidFill>
                <a:cs typeface="+mn-ea"/>
                <a:sym typeface="+mn-lt"/>
              </a:rPr>
              <a:t>trip_dur_avg</a:t>
            </a:r>
            <a:endParaRPr lang="en-US" altLang="zh-CN" sz="1200" dirty="0">
              <a:solidFill>
                <a:srgbClr val="1B4367"/>
              </a:solidFill>
              <a:cs typeface="+mn-ea"/>
              <a:sym typeface="+mn-lt"/>
            </a:endParaRPr>
          </a:p>
        </p:txBody>
      </p:sp>
      <p:pic>
        <p:nvPicPr>
          <p:cNvPr id="4" name="图片 3">
            <a:extLst>
              <a:ext uri="{FF2B5EF4-FFF2-40B4-BE49-F238E27FC236}">
                <a16:creationId xmlns:a16="http://schemas.microsoft.com/office/drawing/2014/main" id="{6EEDCEEE-287E-457B-A23F-A45D444F0538}"/>
              </a:ext>
            </a:extLst>
          </p:cNvPr>
          <p:cNvPicPr>
            <a:picLocks noChangeAspect="1"/>
          </p:cNvPicPr>
          <p:nvPr/>
        </p:nvPicPr>
        <p:blipFill rotWithShape="1">
          <a:blip r:embed="rId3">
            <a:extLst>
              <a:ext uri="{28A0092B-C50C-407E-A947-70E740481C1C}">
                <a14:useLocalDpi xmlns:a14="http://schemas.microsoft.com/office/drawing/2010/main" val="0"/>
              </a:ext>
            </a:extLst>
          </a:blip>
          <a:srcRect r="4676"/>
          <a:stretch/>
        </p:blipFill>
        <p:spPr>
          <a:xfrm>
            <a:off x="85059" y="1294224"/>
            <a:ext cx="4862626" cy="2555052"/>
          </a:xfrm>
          <a:prstGeom prst="rect">
            <a:avLst/>
          </a:prstGeom>
        </p:spPr>
      </p:pic>
    </p:spTree>
    <p:extLst>
      <p:ext uri="{BB962C8B-B14F-4D97-AF65-F5344CB8AC3E}">
        <p14:creationId xmlns:p14="http://schemas.microsoft.com/office/powerpoint/2010/main" val="489906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Linear Regression: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9875003-F717-44D9-A2B2-876C43DD9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3" y="1620969"/>
            <a:ext cx="4438878" cy="2057506"/>
          </a:xfrm>
          <a:prstGeom prst="rect">
            <a:avLst/>
          </a:prstGeom>
        </p:spPr>
      </p:pic>
    </p:spTree>
    <p:extLst>
      <p:ext uri="{BB962C8B-B14F-4D97-AF65-F5344CB8AC3E}">
        <p14:creationId xmlns:p14="http://schemas.microsoft.com/office/powerpoint/2010/main" val="4262702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LASSO Regression: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4947685" y="1599444"/>
            <a:ext cx="4111256" cy="1421608"/>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Features: </a:t>
            </a:r>
          </a:p>
          <a:p>
            <a:pPr>
              <a:lnSpc>
                <a:spcPct val="150000"/>
              </a:lnSpc>
            </a:pPr>
            <a:r>
              <a:rPr lang="en-US" altLang="zh-CN" sz="1200" dirty="0">
                <a:solidFill>
                  <a:srgbClr val="1B4367"/>
                </a:solidFill>
                <a:cs typeface="+mn-ea"/>
                <a:sym typeface="+mn-lt"/>
              </a:rPr>
              <a:t>date, </a:t>
            </a:r>
            <a:r>
              <a:rPr lang="en-US" altLang="zh-CN" sz="1200" dirty="0" err="1">
                <a:solidFill>
                  <a:srgbClr val="1B4367"/>
                </a:solidFill>
                <a:cs typeface="+mn-ea"/>
                <a:sym typeface="+mn-lt"/>
              </a:rPr>
              <a:t>mean_temperature_f</a:t>
            </a:r>
            <a:r>
              <a:rPr lang="en-US" altLang="zh-CN" sz="1200" dirty="0">
                <a:solidFill>
                  <a:srgbClr val="1B4367"/>
                </a:solidFill>
                <a:cs typeface="+mn-ea"/>
                <a:sym typeface="+mn-lt"/>
              </a:rPr>
              <a:t>, </a:t>
            </a:r>
            <a:r>
              <a:rPr lang="en-US" altLang="zh-CN" sz="1200" dirty="0" err="1">
                <a:solidFill>
                  <a:srgbClr val="1B4367"/>
                </a:solidFill>
                <a:cs typeface="+mn-ea"/>
                <a:sym typeface="+mn-lt"/>
              </a:rPr>
              <a:t>mean_dew_point_f</a:t>
            </a:r>
            <a:r>
              <a:rPr lang="en-US" altLang="zh-CN" sz="1200" dirty="0">
                <a:solidFill>
                  <a:srgbClr val="1B4367"/>
                </a:solidFill>
                <a:cs typeface="+mn-ea"/>
                <a:sym typeface="+mn-lt"/>
              </a:rPr>
              <a:t>, </a:t>
            </a:r>
          </a:p>
          <a:p>
            <a:pPr>
              <a:lnSpc>
                <a:spcPct val="150000"/>
              </a:lnSpc>
            </a:pPr>
            <a:r>
              <a:rPr lang="en-US" altLang="zh-CN" sz="1200" dirty="0" err="1">
                <a:solidFill>
                  <a:srgbClr val="1B4367"/>
                </a:solidFill>
                <a:cs typeface="+mn-ea"/>
                <a:sym typeface="+mn-lt"/>
              </a:rPr>
              <a:t>mean_humidity</a:t>
            </a:r>
            <a:r>
              <a:rPr lang="en-US" altLang="zh-CN" sz="1200" dirty="0">
                <a:solidFill>
                  <a:srgbClr val="1B4367"/>
                </a:solidFill>
                <a:cs typeface="+mn-ea"/>
                <a:sym typeface="+mn-lt"/>
              </a:rPr>
              <a:t>, </a:t>
            </a:r>
            <a:r>
              <a:rPr lang="en-US" altLang="zh-CN" sz="1200" dirty="0" err="1">
                <a:solidFill>
                  <a:srgbClr val="1B4367"/>
                </a:solidFill>
                <a:cs typeface="+mn-ea"/>
                <a:sym typeface="+mn-lt"/>
              </a:rPr>
              <a:t>mean_sea_level_pressure_inches</a:t>
            </a:r>
            <a:r>
              <a:rPr lang="en-US" altLang="zh-CN" sz="1200" dirty="0">
                <a:solidFill>
                  <a:srgbClr val="1B4367"/>
                </a:solidFill>
                <a:cs typeface="+mn-ea"/>
                <a:sym typeface="+mn-lt"/>
              </a:rPr>
              <a:t>, </a:t>
            </a:r>
            <a:r>
              <a:rPr lang="en-US" altLang="zh-CN" sz="1200" dirty="0" err="1">
                <a:solidFill>
                  <a:srgbClr val="1B4367"/>
                </a:solidFill>
                <a:cs typeface="+mn-ea"/>
                <a:sym typeface="+mn-lt"/>
              </a:rPr>
              <a:t>mean_visibility_miles</a:t>
            </a:r>
            <a:r>
              <a:rPr lang="en-US" altLang="zh-CN" sz="1200" dirty="0">
                <a:solidFill>
                  <a:srgbClr val="1B4367"/>
                </a:solidFill>
                <a:cs typeface="+mn-ea"/>
                <a:sym typeface="+mn-lt"/>
              </a:rPr>
              <a:t>, </a:t>
            </a:r>
            <a:r>
              <a:rPr lang="en-US" altLang="zh-CN" sz="1200" dirty="0" err="1">
                <a:solidFill>
                  <a:srgbClr val="1B4367"/>
                </a:solidFill>
                <a:cs typeface="+mn-ea"/>
                <a:sym typeface="+mn-lt"/>
              </a:rPr>
              <a:t>mean_wind_speed_mph</a:t>
            </a:r>
            <a:r>
              <a:rPr lang="en-US" altLang="zh-CN" sz="1200" dirty="0">
                <a:solidFill>
                  <a:srgbClr val="1B4367"/>
                </a:solidFill>
                <a:cs typeface="+mn-ea"/>
                <a:sym typeface="+mn-lt"/>
              </a:rPr>
              <a:t>,</a:t>
            </a:r>
          </a:p>
          <a:p>
            <a:pPr>
              <a:lnSpc>
                <a:spcPct val="150000"/>
              </a:lnSpc>
            </a:pPr>
            <a:r>
              <a:rPr lang="en-US" altLang="zh-CN" sz="1200" dirty="0" err="1">
                <a:solidFill>
                  <a:srgbClr val="1B4367"/>
                </a:solidFill>
                <a:cs typeface="+mn-ea"/>
                <a:sym typeface="+mn-lt"/>
              </a:rPr>
              <a:t>precipitation_inches</a:t>
            </a:r>
            <a:r>
              <a:rPr lang="en-US" altLang="zh-CN" sz="1200" dirty="0">
                <a:solidFill>
                  <a:srgbClr val="1B4367"/>
                </a:solidFill>
                <a:cs typeface="+mn-ea"/>
                <a:sym typeface="+mn-lt"/>
              </a:rPr>
              <a:t>, </a:t>
            </a:r>
            <a:r>
              <a:rPr lang="en-US" altLang="zh-CN" sz="1200" dirty="0" err="1">
                <a:solidFill>
                  <a:srgbClr val="1B4367"/>
                </a:solidFill>
                <a:cs typeface="+mn-ea"/>
                <a:sym typeface="+mn-lt"/>
              </a:rPr>
              <a:t>cloud_cover</a:t>
            </a:r>
            <a:r>
              <a:rPr lang="en-US" altLang="zh-CN" sz="1200" dirty="0">
                <a:solidFill>
                  <a:srgbClr val="1B4367"/>
                </a:solidFill>
                <a:cs typeface="+mn-ea"/>
                <a:sym typeface="+mn-lt"/>
              </a:rPr>
              <a:t>, events</a:t>
            </a:r>
            <a:endParaRPr lang="en-US" altLang="zh-CN" sz="1200" kern="0" dirty="0">
              <a:solidFill>
                <a:schemeClr val="tx1">
                  <a:lumMod val="75000"/>
                  <a:lumOff val="25000"/>
                </a:schemeClr>
              </a:solidFill>
              <a:cs typeface="+mn-ea"/>
              <a:sym typeface="+mn-lt"/>
            </a:endParaRPr>
          </a:p>
        </p:txBody>
      </p:sp>
      <p:sp>
        <p:nvSpPr>
          <p:cNvPr id="33" name="文本框 60">
            <a:extLst>
              <a:ext uri="{FF2B5EF4-FFF2-40B4-BE49-F238E27FC236}">
                <a16:creationId xmlns:a16="http://schemas.microsoft.com/office/drawing/2014/main" id="{A03DC666-C588-40B8-ADE2-A41A9A398F8E}"/>
              </a:ext>
            </a:extLst>
          </p:cNvPr>
          <p:cNvSpPr txBox="1"/>
          <p:nvPr/>
        </p:nvSpPr>
        <p:spPr>
          <a:xfrm>
            <a:off x="4947685" y="3169519"/>
            <a:ext cx="4111256" cy="59061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Targets: </a:t>
            </a:r>
          </a:p>
          <a:p>
            <a:pPr>
              <a:lnSpc>
                <a:spcPct val="150000"/>
              </a:lnSpc>
            </a:pPr>
            <a:r>
              <a:rPr lang="en-US" altLang="zh-CN" sz="1200" dirty="0" err="1">
                <a:solidFill>
                  <a:srgbClr val="1B4367"/>
                </a:solidFill>
                <a:cs typeface="+mn-ea"/>
                <a:sym typeface="+mn-lt"/>
              </a:rPr>
              <a:t>trip_num</a:t>
            </a:r>
            <a:r>
              <a:rPr lang="en-US" altLang="zh-CN" sz="1200" dirty="0">
                <a:solidFill>
                  <a:srgbClr val="1B4367"/>
                </a:solidFill>
                <a:cs typeface="+mn-ea"/>
                <a:sym typeface="+mn-lt"/>
              </a:rPr>
              <a:t>, </a:t>
            </a:r>
            <a:r>
              <a:rPr lang="en-US" altLang="zh-CN" sz="1200" dirty="0" err="1">
                <a:solidFill>
                  <a:srgbClr val="1B4367"/>
                </a:solidFill>
                <a:cs typeface="+mn-ea"/>
                <a:sym typeface="+mn-lt"/>
              </a:rPr>
              <a:t>trip_dur_avg</a:t>
            </a:r>
            <a:endParaRPr lang="en-US" altLang="zh-CN" sz="1200" dirty="0">
              <a:solidFill>
                <a:srgbClr val="1B4367"/>
              </a:solidFill>
              <a:cs typeface="+mn-ea"/>
              <a:sym typeface="+mn-lt"/>
            </a:endParaRPr>
          </a:p>
        </p:txBody>
      </p:sp>
    </p:spTree>
    <p:extLst>
      <p:ext uri="{BB962C8B-B14F-4D97-AF65-F5344CB8AC3E}">
        <p14:creationId xmlns:p14="http://schemas.microsoft.com/office/powerpoint/2010/main" val="692787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Neural Network: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4947685" y="1599444"/>
            <a:ext cx="4111256" cy="1421608"/>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Features: </a:t>
            </a:r>
          </a:p>
          <a:p>
            <a:pPr>
              <a:lnSpc>
                <a:spcPct val="150000"/>
              </a:lnSpc>
            </a:pPr>
            <a:r>
              <a:rPr lang="en-US" altLang="zh-CN" sz="1200" dirty="0">
                <a:solidFill>
                  <a:srgbClr val="1B4367"/>
                </a:solidFill>
                <a:cs typeface="+mn-ea"/>
                <a:sym typeface="+mn-lt"/>
              </a:rPr>
              <a:t>date, </a:t>
            </a:r>
            <a:r>
              <a:rPr lang="en-US" altLang="zh-CN" sz="1200" dirty="0" err="1">
                <a:solidFill>
                  <a:srgbClr val="1B4367"/>
                </a:solidFill>
                <a:cs typeface="+mn-ea"/>
                <a:sym typeface="+mn-lt"/>
              </a:rPr>
              <a:t>mean_temperature_f</a:t>
            </a:r>
            <a:r>
              <a:rPr lang="en-US" altLang="zh-CN" sz="1200" dirty="0">
                <a:solidFill>
                  <a:srgbClr val="1B4367"/>
                </a:solidFill>
                <a:cs typeface="+mn-ea"/>
                <a:sym typeface="+mn-lt"/>
              </a:rPr>
              <a:t>, </a:t>
            </a:r>
            <a:r>
              <a:rPr lang="en-US" altLang="zh-CN" sz="1200" dirty="0" err="1">
                <a:solidFill>
                  <a:srgbClr val="1B4367"/>
                </a:solidFill>
                <a:cs typeface="+mn-ea"/>
                <a:sym typeface="+mn-lt"/>
              </a:rPr>
              <a:t>mean_dew_point_f</a:t>
            </a:r>
            <a:r>
              <a:rPr lang="en-US" altLang="zh-CN" sz="1200" dirty="0">
                <a:solidFill>
                  <a:srgbClr val="1B4367"/>
                </a:solidFill>
                <a:cs typeface="+mn-ea"/>
                <a:sym typeface="+mn-lt"/>
              </a:rPr>
              <a:t>, </a:t>
            </a:r>
          </a:p>
          <a:p>
            <a:pPr>
              <a:lnSpc>
                <a:spcPct val="150000"/>
              </a:lnSpc>
            </a:pPr>
            <a:r>
              <a:rPr lang="en-US" altLang="zh-CN" sz="1200" dirty="0" err="1">
                <a:solidFill>
                  <a:srgbClr val="1B4367"/>
                </a:solidFill>
                <a:cs typeface="+mn-ea"/>
                <a:sym typeface="+mn-lt"/>
              </a:rPr>
              <a:t>mean_humidity</a:t>
            </a:r>
            <a:r>
              <a:rPr lang="en-US" altLang="zh-CN" sz="1200" dirty="0">
                <a:solidFill>
                  <a:srgbClr val="1B4367"/>
                </a:solidFill>
                <a:cs typeface="+mn-ea"/>
                <a:sym typeface="+mn-lt"/>
              </a:rPr>
              <a:t>, </a:t>
            </a:r>
            <a:r>
              <a:rPr lang="en-US" altLang="zh-CN" sz="1200" dirty="0" err="1">
                <a:solidFill>
                  <a:srgbClr val="1B4367"/>
                </a:solidFill>
                <a:cs typeface="+mn-ea"/>
                <a:sym typeface="+mn-lt"/>
              </a:rPr>
              <a:t>mean_sea_level_pressure_inches</a:t>
            </a:r>
            <a:r>
              <a:rPr lang="en-US" altLang="zh-CN" sz="1200" dirty="0">
                <a:solidFill>
                  <a:srgbClr val="1B4367"/>
                </a:solidFill>
                <a:cs typeface="+mn-ea"/>
                <a:sym typeface="+mn-lt"/>
              </a:rPr>
              <a:t>, </a:t>
            </a:r>
            <a:r>
              <a:rPr lang="en-US" altLang="zh-CN" sz="1200" dirty="0" err="1">
                <a:solidFill>
                  <a:srgbClr val="1B4367"/>
                </a:solidFill>
                <a:cs typeface="+mn-ea"/>
                <a:sym typeface="+mn-lt"/>
              </a:rPr>
              <a:t>mean_visibility_miles</a:t>
            </a:r>
            <a:r>
              <a:rPr lang="en-US" altLang="zh-CN" sz="1200" dirty="0">
                <a:solidFill>
                  <a:srgbClr val="1B4367"/>
                </a:solidFill>
                <a:cs typeface="+mn-ea"/>
                <a:sym typeface="+mn-lt"/>
              </a:rPr>
              <a:t>, </a:t>
            </a:r>
            <a:r>
              <a:rPr lang="en-US" altLang="zh-CN" sz="1200" dirty="0" err="1">
                <a:solidFill>
                  <a:srgbClr val="1B4367"/>
                </a:solidFill>
                <a:cs typeface="+mn-ea"/>
                <a:sym typeface="+mn-lt"/>
              </a:rPr>
              <a:t>mean_wind_speed_mph</a:t>
            </a:r>
            <a:r>
              <a:rPr lang="en-US" altLang="zh-CN" sz="1200" dirty="0">
                <a:solidFill>
                  <a:srgbClr val="1B4367"/>
                </a:solidFill>
                <a:cs typeface="+mn-ea"/>
                <a:sym typeface="+mn-lt"/>
              </a:rPr>
              <a:t>,</a:t>
            </a:r>
          </a:p>
          <a:p>
            <a:pPr>
              <a:lnSpc>
                <a:spcPct val="150000"/>
              </a:lnSpc>
            </a:pPr>
            <a:r>
              <a:rPr lang="en-US" altLang="zh-CN" sz="1200" dirty="0" err="1">
                <a:solidFill>
                  <a:srgbClr val="1B4367"/>
                </a:solidFill>
                <a:cs typeface="+mn-ea"/>
                <a:sym typeface="+mn-lt"/>
              </a:rPr>
              <a:t>precipitation_inches</a:t>
            </a:r>
            <a:r>
              <a:rPr lang="en-US" altLang="zh-CN" sz="1200" dirty="0">
                <a:solidFill>
                  <a:srgbClr val="1B4367"/>
                </a:solidFill>
                <a:cs typeface="+mn-ea"/>
                <a:sym typeface="+mn-lt"/>
              </a:rPr>
              <a:t>, </a:t>
            </a:r>
            <a:r>
              <a:rPr lang="en-US" altLang="zh-CN" sz="1200" dirty="0" err="1">
                <a:solidFill>
                  <a:srgbClr val="1B4367"/>
                </a:solidFill>
                <a:cs typeface="+mn-ea"/>
                <a:sym typeface="+mn-lt"/>
              </a:rPr>
              <a:t>cloud_cover</a:t>
            </a:r>
            <a:r>
              <a:rPr lang="en-US" altLang="zh-CN" sz="1200" dirty="0">
                <a:solidFill>
                  <a:srgbClr val="1B4367"/>
                </a:solidFill>
                <a:cs typeface="+mn-ea"/>
                <a:sym typeface="+mn-lt"/>
              </a:rPr>
              <a:t>, events</a:t>
            </a:r>
            <a:endParaRPr lang="en-US" altLang="zh-CN" sz="1200" kern="0" dirty="0">
              <a:solidFill>
                <a:schemeClr val="tx1">
                  <a:lumMod val="75000"/>
                  <a:lumOff val="25000"/>
                </a:schemeClr>
              </a:solidFill>
              <a:cs typeface="+mn-ea"/>
              <a:sym typeface="+mn-lt"/>
            </a:endParaRPr>
          </a:p>
        </p:txBody>
      </p:sp>
      <p:sp>
        <p:nvSpPr>
          <p:cNvPr id="33" name="文本框 60">
            <a:extLst>
              <a:ext uri="{FF2B5EF4-FFF2-40B4-BE49-F238E27FC236}">
                <a16:creationId xmlns:a16="http://schemas.microsoft.com/office/drawing/2014/main" id="{A03DC666-C588-40B8-ADE2-A41A9A398F8E}"/>
              </a:ext>
            </a:extLst>
          </p:cNvPr>
          <p:cNvSpPr txBox="1"/>
          <p:nvPr/>
        </p:nvSpPr>
        <p:spPr>
          <a:xfrm>
            <a:off x="4947685" y="3169519"/>
            <a:ext cx="4111256" cy="59061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Targets: </a:t>
            </a:r>
          </a:p>
          <a:p>
            <a:pPr>
              <a:lnSpc>
                <a:spcPct val="150000"/>
              </a:lnSpc>
            </a:pPr>
            <a:r>
              <a:rPr lang="en-US" altLang="zh-CN" sz="1200" dirty="0" err="1">
                <a:solidFill>
                  <a:srgbClr val="1B4367"/>
                </a:solidFill>
                <a:cs typeface="+mn-ea"/>
                <a:sym typeface="+mn-lt"/>
              </a:rPr>
              <a:t>trip_num</a:t>
            </a:r>
            <a:r>
              <a:rPr lang="en-US" altLang="zh-CN" sz="1200" dirty="0">
                <a:solidFill>
                  <a:srgbClr val="1B4367"/>
                </a:solidFill>
                <a:cs typeface="+mn-ea"/>
                <a:sym typeface="+mn-lt"/>
              </a:rPr>
              <a:t>, </a:t>
            </a:r>
            <a:r>
              <a:rPr lang="en-US" altLang="zh-CN" sz="1200" dirty="0" err="1">
                <a:solidFill>
                  <a:srgbClr val="1B4367"/>
                </a:solidFill>
                <a:cs typeface="+mn-ea"/>
                <a:sym typeface="+mn-lt"/>
              </a:rPr>
              <a:t>trip_dur_avg</a:t>
            </a:r>
            <a:endParaRPr lang="en-US" altLang="zh-CN" sz="1200" dirty="0">
              <a:solidFill>
                <a:srgbClr val="1B4367"/>
              </a:solidFill>
              <a:cs typeface="+mn-ea"/>
              <a:sym typeface="+mn-lt"/>
            </a:endParaRPr>
          </a:p>
        </p:txBody>
      </p:sp>
    </p:spTree>
    <p:extLst>
      <p:ext uri="{BB962C8B-B14F-4D97-AF65-F5344CB8AC3E}">
        <p14:creationId xmlns:p14="http://schemas.microsoft.com/office/powerpoint/2010/main" val="175939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1369</Words>
  <Application>Microsoft Office PowerPoint</Application>
  <PresentationFormat>全屏显示(16:9)</PresentationFormat>
  <Paragraphs>138</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iris Sun</cp:lastModifiedBy>
  <cp:revision>72</cp:revision>
  <dcterms:created xsi:type="dcterms:W3CDTF">2016-05-20T12:59:00Z</dcterms:created>
  <dcterms:modified xsi:type="dcterms:W3CDTF">2018-05-16T21:43:03Z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