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t ashuri" initials="ia" lastIdx="1" clrIdx="0">
    <p:extLst>
      <p:ext uri="{19B8F6BF-5375-455C-9EA6-DF929625EA0E}">
        <p15:presenceInfo xmlns:p15="http://schemas.microsoft.com/office/powerpoint/2012/main" userId="e2feeca9dd10ff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5T17:08:08.593" idx="1">
    <p:pos x="767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2975E1-D236-48A0-96C9-E0106229E0C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24107B91-ED58-4A77-B31F-39E3211E7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237B83EA-AD2B-44BC-A6DD-883AF72615A4}"/>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364E1B84-66BF-4020-BC06-7888704A0621}"/>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804FA8B-BE10-4CEE-BC85-FD7722308059}"/>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272549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368025-901A-4562-921B-5D850BC34FB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74900BD8-4F04-43FC-9F36-6B15822EC984}"/>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2505923-28DB-4D9D-8AA7-6177C2E54320}"/>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F48AF5DD-F05E-4931-9847-4A03BE09C15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797D1B2-F6D8-455E-8C61-8034A3618F9A}"/>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104918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F33F338-1EEC-4BBD-9A56-F75D5A1D2F1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CBFB7578-68FE-4088-AC9D-12EA136F398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85012FA-6B6C-48E9-86E6-6A76E2CE3D87}"/>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482EB0BC-281C-4D06-89B4-A0C4585F84BF}"/>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109587A-6B73-45D9-AD90-C2D8AD92072F}"/>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34487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899F8A-B0DF-4A28-B826-416B44908D6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5586F3C-EC8A-4B35-A893-01D9124DEC3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3AA8425F-3F07-416F-A6C6-78438CA7C9CE}"/>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0323D3E8-7DB0-4EA7-9037-903B6A3CDA9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9BDAA26-24A3-4418-9C25-26488DDBB6A1}"/>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50793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251A0A-7F0E-4AD9-90E7-EEAEF55F116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DDFC1E3-64F7-4BBE-B9C9-EB83039D6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9839F0E-B82B-4197-AA23-6CED7B73A6C6}"/>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A364887D-122D-4563-9BFB-2FF1DD396A1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9FA0F33-7E95-4BA2-9414-418DF9645008}"/>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383284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1D86C8-1757-4BA4-A4DA-8DF4A042AAD4}"/>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C1A88104-1FD6-45EF-ABE2-4105B0150E6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29C854BB-9234-4F0A-AFB9-143270FA6BC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39A62BF1-4D0D-4810-979F-DFEAA18B66D6}"/>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6" name="מציין מיקום של כותרת תחתונה 5">
            <a:extLst>
              <a:ext uri="{FF2B5EF4-FFF2-40B4-BE49-F238E27FC236}">
                <a16:creationId xmlns:a16="http://schemas.microsoft.com/office/drawing/2014/main" id="{730754D3-49FF-498E-9C7B-219E266E6A1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D2B1BF3-0F52-443C-B302-482A764D2E4C}"/>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184317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2E3C68-ADFE-4FC5-99C8-0FF55428289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D4A5C854-6E78-4E67-AAD7-2BC18E9AA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A48CD8C-56AC-402F-A4F1-036AD3E3BD8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48908EBE-6355-492A-B392-3B0CF8BC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7221C2D-DACB-4F87-A8F3-7F129979C7F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069E35E2-EB33-492C-8942-CF43649B60F3}"/>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8" name="מציין מיקום של כותרת תחתונה 7">
            <a:extLst>
              <a:ext uri="{FF2B5EF4-FFF2-40B4-BE49-F238E27FC236}">
                <a16:creationId xmlns:a16="http://schemas.microsoft.com/office/drawing/2014/main" id="{6C4590A9-FF04-439B-BAB0-CDA42FD64EC7}"/>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2E8A6CA4-9136-405B-AABA-DBD46AB1A94A}"/>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177244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0A3591-60CB-4128-90D2-88E8088A030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AF2E4275-B15D-4B84-B387-63AB04ECD730}"/>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4" name="מציין מיקום של כותרת תחתונה 3">
            <a:extLst>
              <a:ext uri="{FF2B5EF4-FFF2-40B4-BE49-F238E27FC236}">
                <a16:creationId xmlns:a16="http://schemas.microsoft.com/office/drawing/2014/main" id="{A71A701E-1C2C-446F-8EFD-AD3BB8715313}"/>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6B4678C6-810B-4CDD-9370-3AAF50B6925F}"/>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264932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18C0594-C35B-4BF3-9A1A-3055CC6DDCDF}"/>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3" name="מציין מיקום של כותרת תחתונה 2">
            <a:extLst>
              <a:ext uri="{FF2B5EF4-FFF2-40B4-BE49-F238E27FC236}">
                <a16:creationId xmlns:a16="http://schemas.microsoft.com/office/drawing/2014/main" id="{F13F4725-E931-4B42-A9BF-235F32AC6F39}"/>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0CA9DFDF-B821-48EC-8ADD-78434570CD87}"/>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45406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187973-8070-4232-9ACD-883F0DA867D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D70A614-5824-4013-B4AC-59C368720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D3BB9672-55DE-4063-9E3E-FE4BB164D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B1A944B-6AAB-4136-8477-FF1054F1D7F9}"/>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6" name="מציין מיקום של כותרת תחתונה 5">
            <a:extLst>
              <a:ext uri="{FF2B5EF4-FFF2-40B4-BE49-F238E27FC236}">
                <a16:creationId xmlns:a16="http://schemas.microsoft.com/office/drawing/2014/main" id="{7D2907CD-76A2-4FDE-9F84-A47D424DD3E7}"/>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0CD1091A-A7BC-4C8F-ABB4-9951B3F88A18}"/>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47257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9E2126-0F0F-4864-A2E6-444AC85904F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5E0E84F3-A329-46E8-8E4C-EF3E94B94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B907EB6B-974E-42C1-A85F-723CAE11D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0E1FFC8-ECA0-4810-8FAA-897CA7143119}"/>
              </a:ext>
            </a:extLst>
          </p:cNvPr>
          <p:cNvSpPr>
            <a:spLocks noGrp="1"/>
          </p:cNvSpPr>
          <p:nvPr>
            <p:ph type="dt" sz="half" idx="10"/>
          </p:nvPr>
        </p:nvSpPr>
        <p:spPr/>
        <p:txBody>
          <a:bodyPr/>
          <a:lstStyle/>
          <a:p>
            <a:fld id="{E61B804B-CFA9-4196-A002-7E992A918FC8}" type="datetimeFigureOut">
              <a:rPr lang="en-US" smtClean="0"/>
              <a:t>9/12/2020</a:t>
            </a:fld>
            <a:endParaRPr lang="en-US"/>
          </a:p>
        </p:txBody>
      </p:sp>
      <p:sp>
        <p:nvSpPr>
          <p:cNvPr id="6" name="מציין מיקום של כותרת תחתונה 5">
            <a:extLst>
              <a:ext uri="{FF2B5EF4-FFF2-40B4-BE49-F238E27FC236}">
                <a16:creationId xmlns:a16="http://schemas.microsoft.com/office/drawing/2014/main" id="{1DA20004-3F73-4DF5-84B5-FCB08E86B42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7C405B4-767C-4B50-A5A8-809C32667EC5}"/>
              </a:ext>
            </a:extLst>
          </p:cNvPr>
          <p:cNvSpPr>
            <a:spLocks noGrp="1"/>
          </p:cNvSpPr>
          <p:nvPr>
            <p:ph type="sldNum" sz="quarter" idx="12"/>
          </p:nvPr>
        </p:nvSpPr>
        <p:spPr/>
        <p:txBody>
          <a:bodyPr/>
          <a:lstStyle/>
          <a:p>
            <a:fld id="{C804C7DC-4936-41A6-9683-225FB95216D9}" type="slidenum">
              <a:rPr lang="en-US" smtClean="0"/>
              <a:t>‹#›</a:t>
            </a:fld>
            <a:endParaRPr lang="en-US"/>
          </a:p>
        </p:txBody>
      </p:sp>
    </p:spTree>
    <p:extLst>
      <p:ext uri="{BB962C8B-B14F-4D97-AF65-F5344CB8AC3E}">
        <p14:creationId xmlns:p14="http://schemas.microsoft.com/office/powerpoint/2010/main" val="383022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DBCF1AC-AFF3-4950-9351-F29DFFAFFC1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2233BF96-0BEB-4803-B170-0CC42E0FC94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D92D057-D343-4BE2-88B5-ABE835B9797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61B804B-CFA9-4196-A002-7E992A918FC8}" type="datetimeFigureOut">
              <a:rPr lang="en-US" smtClean="0"/>
              <a:t>9/12/2020</a:t>
            </a:fld>
            <a:endParaRPr lang="en-US"/>
          </a:p>
        </p:txBody>
      </p:sp>
      <p:sp>
        <p:nvSpPr>
          <p:cNvPr id="5" name="מציין מיקום של כותרת תחתונה 4">
            <a:extLst>
              <a:ext uri="{FF2B5EF4-FFF2-40B4-BE49-F238E27FC236}">
                <a16:creationId xmlns:a16="http://schemas.microsoft.com/office/drawing/2014/main" id="{7F1CA7AA-505E-41BE-BC27-B38DC491A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BF0A4FF1-48BB-44AE-AB77-9FF169CEE9A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04C7DC-4936-41A6-9683-225FB95216D9}" type="slidenum">
              <a:rPr lang="en-US" smtClean="0"/>
              <a:t>‹#›</a:t>
            </a:fld>
            <a:endParaRPr lang="en-US"/>
          </a:p>
        </p:txBody>
      </p:sp>
    </p:spTree>
    <p:extLst>
      <p:ext uri="{BB962C8B-B14F-4D97-AF65-F5344CB8AC3E}">
        <p14:creationId xmlns:p14="http://schemas.microsoft.com/office/powerpoint/2010/main" val="1588519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E0610E-1190-4F15-B574-CBEA7627DBDD}"/>
              </a:ext>
            </a:extLst>
          </p:cNvPr>
          <p:cNvSpPr>
            <a:spLocks noGrp="1"/>
          </p:cNvSpPr>
          <p:nvPr>
            <p:ph type="ctrTitle"/>
          </p:nvPr>
        </p:nvSpPr>
        <p:spPr>
          <a:xfrm>
            <a:off x="470219" y="813353"/>
            <a:ext cx="10922030" cy="1501630"/>
          </a:xfrm>
        </p:spPr>
        <p:txBody>
          <a:bodyPr>
            <a:normAutofit/>
          </a:bodyPr>
          <a:lstStyle/>
          <a:p>
            <a:r>
              <a:rPr lang="en-US" sz="8000" dirty="0">
                <a:solidFill>
                  <a:schemeClr val="accent1">
                    <a:lumMod val="60000"/>
                    <a:lumOff val="40000"/>
                  </a:schemeClr>
                </a:solidFill>
                <a:latin typeface="Aharoni" panose="02010803020104030203" pitchFamily="2" charset="-79"/>
                <a:cs typeface="Aharoni" panose="02010803020104030203" pitchFamily="2" charset="-79"/>
              </a:rPr>
              <a:t>Memory Game</a:t>
            </a:r>
          </a:p>
        </p:txBody>
      </p:sp>
      <p:sp>
        <p:nvSpPr>
          <p:cNvPr id="4" name="תיבת טקסט 3">
            <a:extLst>
              <a:ext uri="{FF2B5EF4-FFF2-40B4-BE49-F238E27FC236}">
                <a16:creationId xmlns:a16="http://schemas.microsoft.com/office/drawing/2014/main" id="{3AAFFCFF-44A9-4943-971D-2C85822460C1}"/>
              </a:ext>
            </a:extLst>
          </p:cNvPr>
          <p:cNvSpPr txBox="1"/>
          <p:nvPr/>
        </p:nvSpPr>
        <p:spPr>
          <a:xfrm>
            <a:off x="1685487" y="2748677"/>
            <a:ext cx="9048751" cy="1200329"/>
          </a:xfrm>
          <a:prstGeom prst="rect">
            <a:avLst/>
          </a:prstGeom>
          <a:noFill/>
        </p:spPr>
        <p:txBody>
          <a:bodyPr wrap="square" rtlCol="0">
            <a:spAutoFit/>
          </a:bodyPr>
          <a:lstStyle/>
          <a:p>
            <a:pPr algn="l"/>
            <a:r>
              <a:rPr lang="en-US" sz="3600" dirty="0"/>
              <a:t>Irit Ashuri</a:t>
            </a:r>
            <a:endParaRPr lang="he-IL" sz="3600" dirty="0"/>
          </a:p>
          <a:p>
            <a:pPr algn="l"/>
            <a:r>
              <a:rPr lang="he-IL" sz="3600" dirty="0"/>
              <a:t>204605109</a:t>
            </a:r>
            <a:endParaRPr lang="en-US" sz="3600" dirty="0"/>
          </a:p>
        </p:txBody>
      </p:sp>
    </p:spTree>
    <p:extLst>
      <p:ext uri="{BB962C8B-B14F-4D97-AF65-F5344CB8AC3E}">
        <p14:creationId xmlns:p14="http://schemas.microsoft.com/office/powerpoint/2010/main" val="374586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D0A29D-6553-4DF0-9E71-5A788D8EAB01}"/>
              </a:ext>
            </a:extLst>
          </p:cNvPr>
          <p:cNvSpPr>
            <a:spLocks noGrp="1"/>
          </p:cNvSpPr>
          <p:nvPr>
            <p:ph type="title"/>
          </p:nvPr>
        </p:nvSpPr>
        <p:spPr/>
        <p:txBody>
          <a:bodyPr>
            <a:normAutofit/>
          </a:bodyPr>
          <a:lstStyle/>
          <a:p>
            <a:r>
              <a:rPr lang="en-US" sz="6000" dirty="0">
                <a:solidFill>
                  <a:schemeClr val="accent1"/>
                </a:solidFill>
                <a:latin typeface="Aharoni" panose="02010803020104030203" pitchFamily="2" charset="-79"/>
                <a:cs typeface="Aharoni" panose="02010803020104030203" pitchFamily="2" charset="-79"/>
              </a:rPr>
              <a:t>Home Screen</a:t>
            </a:r>
          </a:p>
        </p:txBody>
      </p:sp>
      <p:sp>
        <p:nvSpPr>
          <p:cNvPr id="3" name="מציין מיקום תוכן 2">
            <a:extLst>
              <a:ext uri="{FF2B5EF4-FFF2-40B4-BE49-F238E27FC236}">
                <a16:creationId xmlns:a16="http://schemas.microsoft.com/office/drawing/2014/main" id="{587CCF0B-B32D-4AEC-B0DE-41E75A9CF23B}"/>
              </a:ext>
            </a:extLst>
          </p:cNvPr>
          <p:cNvSpPr>
            <a:spLocks noGrp="1"/>
          </p:cNvSpPr>
          <p:nvPr>
            <p:ph idx="1"/>
          </p:nvPr>
        </p:nvSpPr>
        <p:spPr>
          <a:xfrm>
            <a:off x="7361382" y="1825624"/>
            <a:ext cx="3992417" cy="4122593"/>
          </a:xfrm>
        </p:spPr>
        <p:txBody>
          <a:bodyPr>
            <a:normAutofit fontScale="85000" lnSpcReduction="20000"/>
          </a:bodyPr>
          <a:lstStyle/>
          <a:p>
            <a:pPr marL="0" indent="0" algn="l">
              <a:buNone/>
            </a:pPr>
            <a:r>
              <a:rPr lang="en-US" u="sng" dirty="0"/>
              <a:t>enterPlayer.html page</a:t>
            </a:r>
            <a:endParaRPr lang="he-IL" u="sng" dirty="0"/>
          </a:p>
          <a:p>
            <a:pPr marL="0" indent="0" algn="l">
              <a:buNone/>
            </a:pPr>
            <a:r>
              <a:rPr lang="en-US" dirty="0"/>
              <a:t>The home screen is the screen through which you can enter the game.</a:t>
            </a:r>
          </a:p>
          <a:p>
            <a:pPr marL="0" indent="0" algn="l">
              <a:buNone/>
            </a:pPr>
            <a:r>
              <a:rPr lang="en-US" dirty="0"/>
              <a:t>You need to enter the names of the 2 players and choose which game you want to play-</a:t>
            </a:r>
          </a:p>
          <a:p>
            <a:pPr marL="0" indent="0" algn="l">
              <a:buNone/>
            </a:pPr>
            <a:r>
              <a:rPr lang="en-US" dirty="0"/>
              <a:t>16 cards or 9 cards.</a:t>
            </a:r>
          </a:p>
          <a:p>
            <a:pPr marL="0" indent="0" algn="l">
              <a:buNone/>
            </a:pPr>
            <a:r>
              <a:rPr lang="en-US" dirty="0"/>
              <a:t>You can choose to enter a page that shows all the players who have ever played the game and the number of their victories.</a:t>
            </a:r>
            <a:endParaRPr lang="he-IL" dirty="0"/>
          </a:p>
        </p:txBody>
      </p:sp>
      <p:pic>
        <p:nvPicPr>
          <p:cNvPr id="4" name="תמונה 3">
            <a:extLst>
              <a:ext uri="{FF2B5EF4-FFF2-40B4-BE49-F238E27FC236}">
                <a16:creationId xmlns:a16="http://schemas.microsoft.com/office/drawing/2014/main" id="{687E6A6C-B4D0-407B-83D0-4F40B8DAF6A6}"/>
              </a:ext>
            </a:extLst>
          </p:cNvPr>
          <p:cNvPicPr>
            <a:picLocks noChangeAspect="1"/>
          </p:cNvPicPr>
          <p:nvPr/>
        </p:nvPicPr>
        <p:blipFill>
          <a:blip r:embed="rId2"/>
          <a:stretch>
            <a:fillRect/>
          </a:stretch>
        </p:blipFill>
        <p:spPr>
          <a:xfrm>
            <a:off x="249381" y="1901050"/>
            <a:ext cx="6202271" cy="3055900"/>
          </a:xfrm>
          <a:prstGeom prst="rect">
            <a:avLst/>
          </a:prstGeom>
        </p:spPr>
      </p:pic>
    </p:spTree>
    <p:extLst>
      <p:ext uri="{BB962C8B-B14F-4D97-AF65-F5344CB8AC3E}">
        <p14:creationId xmlns:p14="http://schemas.microsoft.com/office/powerpoint/2010/main" val="39214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0D7F4D5-96BE-4E0B-8642-3623042CD3E1}"/>
              </a:ext>
            </a:extLst>
          </p:cNvPr>
          <p:cNvSpPr>
            <a:spLocks noGrp="1"/>
          </p:cNvSpPr>
          <p:nvPr>
            <p:ph idx="1"/>
          </p:nvPr>
        </p:nvSpPr>
        <p:spPr>
          <a:xfrm>
            <a:off x="1341539" y="290440"/>
            <a:ext cx="10515600" cy="925964"/>
          </a:xfrm>
        </p:spPr>
        <p:txBody>
          <a:bodyPr/>
          <a:lstStyle/>
          <a:p>
            <a:pPr marL="0" indent="0" algn="l">
              <a:buNone/>
            </a:pPr>
            <a:r>
              <a:rPr lang="en-US" dirty="0"/>
              <a:t>If the names of the players are not entered, a warning message will appear, and it will not be possible to enter the game.</a:t>
            </a:r>
          </a:p>
        </p:txBody>
      </p:sp>
      <p:pic>
        <p:nvPicPr>
          <p:cNvPr id="4" name="תמונה 3">
            <a:extLst>
              <a:ext uri="{FF2B5EF4-FFF2-40B4-BE49-F238E27FC236}">
                <a16:creationId xmlns:a16="http://schemas.microsoft.com/office/drawing/2014/main" id="{AD416B05-7137-4D95-B308-8807E8078AB0}"/>
              </a:ext>
            </a:extLst>
          </p:cNvPr>
          <p:cNvPicPr>
            <a:picLocks noChangeAspect="1"/>
          </p:cNvPicPr>
          <p:nvPr/>
        </p:nvPicPr>
        <p:blipFill>
          <a:blip r:embed="rId2"/>
          <a:stretch>
            <a:fillRect/>
          </a:stretch>
        </p:blipFill>
        <p:spPr>
          <a:xfrm>
            <a:off x="8211060" y="1287318"/>
            <a:ext cx="3556067" cy="3492499"/>
          </a:xfrm>
          <a:prstGeom prst="rect">
            <a:avLst/>
          </a:prstGeom>
        </p:spPr>
      </p:pic>
      <p:sp>
        <p:nvSpPr>
          <p:cNvPr id="5" name="תיבת טקסט 4">
            <a:extLst>
              <a:ext uri="{FF2B5EF4-FFF2-40B4-BE49-F238E27FC236}">
                <a16:creationId xmlns:a16="http://schemas.microsoft.com/office/drawing/2014/main" id="{D9CB2271-EB4A-4D60-8EED-FEAD5B7D3E29}"/>
              </a:ext>
            </a:extLst>
          </p:cNvPr>
          <p:cNvSpPr txBox="1"/>
          <p:nvPr/>
        </p:nvSpPr>
        <p:spPr>
          <a:xfrm>
            <a:off x="2257425" y="1287318"/>
            <a:ext cx="5226627" cy="2308324"/>
          </a:xfrm>
          <a:prstGeom prst="rect">
            <a:avLst/>
          </a:prstGeom>
          <a:noFill/>
        </p:spPr>
        <p:txBody>
          <a:bodyPr wrap="square" rtlCol="0">
            <a:spAutoFit/>
          </a:bodyPr>
          <a:lstStyle/>
          <a:p>
            <a:pPr algn="l"/>
            <a:r>
              <a:rPr lang="en-US" dirty="0"/>
              <a:t>When entering the game, it will look for the names of the players in local storage and if it does not find them, it will create new players in the game list with 0 victories. Otherwise, it will use the existing players and their number of victories.</a:t>
            </a:r>
            <a:br>
              <a:rPr lang="en-US" dirty="0"/>
            </a:br>
            <a:br>
              <a:rPr lang="en-US" dirty="0"/>
            </a:br>
            <a:r>
              <a:rPr lang="en-US" dirty="0"/>
              <a:t>Also, there is an array of 2 players currently playing that updated accordingly.</a:t>
            </a:r>
          </a:p>
        </p:txBody>
      </p:sp>
      <p:pic>
        <p:nvPicPr>
          <p:cNvPr id="6" name="תמונה 5">
            <a:extLst>
              <a:ext uri="{FF2B5EF4-FFF2-40B4-BE49-F238E27FC236}">
                <a16:creationId xmlns:a16="http://schemas.microsoft.com/office/drawing/2014/main" id="{CBA540C0-A22D-4090-83AA-26CE46FD153C}"/>
              </a:ext>
            </a:extLst>
          </p:cNvPr>
          <p:cNvPicPr>
            <a:picLocks noChangeAspect="1"/>
          </p:cNvPicPr>
          <p:nvPr/>
        </p:nvPicPr>
        <p:blipFill>
          <a:blip r:embed="rId3"/>
          <a:stretch>
            <a:fillRect/>
          </a:stretch>
        </p:blipFill>
        <p:spPr>
          <a:xfrm>
            <a:off x="1921164" y="5068940"/>
            <a:ext cx="8220363" cy="1361987"/>
          </a:xfrm>
          <a:prstGeom prst="rect">
            <a:avLst/>
          </a:prstGeom>
        </p:spPr>
      </p:pic>
      <p:sp>
        <p:nvSpPr>
          <p:cNvPr id="7" name="תיבת טקסט 6">
            <a:extLst>
              <a:ext uri="{FF2B5EF4-FFF2-40B4-BE49-F238E27FC236}">
                <a16:creationId xmlns:a16="http://schemas.microsoft.com/office/drawing/2014/main" id="{BF88D586-7DAA-45ED-852B-331469D6DCCF}"/>
              </a:ext>
            </a:extLst>
          </p:cNvPr>
          <p:cNvSpPr txBox="1"/>
          <p:nvPr/>
        </p:nvSpPr>
        <p:spPr>
          <a:xfrm>
            <a:off x="2664657" y="4644848"/>
            <a:ext cx="4733670" cy="369332"/>
          </a:xfrm>
          <a:prstGeom prst="rect">
            <a:avLst/>
          </a:prstGeom>
          <a:noFill/>
        </p:spPr>
        <p:txBody>
          <a:bodyPr wrap="square" rtlCol="0">
            <a:spAutoFit/>
          </a:bodyPr>
          <a:lstStyle/>
          <a:p>
            <a:r>
              <a:rPr lang="en-US" dirty="0"/>
              <a:t>All player are stored in Local Storage</a:t>
            </a:r>
          </a:p>
        </p:txBody>
      </p:sp>
    </p:spTree>
    <p:extLst>
      <p:ext uri="{BB962C8B-B14F-4D97-AF65-F5344CB8AC3E}">
        <p14:creationId xmlns:p14="http://schemas.microsoft.com/office/powerpoint/2010/main" val="9336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C973D7-D6B4-44FA-AA89-EEA910653D73}"/>
              </a:ext>
            </a:extLst>
          </p:cNvPr>
          <p:cNvSpPr>
            <a:spLocks noGrp="1"/>
          </p:cNvSpPr>
          <p:nvPr>
            <p:ph type="title"/>
          </p:nvPr>
        </p:nvSpPr>
        <p:spPr>
          <a:xfrm>
            <a:off x="6755246" y="1412686"/>
            <a:ext cx="4537362" cy="1325563"/>
          </a:xfrm>
        </p:spPr>
        <p:txBody>
          <a:bodyPr/>
          <a:lstStyle/>
          <a:p>
            <a:r>
              <a:rPr lang="en-US" dirty="0">
                <a:solidFill>
                  <a:schemeClr val="accent1"/>
                </a:solidFill>
                <a:latin typeface="Aharoni" panose="02010803020104030203" pitchFamily="2" charset="-79"/>
                <a:cs typeface="Aharoni" panose="02010803020104030203" pitchFamily="2" charset="-79"/>
              </a:rPr>
              <a:t>9 Cards Game</a:t>
            </a:r>
          </a:p>
        </p:txBody>
      </p:sp>
      <p:pic>
        <p:nvPicPr>
          <p:cNvPr id="4" name="תמונה 3">
            <a:extLst>
              <a:ext uri="{FF2B5EF4-FFF2-40B4-BE49-F238E27FC236}">
                <a16:creationId xmlns:a16="http://schemas.microsoft.com/office/drawing/2014/main" id="{FB9C2E7E-9F86-4256-92F5-0D38CFB07C32}"/>
              </a:ext>
            </a:extLst>
          </p:cNvPr>
          <p:cNvPicPr>
            <a:picLocks noChangeAspect="1"/>
          </p:cNvPicPr>
          <p:nvPr/>
        </p:nvPicPr>
        <p:blipFill>
          <a:blip r:embed="rId2"/>
          <a:stretch>
            <a:fillRect/>
          </a:stretch>
        </p:blipFill>
        <p:spPr>
          <a:xfrm>
            <a:off x="6096000" y="2673066"/>
            <a:ext cx="5855855" cy="2893371"/>
          </a:xfrm>
          <a:prstGeom prst="rect">
            <a:avLst/>
          </a:prstGeom>
        </p:spPr>
      </p:pic>
      <p:sp>
        <p:nvSpPr>
          <p:cNvPr id="5" name="תיבת טקסט 4">
            <a:extLst>
              <a:ext uri="{FF2B5EF4-FFF2-40B4-BE49-F238E27FC236}">
                <a16:creationId xmlns:a16="http://schemas.microsoft.com/office/drawing/2014/main" id="{B0D4A80A-EC41-4352-BD18-C3BB7DE49F35}"/>
              </a:ext>
            </a:extLst>
          </p:cNvPr>
          <p:cNvSpPr txBox="1"/>
          <p:nvPr/>
        </p:nvSpPr>
        <p:spPr>
          <a:xfrm>
            <a:off x="914401" y="575385"/>
            <a:ext cx="4461163" cy="769441"/>
          </a:xfrm>
          <a:prstGeom prst="rect">
            <a:avLst/>
          </a:prstGeom>
          <a:noFill/>
        </p:spPr>
        <p:txBody>
          <a:bodyPr wrap="square" rtlCol="0">
            <a:spAutoFit/>
          </a:bodyPr>
          <a:lstStyle/>
          <a:p>
            <a:r>
              <a:rPr lang="en-US" sz="4400" dirty="0">
                <a:solidFill>
                  <a:schemeClr val="accent1"/>
                </a:solidFill>
                <a:latin typeface="Aharoni" panose="02010803020104030203" pitchFamily="2" charset="-79"/>
                <a:cs typeface="Aharoni" panose="02010803020104030203" pitchFamily="2" charset="-79"/>
              </a:rPr>
              <a:t>16 Cards Game</a:t>
            </a:r>
          </a:p>
        </p:txBody>
      </p:sp>
      <p:pic>
        <p:nvPicPr>
          <p:cNvPr id="6" name="תמונה 5">
            <a:extLst>
              <a:ext uri="{FF2B5EF4-FFF2-40B4-BE49-F238E27FC236}">
                <a16:creationId xmlns:a16="http://schemas.microsoft.com/office/drawing/2014/main" id="{BC3DCFA5-49A0-4BE8-B02F-FD06FC5CD573}"/>
              </a:ext>
            </a:extLst>
          </p:cNvPr>
          <p:cNvPicPr>
            <a:picLocks noChangeAspect="1"/>
          </p:cNvPicPr>
          <p:nvPr/>
        </p:nvPicPr>
        <p:blipFill>
          <a:blip r:embed="rId3"/>
          <a:stretch>
            <a:fillRect/>
          </a:stretch>
        </p:blipFill>
        <p:spPr>
          <a:xfrm>
            <a:off x="240145" y="1413163"/>
            <a:ext cx="5455979" cy="2657376"/>
          </a:xfrm>
          <a:prstGeom prst="rect">
            <a:avLst/>
          </a:prstGeom>
        </p:spPr>
      </p:pic>
      <p:sp>
        <p:nvSpPr>
          <p:cNvPr id="7" name="תיבת טקסט 6">
            <a:extLst>
              <a:ext uri="{FF2B5EF4-FFF2-40B4-BE49-F238E27FC236}">
                <a16:creationId xmlns:a16="http://schemas.microsoft.com/office/drawing/2014/main" id="{10E2BE47-832A-478D-BA1D-70A1F47651A7}"/>
              </a:ext>
            </a:extLst>
          </p:cNvPr>
          <p:cNvSpPr txBox="1"/>
          <p:nvPr/>
        </p:nvSpPr>
        <p:spPr>
          <a:xfrm>
            <a:off x="6755246" y="5863905"/>
            <a:ext cx="4771227" cy="369332"/>
          </a:xfrm>
          <a:prstGeom prst="rect">
            <a:avLst/>
          </a:prstGeom>
          <a:noFill/>
        </p:spPr>
        <p:txBody>
          <a:bodyPr wrap="square" rtlCol="0">
            <a:spAutoFit/>
          </a:bodyPr>
          <a:lstStyle/>
          <a:p>
            <a:r>
              <a:rPr lang="en-US" dirty="0"/>
              <a:t>In a 9-card game - there is an unnecessary card</a:t>
            </a:r>
          </a:p>
        </p:txBody>
      </p:sp>
    </p:spTree>
    <p:extLst>
      <p:ext uri="{BB962C8B-B14F-4D97-AF65-F5344CB8AC3E}">
        <p14:creationId xmlns:p14="http://schemas.microsoft.com/office/powerpoint/2010/main" val="365695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2E57E-4235-4C12-AE9B-2008C3C93444}"/>
              </a:ext>
            </a:extLst>
          </p:cNvPr>
          <p:cNvSpPr>
            <a:spLocks noGrp="1"/>
          </p:cNvSpPr>
          <p:nvPr>
            <p:ph type="title"/>
          </p:nvPr>
        </p:nvSpPr>
        <p:spPr>
          <a:xfrm>
            <a:off x="7885650" y="86963"/>
            <a:ext cx="3987883" cy="919745"/>
          </a:xfrm>
        </p:spPr>
        <p:txBody>
          <a:bodyPr/>
          <a:lstStyle/>
          <a:p>
            <a:pPr algn="l"/>
            <a:r>
              <a:rPr lang="en-US" dirty="0">
                <a:solidFill>
                  <a:schemeClr val="accent1"/>
                </a:solidFill>
                <a:latin typeface="Aharoni" panose="02010803020104030203" pitchFamily="2" charset="-79"/>
                <a:cs typeface="Aharoni" panose="02010803020104030203" pitchFamily="2" charset="-79"/>
              </a:rPr>
              <a:t>The Game</a:t>
            </a:r>
          </a:p>
        </p:txBody>
      </p:sp>
      <p:pic>
        <p:nvPicPr>
          <p:cNvPr id="4" name="מציין מיקום תוכן 3">
            <a:extLst>
              <a:ext uri="{FF2B5EF4-FFF2-40B4-BE49-F238E27FC236}">
                <a16:creationId xmlns:a16="http://schemas.microsoft.com/office/drawing/2014/main" id="{0FC57CA0-BAFE-4ACB-A8A7-7D8C164D099C}"/>
              </a:ext>
            </a:extLst>
          </p:cNvPr>
          <p:cNvPicPr>
            <a:picLocks noGrp="1" noChangeAspect="1"/>
          </p:cNvPicPr>
          <p:nvPr>
            <p:ph idx="1"/>
          </p:nvPr>
        </p:nvPicPr>
        <p:blipFill>
          <a:blip r:embed="rId2"/>
          <a:stretch>
            <a:fillRect/>
          </a:stretch>
        </p:blipFill>
        <p:spPr>
          <a:xfrm>
            <a:off x="4867275" y="1101065"/>
            <a:ext cx="7076845" cy="3429791"/>
          </a:xfrm>
          <a:prstGeom prst="rect">
            <a:avLst/>
          </a:prstGeom>
        </p:spPr>
      </p:pic>
      <p:pic>
        <p:nvPicPr>
          <p:cNvPr id="10" name="תמונה 9">
            <a:extLst>
              <a:ext uri="{FF2B5EF4-FFF2-40B4-BE49-F238E27FC236}">
                <a16:creationId xmlns:a16="http://schemas.microsoft.com/office/drawing/2014/main" id="{C1FFC78B-293F-4143-91D4-041C5E18BE75}"/>
              </a:ext>
            </a:extLst>
          </p:cNvPr>
          <p:cNvPicPr>
            <a:picLocks noChangeAspect="1"/>
          </p:cNvPicPr>
          <p:nvPr/>
        </p:nvPicPr>
        <p:blipFill>
          <a:blip r:embed="rId3"/>
          <a:stretch>
            <a:fillRect/>
          </a:stretch>
        </p:blipFill>
        <p:spPr>
          <a:xfrm>
            <a:off x="4976392" y="4577587"/>
            <a:ext cx="6967728" cy="494878"/>
          </a:xfrm>
          <a:prstGeom prst="rect">
            <a:avLst/>
          </a:prstGeom>
        </p:spPr>
      </p:pic>
      <p:sp>
        <p:nvSpPr>
          <p:cNvPr id="11" name="תיבת טקסט 10">
            <a:extLst>
              <a:ext uri="{FF2B5EF4-FFF2-40B4-BE49-F238E27FC236}">
                <a16:creationId xmlns:a16="http://schemas.microsoft.com/office/drawing/2014/main" id="{0B489048-C9A2-42D2-8BE5-0605B6B33A54}"/>
              </a:ext>
            </a:extLst>
          </p:cNvPr>
          <p:cNvSpPr txBox="1"/>
          <p:nvPr/>
        </p:nvSpPr>
        <p:spPr>
          <a:xfrm>
            <a:off x="527975" y="86963"/>
            <a:ext cx="3451420" cy="5078313"/>
          </a:xfrm>
          <a:prstGeom prst="rect">
            <a:avLst/>
          </a:prstGeom>
          <a:noFill/>
        </p:spPr>
        <p:txBody>
          <a:bodyPr wrap="square" rtlCol="0">
            <a:spAutoFit/>
          </a:bodyPr>
          <a:lstStyle/>
          <a:p>
            <a:pPr algn="l"/>
            <a:r>
              <a:rPr lang="en-US" dirty="0"/>
              <a:t>- In the game, the cards will be reversed, the names of the two participants who are currently playing, their points in the current game, and their total number of victories.</a:t>
            </a:r>
            <a:br>
              <a:rPr lang="en-US" dirty="0"/>
            </a:br>
            <a:br>
              <a:rPr lang="en-US" dirty="0"/>
            </a:br>
            <a:r>
              <a:rPr lang="en-US" dirty="0"/>
              <a:t>- The turn of the player to play will be marked in red and the first turn will be set randomly at the beginning of the game</a:t>
            </a:r>
            <a:br>
              <a:rPr lang="en-US" dirty="0"/>
            </a:br>
            <a:r>
              <a:rPr lang="en-US" dirty="0"/>
              <a:t>(In practice it is determined by the previous game stored in local storage- if there is no previous game, the first game in the lineup).</a:t>
            </a:r>
            <a:br>
              <a:rPr lang="en-US" dirty="0"/>
            </a:br>
            <a:br>
              <a:rPr lang="en-US" dirty="0"/>
            </a:br>
            <a:r>
              <a:rPr lang="en-US" dirty="0"/>
              <a:t>- Also will appear a button which allow going back to the main menu</a:t>
            </a:r>
          </a:p>
        </p:txBody>
      </p:sp>
      <p:pic>
        <p:nvPicPr>
          <p:cNvPr id="13" name="תמונה 12">
            <a:extLst>
              <a:ext uri="{FF2B5EF4-FFF2-40B4-BE49-F238E27FC236}">
                <a16:creationId xmlns:a16="http://schemas.microsoft.com/office/drawing/2014/main" id="{1F67D20E-0232-426E-AC6F-93ECB50E00D6}"/>
              </a:ext>
            </a:extLst>
          </p:cNvPr>
          <p:cNvPicPr>
            <a:picLocks noChangeAspect="1"/>
          </p:cNvPicPr>
          <p:nvPr/>
        </p:nvPicPr>
        <p:blipFill>
          <a:blip r:embed="rId4"/>
          <a:stretch>
            <a:fillRect/>
          </a:stretch>
        </p:blipFill>
        <p:spPr>
          <a:xfrm>
            <a:off x="2406085" y="5201770"/>
            <a:ext cx="8977745" cy="1569267"/>
          </a:xfrm>
          <a:prstGeom prst="rect">
            <a:avLst/>
          </a:prstGeom>
        </p:spPr>
      </p:pic>
      <p:sp>
        <p:nvSpPr>
          <p:cNvPr id="14" name="תיבת טקסט 13">
            <a:extLst>
              <a:ext uri="{FF2B5EF4-FFF2-40B4-BE49-F238E27FC236}">
                <a16:creationId xmlns:a16="http://schemas.microsoft.com/office/drawing/2014/main" id="{4C7953EB-AFCF-4E67-8032-1834BB994248}"/>
              </a:ext>
            </a:extLst>
          </p:cNvPr>
          <p:cNvSpPr txBox="1"/>
          <p:nvPr/>
        </p:nvSpPr>
        <p:spPr>
          <a:xfrm>
            <a:off x="3415194" y="6341271"/>
            <a:ext cx="3786909" cy="307777"/>
          </a:xfrm>
          <a:prstGeom prst="rect">
            <a:avLst/>
          </a:prstGeom>
          <a:noFill/>
        </p:spPr>
        <p:txBody>
          <a:bodyPr wrap="square" rtlCol="0">
            <a:spAutoFit/>
          </a:bodyPr>
          <a:lstStyle/>
          <a:p>
            <a:pPr algn="l"/>
            <a:r>
              <a:rPr lang="en-US" sz="1400" b="1" dirty="0">
                <a:solidFill>
                  <a:srgbClr val="002060"/>
                </a:solidFill>
              </a:rPr>
              <a:t>Current players array on Local Storage</a:t>
            </a:r>
          </a:p>
        </p:txBody>
      </p:sp>
    </p:spTree>
    <p:extLst>
      <p:ext uri="{BB962C8B-B14F-4D97-AF65-F5344CB8AC3E}">
        <p14:creationId xmlns:p14="http://schemas.microsoft.com/office/powerpoint/2010/main" val="263726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F40D906-28A3-47D6-B8A4-3242FF3D3345}"/>
              </a:ext>
            </a:extLst>
          </p:cNvPr>
          <p:cNvSpPr>
            <a:spLocks noGrp="1"/>
          </p:cNvSpPr>
          <p:nvPr>
            <p:ph idx="1"/>
          </p:nvPr>
        </p:nvSpPr>
        <p:spPr>
          <a:xfrm>
            <a:off x="1456021" y="346893"/>
            <a:ext cx="4044193" cy="478174"/>
          </a:xfrm>
        </p:spPr>
        <p:txBody>
          <a:bodyPr>
            <a:normAutofit/>
          </a:bodyPr>
          <a:lstStyle/>
          <a:p>
            <a:pPr marL="0" indent="0" algn="l">
              <a:buNone/>
            </a:pPr>
            <a:r>
              <a:rPr lang="en-US" sz="1800" dirty="0"/>
              <a:t>Each time the turn change.</a:t>
            </a:r>
          </a:p>
        </p:txBody>
      </p:sp>
      <p:pic>
        <p:nvPicPr>
          <p:cNvPr id="4" name="תמונה 3">
            <a:extLst>
              <a:ext uri="{FF2B5EF4-FFF2-40B4-BE49-F238E27FC236}">
                <a16:creationId xmlns:a16="http://schemas.microsoft.com/office/drawing/2014/main" id="{B3DDA6BC-0D92-4398-96B4-7251DD78651A}"/>
              </a:ext>
            </a:extLst>
          </p:cNvPr>
          <p:cNvPicPr>
            <a:picLocks noChangeAspect="1"/>
          </p:cNvPicPr>
          <p:nvPr/>
        </p:nvPicPr>
        <p:blipFill>
          <a:blip r:embed="rId2"/>
          <a:stretch>
            <a:fillRect/>
          </a:stretch>
        </p:blipFill>
        <p:spPr>
          <a:xfrm>
            <a:off x="6502579" y="2193575"/>
            <a:ext cx="5005930" cy="2513742"/>
          </a:xfrm>
          <a:prstGeom prst="rect">
            <a:avLst/>
          </a:prstGeom>
        </p:spPr>
      </p:pic>
      <p:sp>
        <p:nvSpPr>
          <p:cNvPr id="5" name="תיבת טקסט 4">
            <a:extLst>
              <a:ext uri="{FF2B5EF4-FFF2-40B4-BE49-F238E27FC236}">
                <a16:creationId xmlns:a16="http://schemas.microsoft.com/office/drawing/2014/main" id="{9AC891A3-4AA8-471C-91DD-82C3F86EDC7C}"/>
              </a:ext>
            </a:extLst>
          </p:cNvPr>
          <p:cNvSpPr txBox="1"/>
          <p:nvPr/>
        </p:nvSpPr>
        <p:spPr>
          <a:xfrm>
            <a:off x="6768729" y="5078306"/>
            <a:ext cx="4739780" cy="1477328"/>
          </a:xfrm>
          <a:prstGeom prst="rect">
            <a:avLst/>
          </a:prstGeom>
          <a:noFill/>
        </p:spPr>
        <p:txBody>
          <a:bodyPr wrap="square" rtlCol="0">
            <a:spAutoFit/>
          </a:bodyPr>
          <a:lstStyle/>
          <a:p>
            <a:pPr algn="l"/>
            <a:r>
              <a:rPr lang="en-US" dirty="0"/>
              <a:t>Once we have made 2 different cards - they will be flipped back.</a:t>
            </a:r>
            <a:br>
              <a:rPr lang="en-US" dirty="0"/>
            </a:br>
            <a:br>
              <a:rPr lang="en-US" dirty="0"/>
            </a:br>
            <a:r>
              <a:rPr lang="en-US" dirty="0"/>
              <a:t>It is not possible to start a new turn until the cards are flipped back.</a:t>
            </a:r>
          </a:p>
        </p:txBody>
      </p:sp>
      <p:pic>
        <p:nvPicPr>
          <p:cNvPr id="6" name="תמונה 5">
            <a:extLst>
              <a:ext uri="{FF2B5EF4-FFF2-40B4-BE49-F238E27FC236}">
                <a16:creationId xmlns:a16="http://schemas.microsoft.com/office/drawing/2014/main" id="{7B9882FF-1822-4B09-B1F7-0541BC827C6F}"/>
              </a:ext>
            </a:extLst>
          </p:cNvPr>
          <p:cNvPicPr>
            <a:picLocks noChangeAspect="1"/>
          </p:cNvPicPr>
          <p:nvPr/>
        </p:nvPicPr>
        <p:blipFill>
          <a:blip r:embed="rId3"/>
          <a:stretch>
            <a:fillRect/>
          </a:stretch>
        </p:blipFill>
        <p:spPr>
          <a:xfrm>
            <a:off x="563418" y="1041030"/>
            <a:ext cx="5423000" cy="2657213"/>
          </a:xfrm>
          <a:prstGeom prst="rect">
            <a:avLst/>
          </a:prstGeom>
        </p:spPr>
      </p:pic>
      <p:sp>
        <p:nvSpPr>
          <p:cNvPr id="7" name="תיבת טקסט 6">
            <a:extLst>
              <a:ext uri="{FF2B5EF4-FFF2-40B4-BE49-F238E27FC236}">
                <a16:creationId xmlns:a16="http://schemas.microsoft.com/office/drawing/2014/main" id="{198F0979-9B15-4AF2-B8D3-25B5313AB2ED}"/>
              </a:ext>
            </a:extLst>
          </p:cNvPr>
          <p:cNvSpPr txBox="1"/>
          <p:nvPr/>
        </p:nvSpPr>
        <p:spPr>
          <a:xfrm>
            <a:off x="563418" y="4062644"/>
            <a:ext cx="5423000" cy="2308324"/>
          </a:xfrm>
          <a:prstGeom prst="rect">
            <a:avLst/>
          </a:prstGeom>
          <a:noFill/>
        </p:spPr>
        <p:txBody>
          <a:bodyPr wrap="square" rtlCol="0">
            <a:spAutoFit/>
          </a:bodyPr>
          <a:lstStyle/>
          <a:p>
            <a:pPr algn="l"/>
            <a:r>
              <a:rPr lang="en-US" dirty="0"/>
              <a:t>When there is a match between the cards they will remain upside down and it will not be possible to turn them back.</a:t>
            </a:r>
            <a:br>
              <a:rPr lang="en-US" dirty="0"/>
            </a:br>
            <a:r>
              <a:rPr lang="en-US" dirty="0"/>
              <a:t>The points of the player who found the match will be updated accordingly.</a:t>
            </a:r>
            <a:br>
              <a:rPr lang="en-US" dirty="0"/>
            </a:br>
            <a:br>
              <a:rPr lang="en-US" dirty="0"/>
            </a:br>
            <a:r>
              <a:rPr lang="en-US" dirty="0"/>
              <a:t>In the picture you can see that John found a match, so he has a point, now it's Lili's turn.</a:t>
            </a:r>
          </a:p>
        </p:txBody>
      </p:sp>
      <p:sp>
        <p:nvSpPr>
          <p:cNvPr id="8" name="תיבת טקסט 7">
            <a:extLst>
              <a:ext uri="{FF2B5EF4-FFF2-40B4-BE49-F238E27FC236}">
                <a16:creationId xmlns:a16="http://schemas.microsoft.com/office/drawing/2014/main" id="{84ABDC0D-BBA6-4B00-A17B-082310906E37}"/>
              </a:ext>
            </a:extLst>
          </p:cNvPr>
          <p:cNvSpPr txBox="1"/>
          <p:nvPr/>
        </p:nvSpPr>
        <p:spPr>
          <a:xfrm>
            <a:off x="6659418" y="162250"/>
            <a:ext cx="4849091" cy="2031325"/>
          </a:xfrm>
          <a:prstGeom prst="rect">
            <a:avLst/>
          </a:prstGeom>
          <a:noFill/>
        </p:spPr>
        <p:txBody>
          <a:bodyPr wrap="square" rtlCol="0">
            <a:spAutoFit/>
          </a:bodyPr>
          <a:lstStyle/>
          <a:p>
            <a:pPr algn="l"/>
            <a:r>
              <a:rPr lang="en-US" dirty="0"/>
              <a:t>Once the game starts the order of the cards is set randomly.</a:t>
            </a:r>
            <a:br>
              <a:rPr lang="en-US" dirty="0"/>
            </a:br>
            <a:r>
              <a:rPr lang="en-US" dirty="0"/>
              <a:t>The order of the cards is kept In the local storage and it does not change after page refreshing Unless we click on the New Game button or go back to the main menu and from there select a new game.</a:t>
            </a:r>
          </a:p>
        </p:txBody>
      </p:sp>
    </p:spTree>
    <p:extLst>
      <p:ext uri="{BB962C8B-B14F-4D97-AF65-F5344CB8AC3E}">
        <p14:creationId xmlns:p14="http://schemas.microsoft.com/office/powerpoint/2010/main" val="134298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FF973B19-468A-42E1-8670-19907A461902}"/>
              </a:ext>
            </a:extLst>
          </p:cNvPr>
          <p:cNvPicPr>
            <a:picLocks noChangeAspect="1"/>
          </p:cNvPicPr>
          <p:nvPr/>
        </p:nvPicPr>
        <p:blipFill>
          <a:blip r:embed="rId2"/>
          <a:stretch>
            <a:fillRect/>
          </a:stretch>
        </p:blipFill>
        <p:spPr>
          <a:xfrm>
            <a:off x="397164" y="362527"/>
            <a:ext cx="6095999" cy="2959160"/>
          </a:xfrm>
          <a:prstGeom prst="rect">
            <a:avLst/>
          </a:prstGeom>
        </p:spPr>
      </p:pic>
      <p:pic>
        <p:nvPicPr>
          <p:cNvPr id="5" name="תמונה 4">
            <a:extLst>
              <a:ext uri="{FF2B5EF4-FFF2-40B4-BE49-F238E27FC236}">
                <a16:creationId xmlns:a16="http://schemas.microsoft.com/office/drawing/2014/main" id="{FF415D04-806E-45B9-8D3F-572BE91C26EB}"/>
              </a:ext>
            </a:extLst>
          </p:cNvPr>
          <p:cNvPicPr>
            <a:picLocks noChangeAspect="1"/>
          </p:cNvPicPr>
          <p:nvPr/>
        </p:nvPicPr>
        <p:blipFill>
          <a:blip r:embed="rId3"/>
          <a:stretch>
            <a:fillRect/>
          </a:stretch>
        </p:blipFill>
        <p:spPr>
          <a:xfrm>
            <a:off x="6345381" y="3536314"/>
            <a:ext cx="5698837" cy="2739536"/>
          </a:xfrm>
          <a:prstGeom prst="rect">
            <a:avLst/>
          </a:prstGeom>
        </p:spPr>
      </p:pic>
      <p:sp>
        <p:nvSpPr>
          <p:cNvPr id="6" name="תיבת טקסט 5">
            <a:extLst>
              <a:ext uri="{FF2B5EF4-FFF2-40B4-BE49-F238E27FC236}">
                <a16:creationId xmlns:a16="http://schemas.microsoft.com/office/drawing/2014/main" id="{CA22B325-5203-4B90-924D-43EBADBB7F81}"/>
              </a:ext>
            </a:extLst>
          </p:cNvPr>
          <p:cNvSpPr txBox="1"/>
          <p:nvPr/>
        </p:nvSpPr>
        <p:spPr>
          <a:xfrm>
            <a:off x="7453745" y="974221"/>
            <a:ext cx="4341091" cy="1754326"/>
          </a:xfrm>
          <a:prstGeom prst="rect">
            <a:avLst/>
          </a:prstGeom>
          <a:noFill/>
        </p:spPr>
        <p:txBody>
          <a:bodyPr wrap="square" rtlCol="0">
            <a:spAutoFit/>
          </a:bodyPr>
          <a:lstStyle/>
          <a:p>
            <a:pPr algn="l"/>
            <a:r>
              <a:rPr lang="en-US" dirty="0"/>
              <a:t>At the end of the game, a message with the name of the winner or with a message of equality, if any, will pop up on the screen.</a:t>
            </a:r>
            <a:br>
              <a:rPr lang="en-US" dirty="0"/>
            </a:br>
            <a:br>
              <a:rPr lang="en-US" dirty="0"/>
            </a:br>
            <a:r>
              <a:rPr lang="en-US" dirty="0"/>
              <a:t>Once clicked on the screen the ad will disappear.</a:t>
            </a:r>
          </a:p>
        </p:txBody>
      </p:sp>
      <p:sp>
        <p:nvSpPr>
          <p:cNvPr id="7" name="תיבת טקסט 6">
            <a:extLst>
              <a:ext uri="{FF2B5EF4-FFF2-40B4-BE49-F238E27FC236}">
                <a16:creationId xmlns:a16="http://schemas.microsoft.com/office/drawing/2014/main" id="{E49A4B27-175C-4E01-A92A-0329A0E900EA}"/>
              </a:ext>
            </a:extLst>
          </p:cNvPr>
          <p:cNvSpPr txBox="1"/>
          <p:nvPr/>
        </p:nvSpPr>
        <p:spPr>
          <a:xfrm>
            <a:off x="1302326" y="3978293"/>
            <a:ext cx="4396509" cy="923330"/>
          </a:xfrm>
          <a:prstGeom prst="rect">
            <a:avLst/>
          </a:prstGeom>
          <a:noFill/>
        </p:spPr>
        <p:txBody>
          <a:bodyPr wrap="square" rtlCol="0">
            <a:spAutoFit/>
          </a:bodyPr>
          <a:lstStyle/>
          <a:p>
            <a:pPr algn="l"/>
            <a:r>
              <a:rPr lang="en-US" dirty="0"/>
              <a:t>It can be seen that John won the previous game, so his number of wins went up on display in the new game.</a:t>
            </a:r>
          </a:p>
        </p:txBody>
      </p:sp>
    </p:spTree>
    <p:extLst>
      <p:ext uri="{BB962C8B-B14F-4D97-AF65-F5344CB8AC3E}">
        <p14:creationId xmlns:p14="http://schemas.microsoft.com/office/powerpoint/2010/main" val="40780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AEC6AE-2A26-460D-9103-31055F73AC73}"/>
              </a:ext>
            </a:extLst>
          </p:cNvPr>
          <p:cNvSpPr>
            <a:spLocks noGrp="1"/>
          </p:cNvSpPr>
          <p:nvPr>
            <p:ph type="title"/>
          </p:nvPr>
        </p:nvSpPr>
        <p:spPr/>
        <p:txBody>
          <a:bodyPr/>
          <a:lstStyle/>
          <a:p>
            <a:r>
              <a:rPr lang="en-US" dirty="0">
                <a:solidFill>
                  <a:schemeClr val="accent1"/>
                </a:solidFill>
                <a:latin typeface="Aharoni" panose="02010803020104030203" pitchFamily="2" charset="-79"/>
                <a:cs typeface="Aharoni" panose="02010803020104030203" pitchFamily="2" charset="-79"/>
              </a:rPr>
              <a:t>Victories Table</a:t>
            </a:r>
          </a:p>
        </p:txBody>
      </p:sp>
      <p:pic>
        <p:nvPicPr>
          <p:cNvPr id="4" name="תמונה 3">
            <a:extLst>
              <a:ext uri="{FF2B5EF4-FFF2-40B4-BE49-F238E27FC236}">
                <a16:creationId xmlns:a16="http://schemas.microsoft.com/office/drawing/2014/main" id="{6AC1977A-3C74-472A-8E56-C73C6D58415F}"/>
              </a:ext>
            </a:extLst>
          </p:cNvPr>
          <p:cNvPicPr>
            <a:picLocks noChangeAspect="1"/>
          </p:cNvPicPr>
          <p:nvPr/>
        </p:nvPicPr>
        <p:blipFill>
          <a:blip r:embed="rId2"/>
          <a:stretch>
            <a:fillRect/>
          </a:stretch>
        </p:blipFill>
        <p:spPr>
          <a:xfrm>
            <a:off x="4555221" y="1984684"/>
            <a:ext cx="7382312" cy="3763446"/>
          </a:xfrm>
          <a:prstGeom prst="rect">
            <a:avLst/>
          </a:prstGeom>
        </p:spPr>
      </p:pic>
      <p:sp>
        <p:nvSpPr>
          <p:cNvPr id="5" name="תיבת טקסט 4">
            <a:extLst>
              <a:ext uri="{FF2B5EF4-FFF2-40B4-BE49-F238E27FC236}">
                <a16:creationId xmlns:a16="http://schemas.microsoft.com/office/drawing/2014/main" id="{94F7ED36-18DC-4DDD-BCE9-70EF13D39187}"/>
              </a:ext>
            </a:extLst>
          </p:cNvPr>
          <p:cNvSpPr txBox="1"/>
          <p:nvPr/>
        </p:nvSpPr>
        <p:spPr>
          <a:xfrm>
            <a:off x="528506" y="2579921"/>
            <a:ext cx="3397542" cy="1754326"/>
          </a:xfrm>
          <a:prstGeom prst="rect">
            <a:avLst/>
          </a:prstGeom>
          <a:noFill/>
        </p:spPr>
        <p:txBody>
          <a:bodyPr wrap="square" rtlCol="0">
            <a:spAutoFit/>
          </a:bodyPr>
          <a:lstStyle/>
          <a:p>
            <a:pPr algn="l"/>
            <a:r>
              <a:rPr lang="en-US" dirty="0"/>
              <a:t>When we click on the "All Players" button on the main screen, we will reach a page where a table is displayed in which all the names of the game participants and their total number of victories appear.</a:t>
            </a:r>
          </a:p>
        </p:txBody>
      </p:sp>
    </p:spTree>
    <p:extLst>
      <p:ext uri="{BB962C8B-B14F-4D97-AF65-F5344CB8AC3E}">
        <p14:creationId xmlns:p14="http://schemas.microsoft.com/office/powerpoint/2010/main" val="168002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5A5552-E575-43A7-9846-3D0A8253B14B}"/>
              </a:ext>
            </a:extLst>
          </p:cNvPr>
          <p:cNvSpPr>
            <a:spLocks noGrp="1"/>
          </p:cNvSpPr>
          <p:nvPr>
            <p:ph type="title"/>
          </p:nvPr>
        </p:nvSpPr>
        <p:spPr/>
        <p:txBody>
          <a:bodyPr/>
          <a:lstStyle/>
          <a:p>
            <a:r>
              <a:rPr lang="en-US" dirty="0">
                <a:solidFill>
                  <a:schemeClr val="accent1"/>
                </a:solidFill>
                <a:latin typeface="Aharoni" panose="02010803020104030203" pitchFamily="2" charset="-79"/>
                <a:cs typeface="Aharoni" panose="02010803020104030203" pitchFamily="2" charset="-79"/>
              </a:rPr>
              <a:t>Local storage</a:t>
            </a:r>
          </a:p>
        </p:txBody>
      </p:sp>
      <p:sp>
        <p:nvSpPr>
          <p:cNvPr id="3" name="מציין מיקום תוכן 2">
            <a:extLst>
              <a:ext uri="{FF2B5EF4-FFF2-40B4-BE49-F238E27FC236}">
                <a16:creationId xmlns:a16="http://schemas.microsoft.com/office/drawing/2014/main" id="{C8165161-4359-4545-9996-EC6E207AD19F}"/>
              </a:ext>
            </a:extLst>
          </p:cNvPr>
          <p:cNvSpPr>
            <a:spLocks noGrp="1"/>
          </p:cNvSpPr>
          <p:nvPr>
            <p:ph idx="1"/>
          </p:nvPr>
        </p:nvSpPr>
        <p:spPr>
          <a:xfrm>
            <a:off x="110455" y="3707638"/>
            <a:ext cx="11971090" cy="2785237"/>
          </a:xfrm>
        </p:spPr>
        <p:txBody>
          <a:bodyPr>
            <a:normAutofit fontScale="55000" lnSpcReduction="20000"/>
          </a:bodyPr>
          <a:lstStyle/>
          <a:p>
            <a:pPr marL="0" indent="0" algn="l">
              <a:buNone/>
            </a:pPr>
            <a:endParaRPr lang="he-IL" dirty="0"/>
          </a:p>
          <a:p>
            <a:pPr algn="l" rtl="0"/>
            <a:r>
              <a:rPr lang="en-US" b="1" dirty="0" err="1"/>
              <a:t>cardPos</a:t>
            </a:r>
            <a:r>
              <a:rPr lang="en-US" b="1" dirty="0"/>
              <a:t> - </a:t>
            </a:r>
            <a:r>
              <a:rPr lang="en-US" dirty="0"/>
              <a:t>An array that saves the card positions so that they do not change after a page refreshing. It is updated with each new game.</a:t>
            </a:r>
            <a:r>
              <a:rPr lang="en-US" b="1" dirty="0"/>
              <a:t> </a:t>
            </a:r>
          </a:p>
          <a:p>
            <a:pPr algn="l" rtl="0"/>
            <a:r>
              <a:rPr lang="en-US" b="1" dirty="0" err="1"/>
              <a:t>isNewGame</a:t>
            </a:r>
            <a:r>
              <a:rPr lang="he-IL" dirty="0"/>
              <a:t>- </a:t>
            </a:r>
            <a:r>
              <a:rPr lang="en-US" dirty="0"/>
              <a:t>A Boolean variable that determines whether or not we are in a new game for non-change in a page refresh.</a:t>
            </a:r>
          </a:p>
          <a:p>
            <a:pPr algn="l" rtl="0"/>
            <a:r>
              <a:rPr lang="en-US" dirty="0"/>
              <a:t> </a:t>
            </a:r>
            <a:r>
              <a:rPr lang="en-US" b="1" dirty="0"/>
              <a:t>users</a:t>
            </a:r>
            <a:r>
              <a:rPr lang="en-US" dirty="0"/>
              <a:t> </a:t>
            </a:r>
            <a:r>
              <a:rPr lang="he-IL" dirty="0"/>
              <a:t>– </a:t>
            </a:r>
            <a:r>
              <a:rPr lang="en-US" dirty="0"/>
              <a:t>All participants are saved in </a:t>
            </a:r>
            <a:r>
              <a:rPr lang="en-US" dirty="0" err="1"/>
              <a:t>jason</a:t>
            </a:r>
            <a:r>
              <a:rPr lang="en-US" dirty="0"/>
              <a:t> format.</a:t>
            </a:r>
          </a:p>
          <a:p>
            <a:pPr algn="l" rtl="0"/>
            <a:r>
              <a:rPr lang="en-US" b="1" dirty="0" err="1"/>
              <a:t>currentUsers</a:t>
            </a:r>
            <a:r>
              <a:rPr lang="he-IL" dirty="0"/>
              <a:t> – </a:t>
            </a:r>
            <a:r>
              <a:rPr lang="en-US" dirty="0"/>
              <a:t>Current game participants are saved in json format and updated with each new game.</a:t>
            </a:r>
          </a:p>
          <a:p>
            <a:pPr algn="l" rtl="0"/>
            <a:r>
              <a:rPr lang="en-US" dirty="0"/>
              <a:t> </a:t>
            </a:r>
            <a:r>
              <a:rPr lang="en-US" b="1" dirty="0" err="1"/>
              <a:t>myMap</a:t>
            </a:r>
            <a:r>
              <a:rPr lang="en-US" dirty="0"/>
              <a:t> </a:t>
            </a:r>
            <a:r>
              <a:rPr lang="he-IL" dirty="0"/>
              <a:t>– </a:t>
            </a:r>
            <a:r>
              <a:rPr lang="en-US" dirty="0"/>
              <a:t>An array in JSON format that defines the cards that have been matched with the number 1 according to their id and so when the page is refreshed they will remain inverted.</a:t>
            </a:r>
          </a:p>
          <a:p>
            <a:pPr algn="l" rtl="0"/>
            <a:r>
              <a:rPr lang="en-US" b="1" dirty="0"/>
              <a:t>Turn</a:t>
            </a:r>
            <a:r>
              <a:rPr lang="he-IL" dirty="0"/>
              <a:t>- </a:t>
            </a:r>
            <a:r>
              <a:rPr lang="en-US" dirty="0"/>
              <a:t>A variable that determining who turn is it at any given moment.</a:t>
            </a:r>
            <a:endParaRPr lang="he-IL" dirty="0"/>
          </a:p>
          <a:p>
            <a:pPr algn="l" rtl="0"/>
            <a:r>
              <a:rPr lang="en-US" b="1" dirty="0"/>
              <a:t> </a:t>
            </a:r>
            <a:r>
              <a:rPr lang="en-US" b="1" dirty="0" err="1"/>
              <a:t>gameKind</a:t>
            </a:r>
            <a:r>
              <a:rPr lang="en-US" dirty="0"/>
              <a:t> </a:t>
            </a:r>
            <a:r>
              <a:rPr lang="he-IL" dirty="0"/>
              <a:t>– </a:t>
            </a:r>
            <a:r>
              <a:rPr lang="en-US" dirty="0"/>
              <a:t>Is it a 9-card or 16-card game.</a:t>
            </a:r>
            <a:r>
              <a:rPr lang="he-IL" dirty="0"/>
              <a:t> </a:t>
            </a:r>
          </a:p>
          <a:p>
            <a:pPr marL="0" indent="0" algn="l">
              <a:buNone/>
            </a:pPr>
            <a:endParaRPr lang="en-US" dirty="0"/>
          </a:p>
        </p:txBody>
      </p:sp>
      <p:pic>
        <p:nvPicPr>
          <p:cNvPr id="4" name="תמונה 3">
            <a:extLst>
              <a:ext uri="{FF2B5EF4-FFF2-40B4-BE49-F238E27FC236}">
                <a16:creationId xmlns:a16="http://schemas.microsoft.com/office/drawing/2014/main" id="{5174DFA4-114F-4942-B1CB-73419C2FA907}"/>
              </a:ext>
            </a:extLst>
          </p:cNvPr>
          <p:cNvPicPr>
            <a:picLocks noChangeAspect="1"/>
          </p:cNvPicPr>
          <p:nvPr/>
        </p:nvPicPr>
        <p:blipFill>
          <a:blip r:embed="rId2"/>
          <a:stretch>
            <a:fillRect/>
          </a:stretch>
        </p:blipFill>
        <p:spPr>
          <a:xfrm>
            <a:off x="721467" y="1326840"/>
            <a:ext cx="9219487" cy="2251007"/>
          </a:xfrm>
          <a:prstGeom prst="rect">
            <a:avLst/>
          </a:prstGeom>
        </p:spPr>
      </p:pic>
    </p:spTree>
    <p:extLst>
      <p:ext uri="{BB962C8B-B14F-4D97-AF65-F5344CB8AC3E}">
        <p14:creationId xmlns:p14="http://schemas.microsoft.com/office/powerpoint/2010/main" val="204583321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725</Words>
  <Application>Microsoft Office PowerPoint</Application>
  <PresentationFormat>מסך רחב</PresentationFormat>
  <Paragraphs>35</Paragraphs>
  <Slides>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9</vt:i4>
      </vt:variant>
    </vt:vector>
  </HeadingPairs>
  <TitlesOfParts>
    <vt:vector size="14" baseType="lpstr">
      <vt:lpstr>Aharoni</vt:lpstr>
      <vt:lpstr>Arial</vt:lpstr>
      <vt:lpstr>Calibri</vt:lpstr>
      <vt:lpstr>Calibri Light</vt:lpstr>
      <vt:lpstr>ערכת נושא Office</vt:lpstr>
      <vt:lpstr>Memory Game</vt:lpstr>
      <vt:lpstr>Home Screen</vt:lpstr>
      <vt:lpstr>מצגת של PowerPoint‏</vt:lpstr>
      <vt:lpstr>9 Cards Game</vt:lpstr>
      <vt:lpstr>The Game</vt:lpstr>
      <vt:lpstr>מצגת של PowerPoint‏</vt:lpstr>
      <vt:lpstr>מצגת של PowerPoint‏</vt:lpstr>
      <vt:lpstr>Victories Table</vt:lpstr>
      <vt:lpstr>Local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מטלת בית 2 – משחק הזיכרון</dc:title>
  <dc:creator>irit ashuri</dc:creator>
  <cp:lastModifiedBy>irit ashuri</cp:lastModifiedBy>
  <cp:revision>29</cp:revision>
  <dcterms:created xsi:type="dcterms:W3CDTF">2020-05-25T14:10:19Z</dcterms:created>
  <dcterms:modified xsi:type="dcterms:W3CDTF">2020-09-12T00:55:18Z</dcterms:modified>
</cp:coreProperties>
</file>