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2256" y="-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2DF9-D467-4F4A-B105-587F723171DC}" type="datetimeFigureOut">
              <a:rPr kumimoji="1" lang="ja-JP" altLang="en-US" smtClean="0"/>
              <a:pPr/>
              <a:t>2014/6/5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64D8-96D1-4056-90CF-61DFF367514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2DF9-D467-4F4A-B105-587F723171DC}" type="datetimeFigureOut">
              <a:rPr kumimoji="1" lang="ja-JP" altLang="en-US" smtClean="0"/>
              <a:pPr/>
              <a:t>2014/6/5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64D8-96D1-4056-90CF-61DFF367514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2DF9-D467-4F4A-B105-587F723171DC}" type="datetimeFigureOut">
              <a:rPr kumimoji="1" lang="ja-JP" altLang="en-US" smtClean="0"/>
              <a:pPr/>
              <a:t>2014/6/5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64D8-96D1-4056-90CF-61DFF367514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2DF9-D467-4F4A-B105-587F723171DC}" type="datetimeFigureOut">
              <a:rPr kumimoji="1" lang="ja-JP" altLang="en-US" smtClean="0"/>
              <a:pPr/>
              <a:t>2014/6/5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64D8-96D1-4056-90CF-61DFF367514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2DF9-D467-4F4A-B105-587F723171DC}" type="datetimeFigureOut">
              <a:rPr kumimoji="1" lang="ja-JP" altLang="en-US" smtClean="0"/>
              <a:pPr/>
              <a:t>2014/6/5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64D8-96D1-4056-90CF-61DFF367514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2DF9-D467-4F4A-B105-587F723171DC}" type="datetimeFigureOut">
              <a:rPr kumimoji="1" lang="ja-JP" altLang="en-US" smtClean="0"/>
              <a:pPr/>
              <a:t>2014/6/5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64D8-96D1-4056-90CF-61DFF367514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2DF9-D467-4F4A-B105-587F723171DC}" type="datetimeFigureOut">
              <a:rPr kumimoji="1" lang="ja-JP" altLang="en-US" smtClean="0"/>
              <a:pPr/>
              <a:t>2014/6/5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64D8-96D1-4056-90CF-61DFF367514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2DF9-D467-4F4A-B105-587F723171DC}" type="datetimeFigureOut">
              <a:rPr kumimoji="1" lang="ja-JP" altLang="en-US" smtClean="0"/>
              <a:pPr/>
              <a:t>2014/6/5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64D8-96D1-4056-90CF-61DFF367514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2DF9-D467-4F4A-B105-587F723171DC}" type="datetimeFigureOut">
              <a:rPr kumimoji="1" lang="ja-JP" altLang="en-US" smtClean="0"/>
              <a:pPr/>
              <a:t>2014/6/5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64D8-96D1-4056-90CF-61DFF367514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2DF9-D467-4F4A-B105-587F723171DC}" type="datetimeFigureOut">
              <a:rPr kumimoji="1" lang="ja-JP" altLang="en-US" smtClean="0"/>
              <a:pPr/>
              <a:t>2014/6/5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64D8-96D1-4056-90CF-61DFF367514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2DF9-D467-4F4A-B105-587F723171DC}" type="datetimeFigureOut">
              <a:rPr kumimoji="1" lang="ja-JP" altLang="en-US" smtClean="0"/>
              <a:pPr/>
              <a:t>2014/6/5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64D8-96D1-4056-90CF-61DFF367514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92DF9-D467-4F4A-B105-587F723171DC}" type="datetimeFigureOut">
              <a:rPr kumimoji="1" lang="ja-JP" altLang="en-US" smtClean="0"/>
              <a:pPr/>
              <a:t>2014/6/5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64D8-96D1-4056-90CF-61DFF367514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48681" y="-2095"/>
            <a:ext cx="2304256" cy="8445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431159" y="662734"/>
            <a:ext cx="1362402" cy="20879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en-US" sz="800" b="0" i="0" u="none" strike="noStrike" kern="1200" dirty="0">
                <a:ln>
                  <a:noFill/>
                </a:ln>
                <a:latin typeface="Arial" pitchFamily="18"/>
                <a:ea typeface="ＭＳ Ｐゴシック" pitchFamily="2"/>
                <a:cs typeface="Mangal" pitchFamily="2"/>
              </a:rPr>
              <a:t>http://www.openstack.org/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429000" y="0"/>
            <a:ext cx="3429000" cy="3635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0" y="899592"/>
            <a:ext cx="3429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The Open Source Cloud Operating </a:t>
            </a:r>
            <a:r>
              <a:rPr lang="en-US" altLang="ja-JP" sz="12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System</a:t>
            </a:r>
            <a:endParaRPr lang="en-US" altLang="ja-JP" sz="12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2846" y="1327816"/>
            <a:ext cx="3284146" cy="1443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0" y="2723599"/>
            <a:ext cx="3429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en-US" altLang="ja-JP" sz="1200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OpenStack</a:t>
            </a:r>
            <a:r>
              <a:rPr lang="ja-JP" altLang="en-US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データセンター全体のコンピューティング、ストレージ、ネットワーク等の大規模なリソースをプールとして管理するクラウドオペレーティングシステムです。管理者はプロビジョニング、リソースへの権限割り当て等、全ての操作を</a:t>
            </a:r>
            <a:r>
              <a:rPr lang="en-US" altLang="ja-JP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</a:t>
            </a:r>
            <a:r>
              <a:rPr lang="ja-JP" altLang="en-US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ダッシュボードと</a:t>
            </a:r>
            <a:r>
              <a:rPr lang="en-US" altLang="ja-JP" sz="1200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ReST</a:t>
            </a:r>
            <a:r>
              <a:rPr lang="en-US" altLang="ja-JP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API</a:t>
            </a:r>
            <a:r>
              <a:rPr lang="ja-JP" altLang="en-US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を経由して、極めて効率的に行うことができます。</a:t>
            </a:r>
            <a:endParaRPr lang="ja-JP" altLang="en-US" sz="1200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501008" y="35496"/>
            <a:ext cx="3284984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Why </a:t>
            </a:r>
            <a:r>
              <a:rPr lang="en-US" altLang="ja-JP" sz="1200" b="1" dirty="0" err="1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OpenStack</a:t>
            </a:r>
            <a:r>
              <a:rPr lang="en-US" altLang="ja-JP" sz="12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?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429000" y="395536"/>
            <a:ext cx="3429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■柔軟性とコントロール</a:t>
            </a:r>
            <a:r>
              <a:rPr lang="ja-JP" altLang="en-US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オープンソースであるという事は、もうプロプラエタリなベンダに囲い込まれないという事です。またモジュラーデザインにより、ビジネスニーズにあった既存システムや他のサードパーティー技術との統合が可能です。</a:t>
            </a:r>
          </a:p>
          <a:p>
            <a:r>
              <a:rPr lang="ja-JP" altLang="en-US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■業界標準</a:t>
            </a:r>
            <a:r>
              <a:rPr lang="ja-JP" altLang="en-US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en-US" altLang="ja-JP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Cisco, Citrix, Dell, IBM, Intel, HP, </a:t>
            </a:r>
            <a:r>
              <a:rPr lang="en-US" altLang="ja-JP" sz="1200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RedHat</a:t>
            </a:r>
            <a:r>
              <a:rPr lang="ja-JP" altLang="en-US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</a:t>
            </a:r>
            <a:r>
              <a:rPr lang="ja-JP" altLang="en-US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含む</a:t>
            </a:r>
            <a:r>
              <a:rPr lang="en-US" altLang="ja-JP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</a:t>
            </a:r>
            <a:r>
              <a:rPr lang="en-US" altLang="ja-JP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</a:t>
            </a:r>
            <a:r>
              <a:rPr lang="ja-JP" altLang="en-US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社以上の企業</a:t>
            </a:r>
            <a:r>
              <a:rPr lang="ja-JP" altLang="en-US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</a:t>
            </a:r>
            <a:r>
              <a:rPr lang="en-US" altLang="ja-JP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10,</a:t>
            </a:r>
            <a:r>
              <a:rPr lang="en-US" altLang="ja-JP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000</a:t>
            </a:r>
            <a:r>
              <a:rPr lang="ja-JP" altLang="en-US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名以上の開発者が</a:t>
            </a:r>
            <a:r>
              <a:rPr lang="en-US" altLang="ja-JP" sz="1200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OpenStack</a:t>
            </a:r>
            <a:r>
              <a:rPr lang="ja-JP" altLang="en-US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に参加し、世界中のクラウドで利用され始めています。</a:t>
            </a:r>
          </a:p>
          <a:p>
            <a:r>
              <a:rPr lang="ja-JP" altLang="en-US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■実績あるソフトウェア</a:t>
            </a:r>
            <a:r>
              <a:rPr lang="ja-JP" altLang="en-US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en-US" altLang="ja-JP" sz="1200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OpenStack</a:t>
            </a:r>
            <a:r>
              <a:rPr lang="ja-JP" altLang="en-US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クラウドオペレーティングシステムを使用すれば、今日ある世界最大級のパブリック／プライベートクラウドと同じパワーを使用できます。</a:t>
            </a:r>
          </a:p>
          <a:p>
            <a:r>
              <a:rPr lang="ja-JP" altLang="en-US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■パブリッククラウドと互換</a:t>
            </a:r>
            <a:r>
              <a:rPr lang="ja-JP" altLang="en-US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en-US" altLang="ja-JP" sz="1200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OpenStack</a:t>
            </a:r>
            <a:r>
              <a:rPr lang="ja-JP" altLang="en-US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パブリッククラウドとの互換性は、セキュリティポリシーや経済性等のビジネスの要求条件による、プライベートクラウドからのデータとアプリケーションの容易な移行を可能にします。</a:t>
            </a:r>
          </a:p>
        </p:txBody>
      </p:sp>
      <p:sp>
        <p:nvSpPr>
          <p:cNvPr id="16" name="フリーフォーム 15"/>
          <p:cNvSpPr/>
          <p:nvPr/>
        </p:nvSpPr>
        <p:spPr>
          <a:xfrm>
            <a:off x="3356992" y="3856493"/>
            <a:ext cx="1677170" cy="46754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1464"/>
              <a:gd name="f8" fmla="val 4340"/>
              <a:gd name="f9" fmla="val 9722"/>
              <a:gd name="f10" fmla="val 1887"/>
              <a:gd name="f11" fmla="val 8548"/>
              <a:gd name="f12" fmla="val 6383"/>
              <a:gd name="f13" fmla="val 4503"/>
              <a:gd name="f14" fmla="val 3626"/>
              <a:gd name="f15" fmla="val 5373"/>
              <a:gd name="f16" fmla="val 7816"/>
              <a:gd name="f17" fmla="val 1174"/>
              <a:gd name="f18" fmla="val 8270"/>
              <a:gd name="f19" fmla="val 3934"/>
              <a:gd name="f20" fmla="val 11592"/>
              <a:gd name="f21" fmla="val 12875"/>
              <a:gd name="f22" fmla="val 3329"/>
              <a:gd name="f23" fmla="val 15372"/>
              <a:gd name="f24" fmla="val 1283"/>
              <a:gd name="f25" fmla="val 17824"/>
              <a:gd name="f26" fmla="val 4804"/>
              <a:gd name="f27" fmla="val 18239"/>
              <a:gd name="f28" fmla="val 4918"/>
              <a:gd name="f29" fmla="val 7525"/>
              <a:gd name="f30" fmla="val 18125"/>
              <a:gd name="f31" fmla="val 8698"/>
              <a:gd name="f32" fmla="val 19712"/>
              <a:gd name="f33" fmla="val 9871"/>
              <a:gd name="f34" fmla="val 17371"/>
              <a:gd name="f35" fmla="val 11614"/>
              <a:gd name="f36" fmla="val 18844"/>
              <a:gd name="f37" fmla="val 12178"/>
              <a:gd name="f38" fmla="val 15937"/>
              <a:gd name="f39" fmla="val 14943"/>
              <a:gd name="f40" fmla="val 14640"/>
              <a:gd name="f41" fmla="val 14348"/>
              <a:gd name="f42" fmla="val 18878"/>
              <a:gd name="f43" fmla="val 15632"/>
              <a:gd name="f44" fmla="val 16382"/>
              <a:gd name="f45" fmla="val 12311"/>
              <a:gd name="f46" fmla="val 18270"/>
              <a:gd name="f47" fmla="val 11292"/>
              <a:gd name="f48" fmla="val 16986"/>
              <a:gd name="f49" fmla="val 9404"/>
              <a:gd name="f50" fmla="val 6646"/>
              <a:gd name="f51" fmla="val 6533"/>
              <a:gd name="f52" fmla="val 18005"/>
              <a:gd name="f53" fmla="val 3172"/>
              <a:gd name="f54" fmla="val 14524"/>
              <a:gd name="f55" fmla="val 5778"/>
              <a:gd name="f56" fmla="val 14789"/>
              <a:gd name="f57" fmla="+- 0 0 0"/>
              <a:gd name="f58" fmla="*/ f3 1 21600"/>
              <a:gd name="f59" fmla="*/ f4 1 21600"/>
              <a:gd name="f60" fmla="*/ f57 f0 1"/>
              <a:gd name="f61" fmla="*/ 5400 f58 1"/>
              <a:gd name="f62" fmla="*/ 14160 f58 1"/>
              <a:gd name="f63" fmla="*/ 15290 f59 1"/>
              <a:gd name="f64" fmla="*/ 6570 f59 1"/>
              <a:gd name="f65" fmla="*/ 9722 f58 1"/>
              <a:gd name="f66" fmla="*/ 1887 f59 1"/>
              <a:gd name="f67" fmla="*/ f60 1 f2"/>
              <a:gd name="f68" fmla="*/ 0 f58 1"/>
              <a:gd name="f69" fmla="*/ 12875 f59 1"/>
              <a:gd name="f70" fmla="*/ 11614 f58 1"/>
              <a:gd name="f71" fmla="*/ 18844 f59 1"/>
              <a:gd name="f72" fmla="*/ 21600 f58 1"/>
              <a:gd name="f73" fmla="*/ 6646 f59 1"/>
              <a:gd name="f74" fmla="+- f6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4">
                <a:pos x="f65" y="f66"/>
              </a:cxn>
              <a:cxn ang="f74">
                <a:pos x="f68" y="f69"/>
              </a:cxn>
              <a:cxn ang="f74">
                <a:pos x="f70" y="f71"/>
              </a:cxn>
              <a:cxn ang="f74">
                <a:pos x="f72" y="f73"/>
              </a:cxn>
            </a:cxnLst>
            <a:rect l="f61" t="f64" r="f62" b="f63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5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6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4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6" y="f50"/>
                </a:lnTo>
                <a:lnTo>
                  <a:pt x="f44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"/>
                </a:lnTo>
                <a:lnTo>
                  <a:pt x="f7" y="f8"/>
                </a:lnTo>
                <a:close/>
              </a:path>
            </a:pathLst>
          </a:custGeom>
          <a:solidFill>
            <a:srgbClr val="FFFF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0" y="3925669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b="1" u="sng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OpenStack</a:t>
            </a:r>
            <a:r>
              <a:rPr lang="ja-JP" altLang="en-US" sz="1400" b="1" u="sng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概要  </a:t>
            </a:r>
            <a:r>
              <a:rPr lang="en-US" altLang="ja-JP" sz="1400" b="1" u="sng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Icehouse</a:t>
            </a:r>
            <a:r>
              <a:rPr lang="ja-JP" altLang="en-US" sz="1400" b="1" u="sng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リリース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en-US" altLang="ja-JP" sz="1000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OpenStack</a:t>
            </a:r>
            <a:r>
              <a:rPr lang="ja-JP" altLang="en-US" sz="1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オープンソースのプライベート／パブリッククラウド構築基盤ソフトウェアであり、複数のコンポーネントから構成されます。利用者はこれらのコンポーネントを組み合わせてオリジナルのサービス環境を構築することができます。</a:t>
            </a:r>
            <a:endParaRPr lang="ja-JP" altLang="en-US" sz="1000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91809"/>
            <a:ext cx="6858000" cy="415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5733256" y="8706536"/>
            <a:ext cx="1124744" cy="437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6" cstate="print">
            <a:alphaModFix/>
            <a:lum/>
          </a:blip>
          <a:srcRect/>
          <a:stretch>
            <a:fillRect/>
          </a:stretch>
        </p:blipFill>
        <p:spPr>
          <a:xfrm>
            <a:off x="35243" y="8885030"/>
            <a:ext cx="4619944" cy="2589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正方形/長方形 24"/>
          <p:cNvSpPr/>
          <p:nvPr/>
        </p:nvSpPr>
        <p:spPr>
          <a:xfrm>
            <a:off x="2376264" y="8748464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ja-JP" altLang="en-US" sz="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日本</a:t>
            </a:r>
            <a:r>
              <a:rPr lang="en-US" altLang="ja-JP" sz="8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OpenStack</a:t>
            </a:r>
            <a:r>
              <a:rPr lang="ja-JP" altLang="en-US" sz="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ユーザ会</a:t>
            </a:r>
          </a:p>
          <a:p>
            <a:pPr algn="r"/>
            <a:r>
              <a:rPr lang="en-US" altLang="ja-JP" sz="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http://openstack.jp/</a:t>
            </a:r>
            <a:endParaRPr lang="en-US" altLang="ja-JP" sz="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</Words>
  <Application>Microsoft Office PowerPoint</Application>
  <PresentationFormat>画面に合わせる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中島　倫明</dc:creator>
  <cp:lastModifiedBy>中島　倫明</cp:lastModifiedBy>
  <cp:revision>4</cp:revision>
  <dcterms:created xsi:type="dcterms:W3CDTF">2014-06-04T07:29:49Z</dcterms:created>
  <dcterms:modified xsi:type="dcterms:W3CDTF">2014-06-04T23:53:14Z</dcterms:modified>
</cp:coreProperties>
</file>