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80288" cy="10440988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2304" y="-82"/>
      </p:cViewPr>
      <p:guideLst>
        <p:guide orient="horz" pos="3289"/>
        <p:guide pos="23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53522" y="3243477"/>
            <a:ext cx="6273245" cy="223804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7043" y="5916561"/>
            <a:ext cx="5166202" cy="26682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t>2013/5/23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t>2013/5/23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013031" y="558305"/>
            <a:ext cx="1245424" cy="1187662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76762" y="558305"/>
            <a:ext cx="3613267" cy="1187662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t>2013/5/23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t>2013/5/23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2992" y="6709302"/>
            <a:ext cx="6273245" cy="20736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82992" y="4425339"/>
            <a:ext cx="6273245" cy="228396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t>2013/5/23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76763" y="3248309"/>
            <a:ext cx="2429345" cy="91866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829113" y="3248309"/>
            <a:ext cx="2429345" cy="91866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t>2013/5/23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9015" y="418124"/>
            <a:ext cx="6642259" cy="174016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69015" y="2337138"/>
            <a:ext cx="3260909" cy="9740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69015" y="3311146"/>
            <a:ext cx="3260909" cy="6015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749087" y="2337138"/>
            <a:ext cx="3262190" cy="9740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749087" y="3311146"/>
            <a:ext cx="3262190" cy="6015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t>2013/5/23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t>2013/5/23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t>2013/5/23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9017" y="415708"/>
            <a:ext cx="2428064" cy="17691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85490" y="415708"/>
            <a:ext cx="4125787" cy="89110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69017" y="2184876"/>
            <a:ext cx="2428064" cy="71419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t>2013/5/23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6588" y="7308694"/>
            <a:ext cx="4428173" cy="8628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446588" y="932922"/>
            <a:ext cx="4428173" cy="62645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446588" y="8171526"/>
            <a:ext cx="4428173" cy="12253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t>2013/5/23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69015" y="418124"/>
            <a:ext cx="6642259" cy="1740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69015" y="2436233"/>
            <a:ext cx="6642259" cy="689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69015" y="9677252"/>
            <a:ext cx="1722067" cy="55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0B82-7909-4859-B207-4CBCE1B1F787}" type="datetimeFigureOut">
              <a:rPr kumimoji="1" lang="ja-JP" altLang="en-US" smtClean="0"/>
              <a:t>2013/5/23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521599" y="9677252"/>
            <a:ext cx="2337091" cy="55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5289207" y="9677252"/>
            <a:ext cx="1722067" cy="55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F48D1-CF89-4245-B58E-FB4A6EE432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900434" y="-2096"/>
            <a:ext cx="2508911" cy="9195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859678" y="698359"/>
            <a:ext cx="1362402" cy="20879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en-US" sz="800" b="0" i="0" u="none" strike="noStrike" kern="1200" dirty="0">
                <a:ln>
                  <a:noFill/>
                </a:ln>
                <a:latin typeface="Arial" pitchFamily="18"/>
                <a:ea typeface="ＭＳ Ｐゴシック" pitchFamily="2"/>
                <a:cs typeface="Mangal" pitchFamily="2"/>
              </a:rPr>
              <a:t>http://www.openstack.org/</a:t>
            </a:r>
          </a:p>
        </p:txBody>
      </p:sp>
      <p:sp>
        <p:nvSpPr>
          <p:cNvPr id="6" name="フリーフォーム 5"/>
          <p:cNvSpPr/>
          <p:nvPr/>
        </p:nvSpPr>
        <p:spPr>
          <a:xfrm>
            <a:off x="4000112" y="2"/>
            <a:ext cx="3380176" cy="982490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E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7" name="フリーフォーム 6"/>
          <p:cNvSpPr/>
          <p:nvPr/>
        </p:nvSpPr>
        <p:spPr>
          <a:xfrm>
            <a:off x="0" y="958985"/>
            <a:ext cx="3978176" cy="4110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99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128533" y="951119"/>
            <a:ext cx="4218376" cy="44097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メイリオ" pitchFamily="50"/>
                <a:ea typeface="メイリオ" pitchFamily="50"/>
                <a:cs typeface="Mangal" pitchFamily="2"/>
              </a:rPr>
              <a:t> The Open Source Cloud Operating System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2846" y="1442001"/>
            <a:ext cx="3856944" cy="16958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正方形/長方形 11"/>
          <p:cNvSpPr/>
          <p:nvPr/>
        </p:nvSpPr>
        <p:spPr>
          <a:xfrm>
            <a:off x="25559" y="3125776"/>
            <a:ext cx="3922620" cy="107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lnSpc>
                <a:spcPts val="1100"/>
              </a:lnSpc>
              <a:spcBef>
                <a:spcPts val="601"/>
              </a:spcBef>
              <a:tabLst>
                <a:tab pos="973440" algn="l"/>
              </a:tabLst>
            </a:pP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　</a:t>
            </a:r>
            <a:r>
              <a:rPr lang="en-US" altLang="ja-JP" sz="1200" dirty="0" err="1">
                <a:latin typeface="メイリオ" pitchFamily="50"/>
                <a:ea typeface="メイリオ" pitchFamily="50"/>
                <a:cs typeface="ＭＳ Ｐゴシック" pitchFamily="50"/>
              </a:rPr>
              <a:t>OpenStack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はデータセンター全体のコンピューティング、ストレージ、ネットワーク等の大規模なリソースをプールとして管理するクラウドオペレーティングシステムです。管理者はプロビジョニング、リソースへの権限割り当て等、全ての操作を</a:t>
            </a:r>
            <a:r>
              <a:rPr lang="en-US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Web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ダッシュボードと</a:t>
            </a:r>
            <a:r>
              <a:rPr lang="en-US" altLang="ja-JP" sz="1200" dirty="0" err="1">
                <a:latin typeface="メイリオ" pitchFamily="50"/>
                <a:ea typeface="メイリオ" pitchFamily="50"/>
                <a:cs typeface="ＭＳ Ｐゴシック" pitchFamily="50"/>
              </a:rPr>
              <a:t>ReST</a:t>
            </a:r>
            <a:r>
              <a:rPr lang="en-US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 API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を経由して、極めて効率的に行うことができます。</a:t>
            </a:r>
            <a:endParaRPr lang="ja-JP" altLang="ja-JP" sz="1200" dirty="0">
              <a:latin typeface="メイリオ" pitchFamily="50"/>
              <a:ea typeface="メイリオ" pitchFamily="50"/>
              <a:cs typeface="ＭＳ Ｐゴシック" pitchFamily="50"/>
            </a:endParaRPr>
          </a:p>
        </p:txBody>
      </p:sp>
      <p:sp>
        <p:nvSpPr>
          <p:cNvPr id="13" name="フリーフォーム 12"/>
          <p:cNvSpPr/>
          <p:nvPr/>
        </p:nvSpPr>
        <p:spPr>
          <a:xfrm>
            <a:off x="0" y="4310277"/>
            <a:ext cx="3978176" cy="4110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99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70575" y="4370199"/>
            <a:ext cx="2161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en-US" altLang="ja-JP" sz="1400" b="1" dirty="0" err="1">
                <a:solidFill>
                  <a:schemeClr val="bg1"/>
                </a:solidFill>
                <a:latin typeface="メイリオ" pitchFamily="50"/>
                <a:ea typeface="メイリオ" pitchFamily="50"/>
                <a:cs typeface="ＭＳ Ｐゴシック" pitchFamily="50"/>
              </a:rPr>
              <a:t>OpenStack</a:t>
            </a:r>
            <a:r>
              <a:rPr lang="en-US" altLang="ja-JP" sz="1400" b="1" dirty="0">
                <a:solidFill>
                  <a:schemeClr val="bg1"/>
                </a:solidFill>
                <a:latin typeface="メイリオ" pitchFamily="50"/>
                <a:ea typeface="メイリオ" pitchFamily="50"/>
                <a:cs typeface="ＭＳ Ｐゴシック" pitchFamily="50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メイリオ" pitchFamily="50"/>
                <a:ea typeface="メイリオ" pitchFamily="50"/>
                <a:cs typeface="ＭＳ Ｐゴシック" pitchFamily="50"/>
              </a:rPr>
              <a:t>の活用事例</a:t>
            </a:r>
            <a:endParaRPr lang="ja-JP" altLang="ja-JP" sz="1400" b="1" dirty="0">
              <a:solidFill>
                <a:schemeClr val="bg1"/>
              </a:solidFill>
              <a:latin typeface="メイリオ" pitchFamily="50"/>
              <a:ea typeface="メイリオ" pitchFamily="50"/>
              <a:cs typeface="ＭＳ Ｐゴシック" pitchFamily="5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0" y="4740726"/>
            <a:ext cx="426620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Bef>
                <a:spcPts val="595"/>
              </a:spcBef>
            </a:pPr>
            <a:r>
              <a:rPr lang="ja-JP" altLang="ja-JP" sz="1000" b="1" dirty="0">
                <a:latin typeface="メイリオ" pitchFamily="50"/>
                <a:ea typeface="メイリオ" pitchFamily="50"/>
                <a:cs typeface="ＭＳ Ｐゴシック" pitchFamily="50"/>
              </a:rPr>
              <a:t>サービスプロバイダ </a:t>
            </a:r>
            <a:r>
              <a:rPr lang="en-US" altLang="ja-JP" sz="1000" dirty="0" err="1">
                <a:latin typeface="メイリオ" pitchFamily="50"/>
                <a:ea typeface="メイリオ" pitchFamily="50"/>
                <a:cs typeface="ＭＳ Ｐゴシック" pitchFamily="50"/>
              </a:rPr>
              <a:t>IaaS</a:t>
            </a:r>
            <a:r>
              <a:rPr lang="ja-JP" altLang="ja-JP" sz="1000" dirty="0">
                <a:latin typeface="メイリオ" pitchFamily="50"/>
                <a:ea typeface="メイリオ" pitchFamily="50"/>
                <a:cs typeface="ＭＳ Ｐゴシック" pitchFamily="50"/>
              </a:rPr>
              <a:t>のストレージプラットフォームとして</a:t>
            </a:r>
          </a:p>
          <a:p>
            <a:pPr lvl="0" hangingPunct="0">
              <a:spcBef>
                <a:spcPts val="595"/>
              </a:spcBef>
            </a:pPr>
            <a:r>
              <a:rPr lang="ja-JP" altLang="ja-JP" sz="1000" b="1" dirty="0">
                <a:latin typeface="メイリオ" pitchFamily="50"/>
                <a:ea typeface="メイリオ" pitchFamily="50"/>
                <a:cs typeface="ＭＳ Ｐゴシック" pitchFamily="50"/>
              </a:rPr>
              <a:t>情報通信 </a:t>
            </a:r>
            <a:r>
              <a:rPr lang="ja-JP" altLang="ja-JP" sz="1000" dirty="0">
                <a:latin typeface="メイリオ" pitchFamily="50"/>
                <a:ea typeface="メイリオ" pitchFamily="50"/>
                <a:cs typeface="ＭＳ Ｐゴシック" pitchFamily="50"/>
              </a:rPr>
              <a:t>大規模に利用されるシステムの基盤として</a:t>
            </a:r>
          </a:p>
          <a:p>
            <a:pPr lvl="0" hangingPunct="0">
              <a:spcBef>
                <a:spcPts val="595"/>
              </a:spcBef>
            </a:pPr>
            <a:r>
              <a:rPr lang="en-US" altLang="ja-JP" sz="1000" b="1" dirty="0">
                <a:latin typeface="メイリオ" pitchFamily="50"/>
                <a:ea typeface="メイリオ" pitchFamily="50"/>
                <a:cs typeface="ＭＳ Ｐゴシック" pitchFamily="50"/>
              </a:rPr>
              <a:t>SNS</a:t>
            </a:r>
            <a:r>
              <a:rPr lang="ja-JP" altLang="ja-JP" sz="1000" b="1" dirty="0">
                <a:latin typeface="メイリオ" pitchFamily="50"/>
                <a:ea typeface="メイリオ" pitchFamily="50"/>
                <a:cs typeface="ＭＳ Ｐゴシック" pitchFamily="50"/>
              </a:rPr>
              <a:t>事業者 </a:t>
            </a:r>
            <a:r>
              <a:rPr lang="ja-JP" altLang="ja-JP" sz="1000" dirty="0">
                <a:latin typeface="メイリオ" pitchFamily="50"/>
                <a:ea typeface="メイリオ" pitchFamily="50"/>
                <a:cs typeface="ＭＳ Ｐゴシック" pitchFamily="50"/>
              </a:rPr>
              <a:t>柔軟なリソース配置が必要な</a:t>
            </a:r>
            <a:r>
              <a:rPr lang="en-US" altLang="ja-JP" sz="1000" dirty="0">
                <a:latin typeface="メイリオ" pitchFamily="50"/>
                <a:ea typeface="メイリオ" pitchFamily="50"/>
                <a:cs typeface="ＭＳ Ｐゴシック" pitchFamily="50"/>
              </a:rPr>
              <a:t>SNS</a:t>
            </a:r>
            <a:r>
              <a:rPr lang="ja-JP" altLang="ja-JP" sz="1000" dirty="0" smtClean="0">
                <a:latin typeface="メイリオ" pitchFamily="50"/>
                <a:ea typeface="メイリオ" pitchFamily="50"/>
                <a:cs typeface="ＭＳ Ｐゴシック" pitchFamily="50"/>
              </a:rPr>
              <a:t>事業の</a:t>
            </a:r>
            <a:r>
              <a:rPr lang="en-US" altLang="ja-JP" sz="1000" dirty="0" err="1">
                <a:latin typeface="メイリオ" pitchFamily="50"/>
                <a:ea typeface="メイリオ" pitchFamily="50"/>
                <a:cs typeface="ＭＳ Ｐゴシック" pitchFamily="50"/>
              </a:rPr>
              <a:t>IaaS</a:t>
            </a:r>
            <a:r>
              <a:rPr lang="ja-JP" altLang="ja-JP" sz="1000" dirty="0">
                <a:latin typeface="メイリオ" pitchFamily="50"/>
                <a:ea typeface="メイリオ" pitchFamily="50"/>
                <a:cs typeface="ＭＳ Ｐゴシック" pitchFamily="50"/>
              </a:rPr>
              <a:t>基盤として</a:t>
            </a:r>
          </a:p>
          <a:p>
            <a:pPr lvl="0" hangingPunct="0">
              <a:spcBef>
                <a:spcPts val="595"/>
              </a:spcBef>
            </a:pPr>
            <a:r>
              <a:rPr lang="ja-JP" altLang="ja-JP" sz="1000" b="1" dirty="0">
                <a:latin typeface="メイリオ" pitchFamily="50"/>
                <a:ea typeface="メイリオ" pitchFamily="50"/>
                <a:cs typeface="ＭＳ Ｐゴシック" pitchFamily="50"/>
              </a:rPr>
              <a:t>研究機関 </a:t>
            </a:r>
            <a:r>
              <a:rPr lang="ja-JP" altLang="ja-JP" sz="1000" dirty="0">
                <a:latin typeface="メイリオ" pitchFamily="50"/>
                <a:ea typeface="メイリオ" pitchFamily="50"/>
                <a:cs typeface="ＭＳ Ｐゴシック" pitchFamily="50"/>
              </a:rPr>
              <a:t>大量のコンピューティングリソースを提供する基盤として</a:t>
            </a:r>
            <a:endParaRPr lang="ja-JP" altLang="ja-JP" sz="1000" dirty="0">
              <a:latin typeface="メイリオ" pitchFamily="50"/>
              <a:ea typeface="メイリオ" pitchFamily="50"/>
              <a:cs typeface="ＭＳ Ｐゴシック" pitchFamily="50"/>
            </a:endParaRPr>
          </a:p>
        </p:txBody>
      </p:sp>
      <p:sp>
        <p:nvSpPr>
          <p:cNvPr id="17" name="フリーフォーム 16"/>
          <p:cNvSpPr/>
          <p:nvPr/>
        </p:nvSpPr>
        <p:spPr>
          <a:xfrm>
            <a:off x="0" y="5878268"/>
            <a:ext cx="3978176" cy="4110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99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6061" y="5878269"/>
            <a:ext cx="2915233" cy="44097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メイリオ" pitchFamily="50"/>
                <a:ea typeface="メイリオ" pitchFamily="50"/>
                <a:cs typeface="ＭＳ Ｐゴシック" pitchFamily="50"/>
              </a:rPr>
              <a:t> Why </a:t>
            </a:r>
            <a:r>
              <a:rPr lang="en-US" sz="1400" b="1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メイリオ" pitchFamily="50"/>
                <a:ea typeface="メイリオ" pitchFamily="50"/>
                <a:cs typeface="ＭＳ Ｐゴシック" pitchFamily="50"/>
              </a:rPr>
              <a:t>OpenStack</a:t>
            </a:r>
            <a:r>
              <a:rPr lang="en-US" sz="14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メイリオ" pitchFamily="50"/>
                <a:ea typeface="メイリオ" pitchFamily="50"/>
                <a:cs typeface="ＭＳ Ｐゴシック" pitchFamily="50"/>
              </a:rPr>
              <a:t>?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0" y="6288707"/>
            <a:ext cx="40001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ja-JP" altLang="ja-JP" sz="1200" b="1" dirty="0">
                <a:latin typeface="メイリオ" pitchFamily="50"/>
                <a:ea typeface="メイリオ" pitchFamily="50"/>
                <a:cs typeface="ＭＳ Ｐゴシック" pitchFamily="50"/>
              </a:rPr>
              <a:t>柔軟性とコントロール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　オープンソースであるという事は、もうプロプラエタリなベンダに囲い込まれないという事です。またモジュラーデザインにより、ビジネスニーズにあった既存システムや他のサードパーティー技術との統合が可能です。</a:t>
            </a:r>
            <a:endParaRPr lang="en-US" altLang="ja-JP" sz="1200" dirty="0">
              <a:latin typeface="メイリオ" pitchFamily="50"/>
              <a:ea typeface="メイリオ" pitchFamily="50"/>
              <a:cs typeface="ＭＳ Ｐゴシック" pitchFamily="50"/>
            </a:endParaRPr>
          </a:p>
          <a:p>
            <a:pPr lvl="0" hangingPunct="0"/>
            <a:r>
              <a:rPr lang="ja-JP" altLang="ja-JP" sz="1200" b="1" dirty="0">
                <a:latin typeface="メイリオ" pitchFamily="50"/>
                <a:ea typeface="メイリオ" pitchFamily="50"/>
                <a:cs typeface="ＭＳ Ｐゴシック" pitchFamily="50"/>
              </a:rPr>
              <a:t>業界標準　</a:t>
            </a:r>
            <a:r>
              <a:rPr lang="en-US" altLang="ja-JP" sz="1200" dirty="0">
                <a:latin typeface="メイリオ" pitchFamily="50"/>
                <a:ea typeface="メイリオ" pitchFamily="50"/>
                <a:cs typeface="Arial" pitchFamily="34"/>
              </a:rPr>
              <a:t>Cisco, Citrix, Dell, IBM, Intel, HP, </a:t>
            </a:r>
            <a:r>
              <a:rPr lang="en-US" altLang="ja-JP" sz="1200" dirty="0" err="1">
                <a:latin typeface="メイリオ" pitchFamily="50"/>
                <a:ea typeface="メイリオ" pitchFamily="50"/>
                <a:cs typeface="Arial" pitchFamily="34"/>
              </a:rPr>
              <a:t>RedHat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Arial" pitchFamily="34"/>
              </a:rPr>
              <a:t>を含む</a:t>
            </a:r>
            <a:r>
              <a:rPr lang="en-US" altLang="ja-JP" sz="1200" dirty="0">
                <a:latin typeface="メイリオ" pitchFamily="50"/>
                <a:ea typeface="メイリオ" pitchFamily="50"/>
                <a:cs typeface="Arial" pitchFamily="34"/>
              </a:rPr>
              <a:t>180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Arial" pitchFamily="34"/>
              </a:rPr>
              <a:t>社以上の企業と</a:t>
            </a:r>
            <a:r>
              <a:rPr lang="en-US" altLang="ja-JP" sz="1200" dirty="0">
                <a:latin typeface="メイリオ" pitchFamily="50"/>
                <a:ea typeface="メイリオ" pitchFamily="50"/>
                <a:cs typeface="Arial" pitchFamily="34"/>
              </a:rPr>
              <a:t>6000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Arial" pitchFamily="34"/>
              </a:rPr>
              <a:t>名以上の開発者が</a:t>
            </a:r>
            <a:r>
              <a:rPr lang="en-US" altLang="ja-JP" sz="1200" dirty="0" err="1">
                <a:latin typeface="メイリオ" pitchFamily="50"/>
                <a:ea typeface="メイリオ" pitchFamily="50"/>
                <a:cs typeface="Arial" pitchFamily="34"/>
              </a:rPr>
              <a:t>OpenStack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Arial" pitchFamily="34"/>
              </a:rPr>
              <a:t>に参加し、世界中のクラウドで利用され始めています。</a:t>
            </a:r>
            <a:endParaRPr lang="en-US" altLang="ja-JP" sz="1200" dirty="0">
              <a:latin typeface="メイリオ" pitchFamily="50"/>
              <a:ea typeface="メイリオ" pitchFamily="50"/>
              <a:cs typeface="Arial" pitchFamily="34"/>
            </a:endParaRPr>
          </a:p>
          <a:p>
            <a:pPr lvl="0" hangingPunct="0"/>
            <a:r>
              <a:rPr lang="ja-JP" altLang="ja-JP" sz="1200" b="1" dirty="0">
                <a:latin typeface="メイリオ" pitchFamily="50"/>
                <a:ea typeface="メイリオ" pitchFamily="50"/>
                <a:cs typeface="ＭＳ Ｐゴシック" pitchFamily="50"/>
              </a:rPr>
              <a:t>実績あるソフトウェア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　</a:t>
            </a:r>
            <a:r>
              <a:rPr lang="en-US" altLang="ja-JP" sz="1200" dirty="0" err="1">
                <a:latin typeface="メイリオ" pitchFamily="50"/>
                <a:ea typeface="メイリオ" pitchFamily="50"/>
                <a:cs typeface="ＭＳ Ｐゴシック" pitchFamily="50"/>
              </a:rPr>
              <a:t>OpenStack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クラウドオペレーティングシステムを使用すれば、今日ある世界最大級のパブリック／プライベートクラウドと同じパワーを使用できます。</a:t>
            </a:r>
            <a:endParaRPr lang="en-US" altLang="ja-JP" sz="1200" dirty="0">
              <a:latin typeface="メイリオ" pitchFamily="50"/>
              <a:ea typeface="メイリオ" pitchFamily="50"/>
              <a:cs typeface="ＭＳ Ｐゴシック" pitchFamily="50"/>
            </a:endParaRPr>
          </a:p>
          <a:p>
            <a:pPr lvl="0" hangingPunct="0"/>
            <a:r>
              <a:rPr lang="ja-JP" altLang="ja-JP" sz="1200" b="1" dirty="0">
                <a:latin typeface="メイリオ" pitchFamily="50"/>
                <a:ea typeface="メイリオ" pitchFamily="50"/>
                <a:cs typeface="ＭＳ Ｐゴシック" pitchFamily="50"/>
              </a:rPr>
              <a:t>パブリッククラウドと互換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　</a:t>
            </a:r>
            <a:r>
              <a:rPr lang="en-US" altLang="ja-JP" sz="1200" dirty="0" err="1">
                <a:latin typeface="メイリオ" pitchFamily="50"/>
                <a:ea typeface="メイリオ" pitchFamily="50"/>
                <a:cs typeface="ＭＳ Ｐゴシック" pitchFamily="50"/>
              </a:rPr>
              <a:t>OpenStack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パブリッククラウドとの互換性は、セキュリティポリシーや経済性等のビジネスの要求条件による、プライベートクラウドからのデータとアプリケーションの容易な移行を可能にします。</a:t>
            </a:r>
            <a:endParaRPr lang="ja-JP" altLang="ja-JP" sz="1200" dirty="0">
              <a:latin typeface="メイリオ" pitchFamily="50"/>
              <a:ea typeface="メイリオ" pitchFamily="50"/>
              <a:cs typeface="ＭＳ Ｐゴシック" pitchFamily="50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243" y="10140234"/>
            <a:ext cx="4619944" cy="2589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正方形/長方形 21"/>
          <p:cNvSpPr/>
          <p:nvPr/>
        </p:nvSpPr>
        <p:spPr>
          <a:xfrm>
            <a:off x="3987333" y="2412182"/>
            <a:ext cx="3380176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400" dirty="0">
                <a:latin typeface="メイリオ" pitchFamily="18"/>
                <a:ea typeface="メイリオ" pitchFamily="2"/>
                <a:cs typeface="ＭＳ Ｐゴシック" pitchFamily="50"/>
              </a:rPr>
              <a:t>★</a:t>
            </a:r>
            <a:r>
              <a:rPr lang="ja-JP" altLang="ja-JP" sz="1400" b="1" u="sng" dirty="0" smtClean="0">
                <a:latin typeface="メイリオ" pitchFamily="18"/>
                <a:ea typeface="メイリオ" pitchFamily="2"/>
                <a:cs typeface="ＭＳ Ｐゴシック" pitchFamily="50"/>
              </a:rPr>
              <a:t>コアプロジェクト</a:t>
            </a:r>
            <a:endParaRPr lang="ja-JP" altLang="ja-JP" sz="1400" b="1" u="sng" dirty="0">
              <a:latin typeface="メイリオ" pitchFamily="18"/>
              <a:ea typeface="メイリオ" pitchFamily="2"/>
              <a:cs typeface="ＭＳ Ｐゴシック" pitchFamily="50"/>
            </a:endParaRP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endParaRPr lang="en-US" altLang="ja-JP" sz="1200" dirty="0" smtClean="0">
              <a:latin typeface="メイリオ" pitchFamily="18"/>
              <a:ea typeface="メイリオ" pitchFamily="2"/>
              <a:cs typeface="ＭＳ Ｐゴシック" pitchFamily="50"/>
            </a:endParaRP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 smtClean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 Compute (Nova)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多数の仮想マシンのプロビジョニングと管理を行う。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EC2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相当の機能を提供。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 Object Storage (Swift)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標準的サーバを使用して、ペタバイト級の高信頼ストレージを構築。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S3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相当の機能を提供。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 Image Service (Glance)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サーバイメージライブラリのカタログ化と管理機能を提供。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Indentity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 (Keystone)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en-US" altLang="ja-JP" sz="1200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の各プロジェクトと既存システムの認証基盤を統合。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 Dashboard (Horizon)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各プロジェクシステム管理者とユーザが、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GUI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ベースでリソースのプロビジョニングが行えるセルフサービスポータルを提供。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 Networking (Quantum)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テナント間の論理分割や仮想ルーター機能など、ネットワーク仮想化を実現。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 Block Storage Service (Cinder)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柔軟なブロックストレージサービスを実現する。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EBS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相当の機能を提供。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endParaRPr lang="en-US" altLang="ja-JP" sz="1200" dirty="0" smtClean="0">
              <a:latin typeface="メイリオ" pitchFamily="18"/>
              <a:ea typeface="メイリオ" pitchFamily="2"/>
              <a:cs typeface="ＭＳ Ｐゴシック" pitchFamily="50"/>
            </a:endParaRP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endParaRPr lang="en-US" altLang="ja-JP" sz="1200" dirty="0">
              <a:latin typeface="メイリオ" pitchFamily="18"/>
              <a:ea typeface="メイリオ" pitchFamily="2"/>
              <a:cs typeface="ＭＳ Ｐゴシック" pitchFamily="50"/>
            </a:endParaRP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400" dirty="0">
                <a:latin typeface="メイリオ" pitchFamily="18"/>
                <a:ea typeface="メイリオ" pitchFamily="2"/>
                <a:cs typeface="ＭＳ Ｐゴシック" pitchFamily="50"/>
              </a:rPr>
              <a:t>★</a:t>
            </a:r>
            <a:r>
              <a:rPr lang="ja-JP" altLang="en-US" sz="1400" b="1" u="sng" dirty="0">
                <a:latin typeface="メイリオ" pitchFamily="18"/>
                <a:ea typeface="メイリオ" pitchFamily="2"/>
                <a:cs typeface="ＭＳ Ｐゴシック" pitchFamily="50"/>
              </a:rPr>
              <a:t>開発中</a:t>
            </a:r>
            <a:r>
              <a:rPr lang="ja-JP" altLang="ja-JP" sz="1400" b="1" u="sng" dirty="0">
                <a:latin typeface="メイリオ" pitchFamily="18"/>
                <a:ea typeface="メイリオ" pitchFamily="2"/>
                <a:cs typeface="ＭＳ Ｐゴシック" pitchFamily="50"/>
              </a:rPr>
              <a:t>プロジェクト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endParaRPr lang="en-US" altLang="ja-JP" sz="1200" dirty="0" smtClean="0">
              <a:latin typeface="メイリオ" pitchFamily="18"/>
              <a:ea typeface="メイリオ" pitchFamily="2"/>
              <a:cs typeface="ＭＳ Ｐゴシック" pitchFamily="50"/>
            </a:endParaRP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 smtClean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Ceilometer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en-US" altLang="ja-JP" sz="1200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内の稼働状況を測定する。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Heat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アプリケーションを</a:t>
            </a:r>
            <a:r>
              <a:rPr lang="en-US" altLang="ja-JP" sz="1200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上のサービスへディプロイする仕組みを提供する。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Savanna</a:t>
            </a:r>
            <a:r>
              <a:rPr lang="ja-JP" altLang="en-US" sz="1200" b="1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en-US" altLang="ja-JP" sz="1200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ja-JP" altLang="en-US" sz="1200" dirty="0">
                <a:latin typeface="メイリオ" pitchFamily="18"/>
                <a:ea typeface="メイリオ" pitchFamily="2"/>
                <a:cs typeface="ＭＳ Ｐゴシック" pitchFamily="50"/>
              </a:rPr>
              <a:t>上に</a:t>
            </a:r>
            <a:r>
              <a:rPr lang="en-US" altLang="ja-JP" sz="1200" dirty="0" err="1">
                <a:latin typeface="メイリオ" pitchFamily="18"/>
                <a:ea typeface="メイリオ" pitchFamily="2"/>
                <a:cs typeface="ＭＳ Ｐゴシック" pitchFamily="50"/>
              </a:rPr>
              <a:t>Hadoop</a:t>
            </a:r>
            <a:r>
              <a:rPr lang="ja-JP" altLang="en-US" sz="1200" dirty="0">
                <a:latin typeface="メイリオ" pitchFamily="18"/>
                <a:ea typeface="メイリオ" pitchFamily="2"/>
                <a:cs typeface="ＭＳ Ｐゴシック" pitchFamily="50"/>
              </a:rPr>
              <a:t>クラスタを迅速にディプロイメントする仕組みを提供します。</a:t>
            </a:r>
            <a:endParaRPr lang="ja-JP" altLang="ja-JP" sz="1200" dirty="0">
              <a:latin typeface="メイリオ" pitchFamily="18"/>
              <a:ea typeface="メイリオ" pitchFamily="2"/>
              <a:cs typeface="ＭＳ Ｐゴシック" pitchFamily="50"/>
            </a:endParaRPr>
          </a:p>
        </p:txBody>
      </p:sp>
      <p:sp>
        <p:nvSpPr>
          <p:cNvPr id="23" name="フリーフォーム 22"/>
          <p:cNvSpPr/>
          <p:nvPr/>
        </p:nvSpPr>
        <p:spPr>
          <a:xfrm>
            <a:off x="5627443" y="40531"/>
            <a:ext cx="1677170" cy="5338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1464"/>
              <a:gd name="f8" fmla="val 4340"/>
              <a:gd name="f9" fmla="val 9722"/>
              <a:gd name="f10" fmla="val 1887"/>
              <a:gd name="f11" fmla="val 8548"/>
              <a:gd name="f12" fmla="val 6383"/>
              <a:gd name="f13" fmla="val 4503"/>
              <a:gd name="f14" fmla="val 3626"/>
              <a:gd name="f15" fmla="val 5373"/>
              <a:gd name="f16" fmla="val 7816"/>
              <a:gd name="f17" fmla="val 1174"/>
              <a:gd name="f18" fmla="val 8270"/>
              <a:gd name="f19" fmla="val 3934"/>
              <a:gd name="f20" fmla="val 11592"/>
              <a:gd name="f21" fmla="val 12875"/>
              <a:gd name="f22" fmla="val 3329"/>
              <a:gd name="f23" fmla="val 15372"/>
              <a:gd name="f24" fmla="val 1283"/>
              <a:gd name="f25" fmla="val 17824"/>
              <a:gd name="f26" fmla="val 4804"/>
              <a:gd name="f27" fmla="val 18239"/>
              <a:gd name="f28" fmla="val 4918"/>
              <a:gd name="f29" fmla="val 7525"/>
              <a:gd name="f30" fmla="val 18125"/>
              <a:gd name="f31" fmla="val 8698"/>
              <a:gd name="f32" fmla="val 19712"/>
              <a:gd name="f33" fmla="val 9871"/>
              <a:gd name="f34" fmla="val 17371"/>
              <a:gd name="f35" fmla="val 11614"/>
              <a:gd name="f36" fmla="val 18844"/>
              <a:gd name="f37" fmla="val 12178"/>
              <a:gd name="f38" fmla="val 15937"/>
              <a:gd name="f39" fmla="val 14943"/>
              <a:gd name="f40" fmla="val 14640"/>
              <a:gd name="f41" fmla="val 14348"/>
              <a:gd name="f42" fmla="val 18878"/>
              <a:gd name="f43" fmla="val 15632"/>
              <a:gd name="f44" fmla="val 16382"/>
              <a:gd name="f45" fmla="val 12311"/>
              <a:gd name="f46" fmla="val 18270"/>
              <a:gd name="f47" fmla="val 11292"/>
              <a:gd name="f48" fmla="val 16986"/>
              <a:gd name="f49" fmla="val 9404"/>
              <a:gd name="f50" fmla="val 6646"/>
              <a:gd name="f51" fmla="val 6533"/>
              <a:gd name="f52" fmla="val 18005"/>
              <a:gd name="f53" fmla="val 3172"/>
              <a:gd name="f54" fmla="val 14524"/>
              <a:gd name="f55" fmla="val 5778"/>
              <a:gd name="f56" fmla="val 14789"/>
              <a:gd name="f57" fmla="+- 0 0 0"/>
              <a:gd name="f58" fmla="*/ f3 1 21600"/>
              <a:gd name="f59" fmla="*/ f4 1 21600"/>
              <a:gd name="f60" fmla="*/ f57 f0 1"/>
              <a:gd name="f61" fmla="*/ 5400 f58 1"/>
              <a:gd name="f62" fmla="*/ 14160 f58 1"/>
              <a:gd name="f63" fmla="*/ 15290 f59 1"/>
              <a:gd name="f64" fmla="*/ 6570 f59 1"/>
              <a:gd name="f65" fmla="*/ 9722 f58 1"/>
              <a:gd name="f66" fmla="*/ 1887 f59 1"/>
              <a:gd name="f67" fmla="*/ f60 1 f2"/>
              <a:gd name="f68" fmla="*/ 0 f58 1"/>
              <a:gd name="f69" fmla="*/ 12875 f59 1"/>
              <a:gd name="f70" fmla="*/ 11614 f58 1"/>
              <a:gd name="f71" fmla="*/ 18844 f59 1"/>
              <a:gd name="f72" fmla="*/ 21600 f58 1"/>
              <a:gd name="f73" fmla="*/ 6646 f59 1"/>
              <a:gd name="f74" fmla="+- f6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4">
                <a:pos x="f65" y="f66"/>
              </a:cxn>
              <a:cxn ang="f74">
                <a:pos x="f68" y="f69"/>
              </a:cxn>
              <a:cxn ang="f74">
                <a:pos x="f70" y="f71"/>
              </a:cxn>
              <a:cxn ang="f74">
                <a:pos x="f72" y="f73"/>
              </a:cxn>
            </a:cxnLst>
            <a:rect l="f61" t="f64" r="f62" b="f6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5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6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4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6" y="f50"/>
                </a:lnTo>
                <a:lnTo>
                  <a:pt x="f44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"/>
                </a:lnTo>
                <a:lnTo>
                  <a:pt x="f7" y="f8"/>
                </a:lnTo>
                <a:close/>
              </a:path>
            </a:pathLst>
          </a:custGeom>
          <a:solidFill>
            <a:srgbClr val="FFFF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0112" y="155324"/>
            <a:ext cx="338017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en-US" altLang="ja-JP" sz="1400" b="1" u="sng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ja-JP" altLang="ja-JP" sz="1400" b="1" u="sng" dirty="0">
                <a:latin typeface="メイリオ" pitchFamily="18"/>
                <a:ea typeface="メイリオ" pitchFamily="2"/>
                <a:cs typeface="ＭＳ Ｐゴシック" pitchFamily="50"/>
              </a:rPr>
              <a:t>概要 </a:t>
            </a:r>
            <a:r>
              <a:rPr lang="en-US" altLang="ja-JP" sz="1400" b="1" u="sng" dirty="0">
                <a:latin typeface="メイリオ" pitchFamily="18"/>
                <a:ea typeface="メイリオ" pitchFamily="2"/>
                <a:cs typeface="ＭＳ Ｐゴシック" pitchFamily="50"/>
              </a:rPr>
              <a:t> Grizzly</a:t>
            </a:r>
            <a:r>
              <a:rPr lang="ja-JP" altLang="ja-JP" sz="1400" b="1" u="sng" dirty="0">
                <a:latin typeface="メイリオ" pitchFamily="18"/>
                <a:ea typeface="メイリオ" pitchFamily="2"/>
                <a:cs typeface="ＭＳ Ｐゴシック" pitchFamily="50"/>
              </a:rPr>
              <a:t>リリース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endParaRPr lang="en-US" altLang="ja-JP" sz="1200" dirty="0" smtClean="0">
              <a:latin typeface="メイリオ" pitchFamily="18"/>
              <a:ea typeface="メイリオ" pitchFamily="2"/>
              <a:cs typeface="ＭＳ Ｐゴシック" pitchFamily="50"/>
            </a:endParaRP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en-US" altLang="ja-JP" sz="1400" dirty="0" err="1" smtClean="0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ja-JP" altLang="ja-JP" sz="1400" dirty="0">
                <a:latin typeface="メイリオ" pitchFamily="18"/>
                <a:ea typeface="メイリオ" pitchFamily="2"/>
                <a:cs typeface="ＭＳ Ｐゴシック" pitchFamily="50"/>
              </a:rPr>
              <a:t>はオープンソースのプライベート／パブリッククラウド構築基盤ソフトウェアであり、複数のコンポーネントから構成されます。利用者はこれらのコンポーネントを組み合わせてオリジナルのサービス環境を構築することができます。</a:t>
            </a:r>
            <a:endParaRPr lang="ja-JP" altLang="ja-JP" sz="1400" dirty="0">
              <a:latin typeface="メイリオ" pitchFamily="18"/>
              <a:ea typeface="メイリオ" pitchFamily="2"/>
              <a:cs typeface="ＭＳ Ｐゴシック" pitchFamily="50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5937221" y="9873066"/>
            <a:ext cx="1355958" cy="52739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テキスト ボックス 24"/>
          <p:cNvSpPr txBox="1"/>
          <p:nvPr/>
        </p:nvSpPr>
        <p:spPr>
          <a:xfrm>
            <a:off x="4334115" y="9973022"/>
            <a:ext cx="1575601" cy="4050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000" b="0" i="0" u="none" strike="noStrike" kern="1200">
                <a:ln>
                  <a:noFill/>
                </a:ln>
                <a:latin typeface="Arial" pitchFamily="18"/>
                <a:ea typeface="ＭＳ Ｐゴシック" pitchFamily="2"/>
                <a:cs typeface="Mangal" pitchFamily="2"/>
              </a:rPr>
              <a:t>日本</a:t>
            </a:r>
            <a:r>
              <a:rPr lang="en-US" sz="1000" b="0" i="0" u="none" strike="noStrike" kern="1200">
                <a:ln>
                  <a:noFill/>
                </a:ln>
                <a:latin typeface="Arial" pitchFamily="18"/>
                <a:ea typeface="ＭＳ Ｐゴシック" pitchFamily="2"/>
                <a:cs typeface="Mangal" pitchFamily="2"/>
              </a:rPr>
              <a:t>OpenStack</a:t>
            </a:r>
            <a:r>
              <a:rPr lang="ja-JP" sz="1000" b="0" i="0" u="none" strike="noStrike" kern="1200">
                <a:ln>
                  <a:noFill/>
                </a:ln>
                <a:latin typeface="Arial" pitchFamily="18"/>
                <a:ea typeface="ＭＳ Ｐゴシック" pitchFamily="2"/>
                <a:cs typeface="Mangal" pitchFamily="2"/>
              </a:rPr>
              <a:t>ユーザ会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Arial" pitchFamily="18"/>
                <a:ea typeface="ＭＳ Ｐゴシック" pitchFamily="2"/>
                <a:cs typeface="Mangal" pitchFamily="2"/>
              </a:rPr>
              <a:t>http://openstack.jp/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317</Words>
  <Application>Microsoft Office PowerPoint</Application>
  <PresentationFormat>ユーザー設定</PresentationFormat>
  <Paragraphs>34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中島　倫明</dc:creator>
  <cp:lastModifiedBy>中島　倫明</cp:lastModifiedBy>
  <cp:revision>5</cp:revision>
  <dcterms:created xsi:type="dcterms:W3CDTF">2013-05-23T02:12:36Z</dcterms:created>
  <dcterms:modified xsi:type="dcterms:W3CDTF">2013-05-23T02:38:48Z</dcterms:modified>
</cp:coreProperties>
</file>