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def2509d8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def2509d8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a6b1a69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a6b1a69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def2509d8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def2509d8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e1fd93c6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e1fd93c6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e1fd93c6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e1fd93c6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e1fdbdb6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e1fdbdb6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d6d580f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d6d580f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e1fdbdb6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e1fdbdb6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e1fd93c6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e1fd93c6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e1fd93c6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e1fd93c6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iriyagupta/AML_project_test.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hyperlink" Target="https://www.kaggle.com/andradaolteanu/gtzan-dataset-music-genre-classific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subTitle"/>
          </p:nvPr>
        </p:nvSpPr>
        <p:spPr>
          <a:xfrm>
            <a:off x="510450" y="3182350"/>
            <a:ext cx="5132700" cy="1670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Riya Gupta 			</a:t>
            </a:r>
            <a:r>
              <a:rPr lang="en"/>
              <a:t>rg3332</a:t>
            </a:r>
            <a:endParaRPr/>
          </a:p>
          <a:p>
            <a:pPr indent="0" lvl="0" marL="0" rtl="0" algn="l">
              <a:spcBef>
                <a:spcPts val="0"/>
              </a:spcBef>
              <a:spcAft>
                <a:spcPts val="0"/>
              </a:spcAft>
              <a:buNone/>
            </a:pPr>
            <a:r>
              <a:rPr lang="en"/>
              <a:t>Shahad Althobaiti 	</a:t>
            </a:r>
            <a:r>
              <a:rPr lang="en"/>
              <a:t>sa3986</a:t>
            </a:r>
            <a:endParaRPr/>
          </a:p>
          <a:p>
            <a:pPr indent="0" lvl="0" marL="0" rtl="0" algn="l">
              <a:spcBef>
                <a:spcPts val="0"/>
              </a:spcBef>
              <a:spcAft>
                <a:spcPts val="0"/>
              </a:spcAft>
              <a:buNone/>
            </a:pPr>
            <a:r>
              <a:rPr lang="en"/>
              <a:t>Avik Dhupar 			</a:t>
            </a:r>
            <a:r>
              <a:rPr lang="en"/>
              <a:t>ad3910</a:t>
            </a:r>
            <a:endParaRPr/>
          </a:p>
          <a:p>
            <a:pPr indent="0" lvl="0" marL="0" rtl="0" algn="l">
              <a:spcBef>
                <a:spcPts val="0"/>
              </a:spcBef>
              <a:spcAft>
                <a:spcPts val="0"/>
              </a:spcAft>
              <a:buNone/>
            </a:pPr>
            <a:r>
              <a:rPr lang="en"/>
              <a:t>Yujia Xie 				</a:t>
            </a:r>
            <a:r>
              <a:rPr lang="en"/>
              <a:t>yx2619</a:t>
            </a:r>
            <a:endParaRPr/>
          </a:p>
          <a:p>
            <a:pPr indent="0" lvl="0" marL="0" rtl="0" algn="l">
              <a:spcBef>
                <a:spcPts val="0"/>
              </a:spcBef>
              <a:spcAft>
                <a:spcPts val="0"/>
              </a:spcAft>
              <a:buNone/>
            </a:pPr>
            <a:r>
              <a:rPr lang="en"/>
              <a:t>Forest Shi 			</a:t>
            </a:r>
            <a:r>
              <a:rPr lang="en"/>
              <a:t>fs2751</a:t>
            </a:r>
            <a:endParaRPr/>
          </a:p>
        </p:txBody>
      </p:sp>
      <p:sp>
        <p:nvSpPr>
          <p:cNvPr id="60" name="Google Shape;60;p13"/>
          <p:cNvSpPr txBox="1"/>
          <p:nvPr>
            <p:ph type="ctrTitle"/>
          </p:nvPr>
        </p:nvSpPr>
        <p:spPr>
          <a:xfrm>
            <a:off x="510450" y="114300"/>
            <a:ext cx="8123100" cy="637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320"/>
              <a:t>COMS4995: Applied Machine Learning Project Deliverable 2</a:t>
            </a:r>
            <a:endParaRPr sz="2320"/>
          </a:p>
        </p:txBody>
      </p:sp>
      <p:sp>
        <p:nvSpPr>
          <p:cNvPr id="61" name="Google Shape;61;p13"/>
          <p:cNvSpPr txBox="1"/>
          <p:nvPr>
            <p:ph type="ctrTitle"/>
          </p:nvPr>
        </p:nvSpPr>
        <p:spPr>
          <a:xfrm>
            <a:off x="510450" y="1399675"/>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4320"/>
              <a:t>MUSIC GENRE CLASSIFICATION</a:t>
            </a:r>
            <a:endParaRPr sz="43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55850" y="218375"/>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Machine Learning techniques proposed to be implemented</a:t>
            </a:r>
            <a:endParaRPr sz="2620"/>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One key challenge with our dataset is the limited number of samples available, i.e. only 1000, which can lead to an unstable model and overfitting. However, </a:t>
            </a:r>
            <a:r>
              <a:rPr lang="en"/>
              <a:t>one</a:t>
            </a:r>
            <a:r>
              <a:rPr lang="en"/>
              <a:t> workaround is to chop the samples from being 30 seconds in length, to 3 seconds in length. This gives us 9900 samples, which is a decent </a:t>
            </a:r>
            <a:r>
              <a:rPr lang="en"/>
              <a:t>amount</a:t>
            </a:r>
            <a:r>
              <a:rPr lang="en"/>
              <a:t> of points to work with, and allows us to train the model better. </a:t>
            </a:r>
            <a:endParaRPr/>
          </a:p>
          <a:p>
            <a:pPr indent="0" lvl="0" marL="0" rtl="0" algn="l">
              <a:spcBef>
                <a:spcPts val="1200"/>
              </a:spcBef>
              <a:spcAft>
                <a:spcPts val="0"/>
              </a:spcAft>
              <a:buNone/>
            </a:pPr>
            <a:r>
              <a:rPr lang="en"/>
              <a:t>We are currently proposing the following techniques, and will be evaluating each of them:</a:t>
            </a:r>
            <a:endParaRPr/>
          </a:p>
          <a:p>
            <a:pPr indent="-334327" lvl="0" marL="457200" rtl="0" algn="l">
              <a:spcBef>
                <a:spcPts val="1200"/>
              </a:spcBef>
              <a:spcAft>
                <a:spcPts val="0"/>
              </a:spcAft>
              <a:buSzPct val="100000"/>
              <a:buAutoNum type="arabicPeriod"/>
            </a:pPr>
            <a:r>
              <a:rPr lang="en"/>
              <a:t>SVMs, such as Kernel and Soft Margin SVM</a:t>
            </a:r>
            <a:endParaRPr/>
          </a:p>
          <a:p>
            <a:pPr indent="-334327" lvl="0" marL="457200" rtl="0" algn="l">
              <a:spcBef>
                <a:spcPts val="0"/>
              </a:spcBef>
              <a:spcAft>
                <a:spcPts val="0"/>
              </a:spcAft>
              <a:buSzPct val="100000"/>
              <a:buAutoNum type="arabicPeriod"/>
            </a:pPr>
            <a:r>
              <a:rPr lang="en"/>
              <a:t>Logistic Regression</a:t>
            </a:r>
            <a:endParaRPr/>
          </a:p>
          <a:p>
            <a:pPr indent="-334327" lvl="0" marL="457200" rtl="0" algn="l">
              <a:spcBef>
                <a:spcPts val="0"/>
              </a:spcBef>
              <a:spcAft>
                <a:spcPts val="0"/>
              </a:spcAft>
              <a:buSzPct val="100000"/>
              <a:buAutoNum type="arabicPeriod"/>
            </a:pPr>
            <a:r>
              <a:rPr lang="en"/>
              <a:t>K-Nearest Neighbor</a:t>
            </a:r>
            <a:endParaRPr/>
          </a:p>
          <a:p>
            <a:pPr indent="-334327" lvl="0" marL="457200" rtl="0" algn="l">
              <a:spcBef>
                <a:spcPts val="0"/>
              </a:spcBef>
              <a:spcAft>
                <a:spcPts val="0"/>
              </a:spcAft>
              <a:buSzPct val="100000"/>
              <a:buAutoNum type="arabicPeriod"/>
            </a:pPr>
            <a:r>
              <a:rPr lang="en"/>
              <a:t>Decision Trees and Random Forest</a:t>
            </a:r>
            <a:endParaRPr/>
          </a:p>
          <a:p>
            <a:pPr indent="-334327" lvl="0" marL="457200" rtl="0" algn="l">
              <a:spcBef>
                <a:spcPts val="0"/>
              </a:spcBef>
              <a:spcAft>
                <a:spcPts val="0"/>
              </a:spcAft>
              <a:buSzPct val="100000"/>
              <a:buAutoNum type="arabicPeriod"/>
            </a:pPr>
            <a:r>
              <a:rPr lang="en"/>
              <a:t>Neural Networks</a:t>
            </a:r>
            <a:endParaRPr/>
          </a:p>
          <a:p>
            <a:pPr indent="-334327" lvl="0" marL="457200" rtl="0" algn="l">
              <a:spcBef>
                <a:spcPts val="0"/>
              </a:spcBef>
              <a:spcAft>
                <a:spcPts val="0"/>
              </a:spcAft>
              <a:buSzPct val="100000"/>
              <a:buAutoNum type="arabicPeriod"/>
            </a:pPr>
            <a:r>
              <a:rPr lang="en"/>
              <a:t>* Deep learning, if time permits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228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20"/>
              <a:t>Tuning and Evaluation</a:t>
            </a:r>
            <a:endParaRPr sz="2620"/>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Hyperparameter tuning will be done using Gridsearch, along with K-fold cross validation and 3-way holdup</a:t>
            </a:r>
            <a:endParaRPr sz="1700">
              <a:solidFill>
                <a:schemeClr val="dk1"/>
              </a:solidFill>
            </a:endParaRPr>
          </a:p>
          <a:p>
            <a:pPr indent="0" lvl="0" marL="0" rtl="0" algn="l">
              <a:spcBef>
                <a:spcPts val="1200"/>
              </a:spcBef>
              <a:spcAft>
                <a:spcPts val="0"/>
              </a:spcAft>
              <a:buNone/>
            </a:pPr>
            <a:r>
              <a:rPr lang="en" sz="1700">
                <a:solidFill>
                  <a:schemeClr val="dk1"/>
                </a:solidFill>
              </a:rPr>
              <a:t>To determine the best model, we will use metrics such as confusion matrix. Losses will be calculated using negative log likelihood for any deep learning techniques.</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rPr lang="en" sz="1700">
                <a:solidFill>
                  <a:schemeClr val="dk1"/>
                </a:solidFill>
              </a:rPr>
              <a:t>Github :</a:t>
            </a:r>
            <a:r>
              <a:rPr lang="en" sz="1500">
                <a:solidFill>
                  <a:schemeClr val="dk1"/>
                </a:solidFill>
              </a:rPr>
              <a:t> </a:t>
            </a:r>
            <a:r>
              <a:rPr lang="en" sz="1500" u="sng">
                <a:solidFill>
                  <a:srgbClr val="3C78D8"/>
                </a:solidFill>
                <a:hlinkClick r:id="rId3">
                  <a:extLst>
                    <a:ext uri="{A12FA001-AC4F-418D-AE19-62706E023703}">
                      <ahyp:hlinkClr val="tx"/>
                    </a:ext>
                  </a:extLst>
                </a:hlinkClick>
              </a:rPr>
              <a:t>https://github.com/iriyagupta/AML_project_test.git</a:t>
            </a:r>
            <a:r>
              <a:rPr lang="en" sz="1500">
                <a:solidFill>
                  <a:srgbClr val="3C78D8"/>
                </a:solidFill>
              </a:rPr>
              <a:t> </a:t>
            </a:r>
            <a:r>
              <a:rPr lang="en" sz="1500">
                <a:solidFill>
                  <a:schemeClr val="dk1"/>
                </a:solidFill>
              </a:rPr>
              <a:t> (private as of now, will be submitting the final link during final submission)</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35500" y="119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Overview</a:t>
            </a:r>
            <a:endParaRPr/>
          </a:p>
        </p:txBody>
      </p:sp>
      <p:sp>
        <p:nvSpPr>
          <p:cNvPr id="67" name="Google Shape;67;p14"/>
          <p:cNvSpPr txBox="1"/>
          <p:nvPr>
            <p:ph idx="1" type="body"/>
          </p:nvPr>
        </p:nvSpPr>
        <p:spPr>
          <a:xfrm>
            <a:off x="235500" y="739213"/>
            <a:ext cx="6116100" cy="3711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300"/>
              <a:t>We use the popular GTZAN dataset [1] as part of our project. Since the dataset has already been cleaned, there was no cleaning and sanitization required.</a:t>
            </a:r>
            <a:endParaRPr sz="1300"/>
          </a:p>
          <a:p>
            <a:pPr indent="0" lvl="0" marL="0" rtl="0" algn="l">
              <a:lnSpc>
                <a:spcPct val="95000"/>
              </a:lnSpc>
              <a:spcBef>
                <a:spcPts val="1200"/>
              </a:spcBef>
              <a:spcAft>
                <a:spcPts val="0"/>
              </a:spcAft>
              <a:buSzPts val="770"/>
              <a:buNone/>
            </a:pPr>
            <a:r>
              <a:rPr lang="en" sz="1300"/>
              <a:t>The dataset consists of:</a:t>
            </a:r>
            <a:endParaRPr sz="1300"/>
          </a:p>
          <a:p>
            <a:pPr indent="-311150" lvl="0" marL="457200" rtl="0" algn="l">
              <a:lnSpc>
                <a:spcPct val="95000"/>
              </a:lnSpc>
              <a:spcBef>
                <a:spcPts val="1200"/>
              </a:spcBef>
              <a:spcAft>
                <a:spcPts val="0"/>
              </a:spcAft>
              <a:buSzPts val="1300"/>
              <a:buAutoNum type="arabicPeriod"/>
            </a:pPr>
            <a:r>
              <a:rPr b="1" lang="en" sz="1300"/>
              <a:t>genres original</a:t>
            </a:r>
            <a:r>
              <a:rPr lang="en" sz="1300"/>
              <a:t>: Directory containing </a:t>
            </a:r>
            <a:r>
              <a:rPr lang="en" sz="1300"/>
              <a:t>100 each of </a:t>
            </a:r>
            <a:r>
              <a:rPr lang="en" sz="1300"/>
              <a:t>30-second-long </a:t>
            </a:r>
            <a:r>
              <a:rPr lang="en" sz="1300"/>
              <a:t>samples</a:t>
            </a:r>
            <a:r>
              <a:rPr lang="en" sz="1300"/>
              <a:t> of 10 musical genres</a:t>
            </a:r>
            <a:endParaRPr sz="1300"/>
          </a:p>
          <a:p>
            <a:pPr indent="-311150" lvl="0" marL="457200" rtl="0" algn="l">
              <a:lnSpc>
                <a:spcPct val="95000"/>
              </a:lnSpc>
              <a:spcBef>
                <a:spcPts val="0"/>
              </a:spcBef>
              <a:spcAft>
                <a:spcPts val="0"/>
              </a:spcAft>
              <a:buSzPts val="1300"/>
              <a:buAutoNum type="arabicPeriod"/>
            </a:pPr>
            <a:r>
              <a:rPr b="1" lang="en" sz="1300"/>
              <a:t>images original</a:t>
            </a:r>
            <a:r>
              <a:rPr lang="en" sz="1300"/>
              <a:t>: Directory containing 100 each of Mel Spectrograms of 10 musical genres</a:t>
            </a:r>
            <a:endParaRPr sz="1300"/>
          </a:p>
          <a:p>
            <a:pPr indent="-311150" lvl="0" marL="457200" rtl="0" algn="l">
              <a:lnSpc>
                <a:spcPct val="95000"/>
              </a:lnSpc>
              <a:spcBef>
                <a:spcPts val="0"/>
              </a:spcBef>
              <a:spcAft>
                <a:spcPts val="0"/>
              </a:spcAft>
              <a:buSzPts val="1300"/>
              <a:buAutoNum type="arabicPeriod"/>
            </a:pPr>
            <a:r>
              <a:rPr b="1" lang="en" sz="1300"/>
              <a:t>f</a:t>
            </a:r>
            <a:r>
              <a:rPr b="1" lang="en" sz="1300"/>
              <a:t>eatures_3_sec.csv</a:t>
            </a:r>
            <a:r>
              <a:rPr lang="en" sz="1300"/>
              <a:t>: CSV file containing the mean and variance of features of each audio file in ‘genres original’, computed over a 3 second sample</a:t>
            </a:r>
            <a:endParaRPr sz="1300"/>
          </a:p>
          <a:p>
            <a:pPr indent="-311150" lvl="0" marL="457200" rtl="0" algn="l">
              <a:lnSpc>
                <a:spcPct val="95000"/>
              </a:lnSpc>
              <a:spcBef>
                <a:spcPts val="0"/>
              </a:spcBef>
              <a:spcAft>
                <a:spcPts val="0"/>
              </a:spcAft>
              <a:buSzPts val="1300"/>
              <a:buAutoNum type="arabicPeriod"/>
            </a:pPr>
            <a:r>
              <a:rPr b="1" lang="en" sz="1300"/>
              <a:t>features_30_sec.csv</a:t>
            </a:r>
            <a:r>
              <a:rPr lang="en" sz="1300"/>
              <a:t>: CSV file containing the mean and variance of features of each audio file in ‘genres original’, computed over a 30 second sample. </a:t>
            </a:r>
            <a:endParaRPr sz="1300"/>
          </a:p>
          <a:p>
            <a:pPr indent="0" lvl="0" marL="0" rtl="0" algn="l">
              <a:lnSpc>
                <a:spcPct val="95000"/>
              </a:lnSpc>
              <a:spcBef>
                <a:spcPts val="1200"/>
              </a:spcBef>
              <a:spcAft>
                <a:spcPts val="0"/>
              </a:spcAft>
              <a:buNone/>
            </a:pPr>
            <a:r>
              <a:rPr b="1" lang="en" sz="1300"/>
              <a:t>Key Features: </a:t>
            </a:r>
            <a:r>
              <a:rPr lang="en" sz="1300"/>
              <a:t>Spectral Centroid, Spectral Rolloff, Spectral Bandwidth, Zero-Crossing Rate, Chroma feature, Mel Frequency Cepstral Coefficients (MFCC)</a:t>
            </a:r>
            <a:endParaRPr sz="1300"/>
          </a:p>
          <a:p>
            <a:pPr indent="0" lvl="0" marL="0" rtl="0" algn="l">
              <a:lnSpc>
                <a:spcPct val="95000"/>
              </a:lnSpc>
              <a:spcBef>
                <a:spcPts val="1200"/>
              </a:spcBef>
              <a:spcAft>
                <a:spcPts val="0"/>
              </a:spcAft>
              <a:buNone/>
            </a:pPr>
            <a:r>
              <a:rPr i="1" lang="en" sz="1300"/>
              <a:t>The pie charts on the right shows the classes distribution in the dataset. Luckily, we have a balanced dataset.</a:t>
            </a:r>
            <a:endParaRPr i="1" sz="1300"/>
          </a:p>
          <a:p>
            <a:pPr indent="0" lvl="0" marL="0" rtl="0" algn="l">
              <a:lnSpc>
                <a:spcPct val="95000"/>
              </a:lnSpc>
              <a:spcBef>
                <a:spcPts val="1200"/>
              </a:spcBef>
              <a:spcAft>
                <a:spcPts val="0"/>
              </a:spcAft>
              <a:buNone/>
            </a:pPr>
            <a:r>
              <a:t/>
            </a:r>
            <a:endParaRPr sz="1300"/>
          </a:p>
          <a:p>
            <a:pPr indent="0" lvl="0" marL="0" rtl="0" algn="l">
              <a:lnSpc>
                <a:spcPct val="95000"/>
              </a:lnSpc>
              <a:spcBef>
                <a:spcPts val="1200"/>
              </a:spcBef>
              <a:spcAft>
                <a:spcPts val="1200"/>
              </a:spcAft>
              <a:buSzPts val="770"/>
              <a:buNone/>
            </a:pPr>
            <a:r>
              <a:t/>
            </a:r>
            <a:endParaRPr sz="1300"/>
          </a:p>
        </p:txBody>
      </p:sp>
      <p:pic>
        <p:nvPicPr>
          <p:cNvPr id="68" name="Google Shape;68;p14"/>
          <p:cNvPicPr preferRelativeResize="0"/>
          <p:nvPr/>
        </p:nvPicPr>
        <p:blipFill>
          <a:blip r:embed="rId3">
            <a:alphaModFix/>
          </a:blip>
          <a:stretch>
            <a:fillRect/>
          </a:stretch>
        </p:blipFill>
        <p:spPr>
          <a:xfrm>
            <a:off x="6319462" y="1258050"/>
            <a:ext cx="2813550" cy="2673350"/>
          </a:xfrm>
          <a:prstGeom prst="rect">
            <a:avLst/>
          </a:prstGeom>
          <a:noFill/>
          <a:ln>
            <a:noFill/>
          </a:ln>
        </p:spPr>
      </p:pic>
      <p:sp>
        <p:nvSpPr>
          <p:cNvPr id="69" name="Google Shape;69;p14"/>
          <p:cNvSpPr txBox="1"/>
          <p:nvPr/>
        </p:nvSpPr>
        <p:spPr>
          <a:xfrm>
            <a:off x="54950" y="4711225"/>
            <a:ext cx="7935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u="sng">
                <a:solidFill>
                  <a:srgbClr val="3C78D8"/>
                </a:solidFill>
                <a:latin typeface="Proxima Nova"/>
                <a:ea typeface="Proxima Nova"/>
                <a:cs typeface="Proxima Nova"/>
                <a:sym typeface="Proxima Nova"/>
                <a:hlinkClick r:id="rId4">
                  <a:extLst>
                    <a:ext uri="{A12FA001-AC4F-418D-AE19-62706E023703}">
                      <ahyp:hlinkClr val="tx"/>
                    </a:ext>
                  </a:extLst>
                </a:hlinkClick>
              </a:rPr>
              <a:t>[1] https://www.kaggle.com/andradaolteanu/gtzan-dataset-music-genre-classification</a:t>
            </a:r>
            <a:endParaRPr sz="1200">
              <a:solidFill>
                <a:srgbClr val="3C78D8"/>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247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Initial data exploration (using librosa i.e. direct audio processing)</a:t>
            </a:r>
            <a:endParaRPr sz="2320"/>
          </a:p>
        </p:txBody>
      </p:sp>
      <p:sp>
        <p:nvSpPr>
          <p:cNvPr id="75" name="Google Shape;75;p15"/>
          <p:cNvSpPr txBox="1"/>
          <p:nvPr>
            <p:ph idx="1" type="body"/>
          </p:nvPr>
        </p:nvSpPr>
        <p:spPr>
          <a:xfrm>
            <a:off x="6138900" y="1241525"/>
            <a:ext cx="2693400" cy="3303000"/>
          </a:xfrm>
          <a:prstGeom prst="rect">
            <a:avLst/>
          </a:prstGeom>
        </p:spPr>
        <p:txBody>
          <a:bodyPr anchorCtr="0" anchor="t" bIns="91425" lIns="91425" spcFirstLastPara="1" rIns="91425" wrap="square" tIns="91425">
            <a:normAutofit fontScale="70000"/>
          </a:bodyPr>
          <a:lstStyle/>
          <a:p>
            <a:pPr indent="0" lvl="0" marL="0" rtl="0" algn="just">
              <a:spcBef>
                <a:spcPts val="0"/>
              </a:spcBef>
              <a:spcAft>
                <a:spcPts val="1200"/>
              </a:spcAft>
              <a:buNone/>
            </a:pPr>
            <a:r>
              <a:rPr lang="en"/>
              <a:t>Here, we plot the amplitude over time for a two randomly chosen samples – pop.00027.wav and disco</a:t>
            </a:r>
            <a:r>
              <a:rPr lang="en"/>
              <a:t>.00027.wav. We can see how the amplitude varies uniquely for both the pop and disco samples – The Disco samples have evenly spaced peaks, attributed to the continuous beats, whereas Pop samples also have the continuous beats, interleaved with more content, most likely attributed to the vocals and various acoustic instruments. </a:t>
            </a:r>
            <a:endParaRPr/>
          </a:p>
        </p:txBody>
      </p:sp>
      <p:pic>
        <p:nvPicPr>
          <p:cNvPr id="76" name="Google Shape;76;p15"/>
          <p:cNvPicPr preferRelativeResize="0"/>
          <p:nvPr/>
        </p:nvPicPr>
        <p:blipFill>
          <a:blip r:embed="rId3">
            <a:alphaModFix/>
          </a:blip>
          <a:stretch>
            <a:fillRect/>
          </a:stretch>
        </p:blipFill>
        <p:spPr>
          <a:xfrm>
            <a:off x="533400" y="941525"/>
            <a:ext cx="5431965" cy="1983375"/>
          </a:xfrm>
          <a:prstGeom prst="rect">
            <a:avLst/>
          </a:prstGeom>
          <a:noFill/>
          <a:ln>
            <a:noFill/>
          </a:ln>
        </p:spPr>
      </p:pic>
      <p:pic>
        <p:nvPicPr>
          <p:cNvPr id="77" name="Google Shape;77;p15"/>
          <p:cNvPicPr preferRelativeResize="0"/>
          <p:nvPr/>
        </p:nvPicPr>
        <p:blipFill>
          <a:blip r:embed="rId4">
            <a:alphaModFix/>
          </a:blip>
          <a:stretch>
            <a:fillRect/>
          </a:stretch>
        </p:blipFill>
        <p:spPr>
          <a:xfrm>
            <a:off x="533400" y="2982700"/>
            <a:ext cx="5431975" cy="1983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238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data exploration (using features from csv)</a:t>
            </a:r>
            <a:endParaRPr/>
          </a:p>
        </p:txBody>
      </p:sp>
      <p:sp>
        <p:nvSpPr>
          <p:cNvPr id="83" name="Google Shape;83;p16"/>
          <p:cNvSpPr txBox="1"/>
          <p:nvPr>
            <p:ph idx="1" type="body"/>
          </p:nvPr>
        </p:nvSpPr>
        <p:spPr>
          <a:xfrm>
            <a:off x="6525000" y="1351700"/>
            <a:ext cx="2307300" cy="25716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1200"/>
              </a:spcAft>
              <a:buNone/>
            </a:pPr>
            <a:r>
              <a:rPr lang="en"/>
              <a:t>As we can see from the boxplot, in genres Blues, Country, Metal &amp; Reggae there are no outliers. All the samples in the dataset for these genres are normally spaced and the distances between the samples from random population for these genres is not abnormal</a:t>
            </a:r>
            <a:endParaRPr/>
          </a:p>
        </p:txBody>
      </p:sp>
      <p:pic>
        <p:nvPicPr>
          <p:cNvPr id="84" name="Google Shape;84;p16"/>
          <p:cNvPicPr preferRelativeResize="0"/>
          <p:nvPr/>
        </p:nvPicPr>
        <p:blipFill>
          <a:blip r:embed="rId3">
            <a:alphaModFix/>
          </a:blip>
          <a:stretch>
            <a:fillRect/>
          </a:stretch>
        </p:blipFill>
        <p:spPr>
          <a:xfrm>
            <a:off x="380650" y="1317400"/>
            <a:ext cx="5748175" cy="264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188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and Encoding</a:t>
            </a:r>
            <a:r>
              <a:rPr lang="en"/>
              <a:t> (using features from 3 sec csv)</a:t>
            </a:r>
            <a:endParaRPr/>
          </a:p>
        </p:txBody>
      </p:sp>
      <p:pic>
        <p:nvPicPr>
          <p:cNvPr id="90" name="Google Shape;90;p17"/>
          <p:cNvPicPr preferRelativeResize="0"/>
          <p:nvPr/>
        </p:nvPicPr>
        <p:blipFill>
          <a:blip r:embed="rId3">
            <a:alphaModFix/>
          </a:blip>
          <a:stretch>
            <a:fillRect/>
          </a:stretch>
        </p:blipFill>
        <p:spPr>
          <a:xfrm>
            <a:off x="702675" y="1017725"/>
            <a:ext cx="4527751" cy="3790750"/>
          </a:xfrm>
          <a:prstGeom prst="rect">
            <a:avLst/>
          </a:prstGeom>
          <a:noFill/>
          <a:ln>
            <a:noFill/>
          </a:ln>
        </p:spPr>
      </p:pic>
      <p:sp>
        <p:nvSpPr>
          <p:cNvPr id="91" name="Google Shape;91;p17"/>
          <p:cNvSpPr txBox="1"/>
          <p:nvPr>
            <p:ph idx="1" type="body"/>
          </p:nvPr>
        </p:nvSpPr>
        <p:spPr>
          <a:xfrm>
            <a:off x="5731800" y="1086650"/>
            <a:ext cx="3100500" cy="33672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0"/>
              </a:spcBef>
              <a:spcAft>
                <a:spcPts val="0"/>
              </a:spcAft>
              <a:buNone/>
            </a:pPr>
            <a:r>
              <a:rPr b="1" lang="en"/>
              <a:t>Dataset : feature_3_sec.csv</a:t>
            </a:r>
            <a:endParaRPr b="1"/>
          </a:p>
          <a:p>
            <a:pPr indent="0" lvl="0" marL="0" rtl="0" algn="just">
              <a:spcBef>
                <a:spcPts val="1200"/>
              </a:spcBef>
              <a:spcAft>
                <a:spcPts val="0"/>
              </a:spcAft>
              <a:buNone/>
            </a:pPr>
            <a:r>
              <a:rPr lang="en"/>
              <a:t>As we can see from the correlation heatmap, most of the variables do not have a high correlation with other variables. We can filter out the extremely highly correlated pairs. If using 0.8 as the threshold of the absolute value of correlation, we delete ['spectral_bandwidth_mean', 'rolloff_mean','rolloff_var', 'zero_crossing_rate_mean', 'zero_crossing_rate_var',  'harmony_var'].</a:t>
            </a:r>
            <a:endParaRPr/>
          </a:p>
          <a:p>
            <a:pPr indent="0" lvl="0" marL="0" rtl="0" algn="just">
              <a:spcBef>
                <a:spcPts val="1200"/>
              </a:spcBef>
              <a:spcAft>
                <a:spcPts val="1200"/>
              </a:spcAft>
              <a:buNone/>
            </a:pPr>
            <a:r>
              <a:rPr lang="en"/>
              <a:t>Further, we observed that all values except the target were already numeric, therefore no encoding was required.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1888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Data Cleaning and Encoding (using features from 30 sec csv)</a:t>
            </a:r>
            <a:endParaRPr sz="2420"/>
          </a:p>
        </p:txBody>
      </p:sp>
      <p:sp>
        <p:nvSpPr>
          <p:cNvPr id="97" name="Google Shape;97;p18"/>
          <p:cNvSpPr txBox="1"/>
          <p:nvPr>
            <p:ph idx="1" type="body"/>
          </p:nvPr>
        </p:nvSpPr>
        <p:spPr>
          <a:xfrm>
            <a:off x="5731800" y="888150"/>
            <a:ext cx="3100500" cy="33672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b="1" lang="en"/>
              <a:t>Dataset : feature_30_sec.csv</a:t>
            </a:r>
            <a:endParaRPr b="1"/>
          </a:p>
          <a:p>
            <a:pPr indent="0" lvl="0" marL="0" rtl="0" algn="just">
              <a:spcBef>
                <a:spcPts val="1200"/>
              </a:spcBef>
              <a:spcAft>
                <a:spcPts val="0"/>
              </a:spcAft>
              <a:buNone/>
            </a:pPr>
            <a:r>
              <a:rPr lang="en"/>
              <a:t>As we can see from the correlation heatmap, most of the variables do not have a high correlation with other variables. We can filter out the extremely highly correlated pairs. If using 0.9 as the threshold of the absolute value of correlation, we delete </a:t>
            </a:r>
            <a:endParaRPr/>
          </a:p>
          <a:p>
            <a:pPr indent="0" lvl="0" marL="0" rtl="0" algn="just">
              <a:spcBef>
                <a:spcPts val="1200"/>
              </a:spcBef>
              <a:spcAft>
                <a:spcPts val="1200"/>
              </a:spcAft>
              <a:buNone/>
            </a:pPr>
            <a:r>
              <a:rPr lang="en"/>
              <a:t>['spectral_bandwidth_mean',</a:t>
            </a:r>
            <a:br>
              <a:rPr lang="en"/>
            </a:br>
            <a:r>
              <a:rPr lang="en"/>
              <a:t>'rolloff_mean', 'mfcc2_mean']</a:t>
            </a:r>
            <a:endParaRPr/>
          </a:p>
        </p:txBody>
      </p:sp>
      <p:pic>
        <p:nvPicPr>
          <p:cNvPr id="98" name="Google Shape;98;p18"/>
          <p:cNvPicPr preferRelativeResize="0"/>
          <p:nvPr/>
        </p:nvPicPr>
        <p:blipFill>
          <a:blip r:embed="rId3">
            <a:alphaModFix/>
          </a:blip>
          <a:stretch>
            <a:fillRect/>
          </a:stretch>
        </p:blipFill>
        <p:spPr>
          <a:xfrm>
            <a:off x="418450" y="822988"/>
            <a:ext cx="5047499" cy="3894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69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20"/>
              <a:t>Insights from data exploration (</a:t>
            </a:r>
            <a:r>
              <a:rPr lang="en" sz="2420"/>
              <a:t>using features from 30 sec csv</a:t>
            </a:r>
            <a:r>
              <a:rPr lang="en" sz="2320"/>
              <a:t>)</a:t>
            </a:r>
            <a:endParaRPr sz="2320"/>
          </a:p>
        </p:txBody>
      </p:sp>
      <p:sp>
        <p:nvSpPr>
          <p:cNvPr id="104" name="Google Shape;104;p19"/>
          <p:cNvSpPr txBox="1"/>
          <p:nvPr>
            <p:ph idx="1" type="body"/>
          </p:nvPr>
        </p:nvSpPr>
        <p:spPr>
          <a:xfrm>
            <a:off x="5116950" y="1453975"/>
            <a:ext cx="3468900" cy="28539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lang="en"/>
              <a:t>In this ridgeplot, we note how the KDE distribution of the chroma representation varies for each genre. For instance, the chroma values are below 0.35 for most data points classified as Classical, as opposed to metal, where the </a:t>
            </a:r>
            <a:r>
              <a:rPr lang="en"/>
              <a:t>majority</a:t>
            </a:r>
            <a:r>
              <a:rPr lang="en"/>
              <a:t> data points are above 0.4.</a:t>
            </a:r>
            <a:endParaRPr/>
          </a:p>
        </p:txBody>
      </p:sp>
      <p:pic>
        <p:nvPicPr>
          <p:cNvPr id="105" name="Google Shape;105;p19"/>
          <p:cNvPicPr preferRelativeResize="0"/>
          <p:nvPr/>
        </p:nvPicPr>
        <p:blipFill rotWithShape="1">
          <a:blip r:embed="rId3">
            <a:alphaModFix/>
          </a:blip>
          <a:srcRect b="0" l="2959" r="0" t="0"/>
          <a:stretch/>
        </p:blipFill>
        <p:spPr>
          <a:xfrm>
            <a:off x="1297750" y="1111025"/>
            <a:ext cx="2735425" cy="3539800"/>
          </a:xfrm>
          <a:prstGeom prst="rect">
            <a:avLst/>
          </a:prstGeom>
          <a:noFill/>
          <a:ln>
            <a:noFill/>
          </a:ln>
        </p:spPr>
      </p:pic>
      <p:sp>
        <p:nvSpPr>
          <p:cNvPr id="106" name="Google Shape;106;p19"/>
          <p:cNvSpPr txBox="1"/>
          <p:nvPr/>
        </p:nvSpPr>
        <p:spPr>
          <a:xfrm rot="-5400000">
            <a:off x="-508875" y="2691450"/>
            <a:ext cx="3319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Proxima Nova"/>
                <a:ea typeface="Proxima Nova"/>
                <a:cs typeface="Proxima Nova"/>
                <a:sym typeface="Proxima Nova"/>
              </a:rPr>
              <a:t>Density</a:t>
            </a:r>
            <a:endParaRPr sz="11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24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20"/>
              <a:t>Insights from data exploration</a:t>
            </a:r>
            <a:r>
              <a:rPr lang="en" sz="2020"/>
              <a:t> (using librosa i.e. direct audio processing)</a:t>
            </a:r>
            <a:endParaRPr sz="2020"/>
          </a:p>
        </p:txBody>
      </p:sp>
      <p:pic>
        <p:nvPicPr>
          <p:cNvPr id="112" name="Google Shape;112;p20"/>
          <p:cNvPicPr preferRelativeResize="0"/>
          <p:nvPr/>
        </p:nvPicPr>
        <p:blipFill>
          <a:blip r:embed="rId3">
            <a:alphaModFix/>
          </a:blip>
          <a:stretch>
            <a:fillRect/>
          </a:stretch>
        </p:blipFill>
        <p:spPr>
          <a:xfrm>
            <a:off x="428300" y="1198900"/>
            <a:ext cx="5050225" cy="2745700"/>
          </a:xfrm>
          <a:prstGeom prst="rect">
            <a:avLst/>
          </a:prstGeom>
          <a:noFill/>
          <a:ln>
            <a:noFill/>
          </a:ln>
        </p:spPr>
      </p:pic>
      <p:sp>
        <p:nvSpPr>
          <p:cNvPr id="113" name="Google Shape;113;p20"/>
          <p:cNvSpPr txBox="1"/>
          <p:nvPr>
            <p:ph idx="1" type="body"/>
          </p:nvPr>
        </p:nvSpPr>
        <p:spPr>
          <a:xfrm>
            <a:off x="5770525" y="1152475"/>
            <a:ext cx="3061800" cy="2853900"/>
          </a:xfrm>
          <a:prstGeom prst="rect">
            <a:avLst/>
          </a:prstGeom>
        </p:spPr>
        <p:txBody>
          <a:bodyPr anchorCtr="0" anchor="t" bIns="91425" lIns="91425" spcFirstLastPara="1" rIns="91425" wrap="square" tIns="91425">
            <a:normAutofit fontScale="62500" lnSpcReduction="10000"/>
          </a:bodyPr>
          <a:lstStyle/>
          <a:p>
            <a:pPr indent="0" lvl="0" marL="0" rtl="0" algn="just">
              <a:spcBef>
                <a:spcPts val="0"/>
              </a:spcBef>
              <a:spcAft>
                <a:spcPts val="0"/>
              </a:spcAft>
              <a:buNone/>
            </a:pPr>
            <a:r>
              <a:rPr lang="en"/>
              <a:t>Consider this spectrogram that is generated b</a:t>
            </a:r>
            <a:r>
              <a:rPr lang="en"/>
              <a:t>y taking the short-time fourier transform of </a:t>
            </a:r>
            <a:r>
              <a:rPr lang="en"/>
              <a:t>the sample</a:t>
            </a:r>
            <a:r>
              <a:rPr lang="en"/>
              <a:t> (pop.00027.wav)</a:t>
            </a:r>
            <a:r>
              <a:rPr lang="en"/>
              <a:t>, and then deriving the chroma representation. </a:t>
            </a:r>
            <a:r>
              <a:rPr lang="en"/>
              <a:t>We make an interesting observation with respect to pitch class C. Few points are marked red, so we are able to conclude that this sample is not in the key of C or Cm (or their relative minor and major, Am and E flat respectively)</a:t>
            </a:r>
            <a:endParaRPr/>
          </a:p>
          <a:p>
            <a:pPr indent="0" lvl="0" marL="0" rtl="0" algn="just">
              <a:spcBef>
                <a:spcPts val="1200"/>
              </a:spcBef>
              <a:spcAft>
                <a:spcPts val="1200"/>
              </a:spcAft>
              <a:buNone/>
            </a:pPr>
            <a:r>
              <a:rPr lang="en"/>
              <a:t>Conversely, a large number of Rock and Blues songs are in the keys of A, D, E &amp; G. Therefore, it may be helpful to use the chroma information as a data point.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26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20"/>
              <a:t>Insights from data exploration (using librosa i.e. direct audio processing)</a:t>
            </a:r>
            <a:endParaRPr sz="2020"/>
          </a:p>
        </p:txBody>
      </p:sp>
      <p:sp>
        <p:nvSpPr>
          <p:cNvPr id="119" name="Google Shape;119;p21"/>
          <p:cNvSpPr txBox="1"/>
          <p:nvPr>
            <p:ph idx="1" type="body"/>
          </p:nvPr>
        </p:nvSpPr>
        <p:spPr>
          <a:xfrm>
            <a:off x="5770525" y="1389350"/>
            <a:ext cx="3061800" cy="26169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lang="en"/>
              <a:t>In </a:t>
            </a:r>
            <a:r>
              <a:rPr lang="en"/>
              <a:t>this spectrogram, we plot the harmonic and percussive content of </a:t>
            </a:r>
            <a:r>
              <a:rPr lang="en"/>
              <a:t>the sample</a:t>
            </a:r>
            <a:r>
              <a:rPr lang="en"/>
              <a:t> </a:t>
            </a:r>
            <a:r>
              <a:rPr lang="en"/>
              <a:t>(pop.00027.wav)</a:t>
            </a:r>
            <a:r>
              <a:rPr lang="en"/>
              <a:t>. </a:t>
            </a:r>
            <a:endParaRPr/>
          </a:p>
          <a:p>
            <a:pPr indent="0" lvl="0" marL="0" rtl="0" algn="just">
              <a:spcBef>
                <a:spcPts val="1200"/>
              </a:spcBef>
              <a:spcAft>
                <a:spcPts val="1200"/>
              </a:spcAft>
              <a:buNone/>
            </a:pPr>
            <a:r>
              <a:rPr lang="en"/>
              <a:t>A large number of Classical songs have low percussive content, but a high harmonic content. Also, a large </a:t>
            </a:r>
            <a:r>
              <a:rPr lang="en"/>
              <a:t>number</a:t>
            </a:r>
            <a:r>
              <a:rPr lang="en"/>
              <a:t> of Disco songs have a high percussive content, but low harmonic content. Therefore, it may be helpful to use this as a data point. </a:t>
            </a:r>
            <a:endParaRPr/>
          </a:p>
        </p:txBody>
      </p:sp>
      <p:pic>
        <p:nvPicPr>
          <p:cNvPr id="120" name="Google Shape;120;p21"/>
          <p:cNvPicPr preferRelativeResize="0"/>
          <p:nvPr/>
        </p:nvPicPr>
        <p:blipFill>
          <a:blip r:embed="rId3">
            <a:alphaModFix/>
          </a:blip>
          <a:stretch>
            <a:fillRect/>
          </a:stretch>
        </p:blipFill>
        <p:spPr>
          <a:xfrm>
            <a:off x="536675" y="1389351"/>
            <a:ext cx="4910600" cy="2777250"/>
          </a:xfrm>
          <a:prstGeom prst="rect">
            <a:avLst/>
          </a:prstGeom>
          <a:noFill/>
          <a:ln>
            <a:noFill/>
          </a:ln>
        </p:spPr>
      </p:pic>
      <p:sp>
        <p:nvSpPr>
          <p:cNvPr id="121" name="Google Shape;121;p21"/>
          <p:cNvSpPr txBox="1"/>
          <p:nvPr/>
        </p:nvSpPr>
        <p:spPr>
          <a:xfrm>
            <a:off x="1197275" y="4166600"/>
            <a:ext cx="147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5"/>
                </a:solidFill>
                <a:latin typeface="Proxima Nova"/>
                <a:ea typeface="Proxima Nova"/>
                <a:cs typeface="Proxima Nova"/>
                <a:sym typeface="Proxima Nova"/>
              </a:rPr>
              <a:t>∎</a:t>
            </a:r>
            <a:r>
              <a:rPr lang="en" sz="1000">
                <a:latin typeface="Proxima Nova"/>
                <a:ea typeface="Proxima Nova"/>
                <a:cs typeface="Proxima Nova"/>
                <a:sym typeface="Proxima Nova"/>
              </a:rPr>
              <a:t> Harmonic Content</a:t>
            </a:r>
            <a:endParaRPr sz="1000">
              <a:latin typeface="Proxima Nova"/>
              <a:ea typeface="Proxima Nova"/>
              <a:cs typeface="Proxima Nova"/>
              <a:sym typeface="Proxima Nova"/>
            </a:endParaRPr>
          </a:p>
          <a:p>
            <a:pPr indent="0" lvl="0" marL="0" rtl="0" algn="l">
              <a:spcBef>
                <a:spcPts val="0"/>
              </a:spcBef>
              <a:spcAft>
                <a:spcPts val="0"/>
              </a:spcAft>
              <a:buNone/>
            </a:pPr>
            <a:r>
              <a:rPr lang="en" sz="1000">
                <a:solidFill>
                  <a:srgbClr val="0000FF"/>
                </a:solidFill>
                <a:latin typeface="Proxima Nova"/>
                <a:ea typeface="Proxima Nova"/>
                <a:cs typeface="Proxima Nova"/>
                <a:sym typeface="Proxima Nova"/>
              </a:rPr>
              <a:t>∎</a:t>
            </a:r>
            <a:r>
              <a:rPr lang="en" sz="1000">
                <a:latin typeface="Proxima Nova"/>
                <a:ea typeface="Proxima Nova"/>
                <a:cs typeface="Proxima Nova"/>
                <a:sym typeface="Proxima Nova"/>
              </a:rPr>
              <a:t> Percussive Content</a:t>
            </a:r>
            <a:endParaRPr sz="10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