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5"/>
  </p:notesMasterIdLst>
  <p:handoutMasterIdLst>
    <p:handoutMasterId r:id="rId36"/>
  </p:handoutMasterIdLst>
  <p:sldIdLst>
    <p:sldId id="256" r:id="rId2"/>
    <p:sldId id="266" r:id="rId3"/>
    <p:sldId id="267" r:id="rId4"/>
    <p:sldId id="265" r:id="rId5"/>
    <p:sldId id="268" r:id="rId6"/>
    <p:sldId id="272" r:id="rId7"/>
    <p:sldId id="269" r:id="rId8"/>
    <p:sldId id="270" r:id="rId9"/>
    <p:sldId id="271" r:id="rId10"/>
    <p:sldId id="275" r:id="rId11"/>
    <p:sldId id="274" r:id="rId12"/>
    <p:sldId id="277" r:id="rId13"/>
    <p:sldId id="276" r:id="rId14"/>
    <p:sldId id="278" r:id="rId15"/>
    <p:sldId id="279" r:id="rId16"/>
    <p:sldId id="280" r:id="rId17"/>
    <p:sldId id="281" r:id="rId18"/>
    <p:sldId id="282" r:id="rId19"/>
    <p:sldId id="283" r:id="rId20"/>
    <p:sldId id="284" r:id="rId21"/>
    <p:sldId id="286" r:id="rId22"/>
    <p:sldId id="285" r:id="rId23"/>
    <p:sldId id="287" r:id="rId24"/>
    <p:sldId id="289" r:id="rId25"/>
    <p:sldId id="291" r:id="rId26"/>
    <p:sldId id="290" r:id="rId27"/>
    <p:sldId id="293" r:id="rId28"/>
    <p:sldId id="288" r:id="rId29"/>
    <p:sldId id="292" r:id="rId30"/>
    <p:sldId id="294" r:id="rId31"/>
    <p:sldId id="296" r:id="rId32"/>
    <p:sldId id="297" r:id="rId33"/>
    <p:sldId id="295"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FFCC00"/>
    <a:srgbClr val="E86218"/>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94600" autoAdjust="0"/>
  </p:normalViewPr>
  <p:slideViewPr>
    <p:cSldViewPr>
      <p:cViewPr>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ECB20687-9501-43E0-8422-8DFA874ACF08}" type="slidenum">
              <a:rPr lang="en-US"/>
              <a:pPr/>
              <a:t>‹Nº›</a:t>
            </a:fld>
            <a:endParaRPr lang="en-US"/>
          </a:p>
        </p:txBody>
      </p:sp>
    </p:spTree>
    <p:extLst>
      <p:ext uri="{BB962C8B-B14F-4D97-AF65-F5344CB8AC3E}">
        <p14:creationId xmlns:p14="http://schemas.microsoft.com/office/powerpoint/2010/main" val="899489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1427D14E-8541-4AFC-A3A5-5D2A3EFB10B2}" type="slidenum">
              <a:rPr lang="en-US"/>
              <a:pPr/>
              <a:t>‹Nº›</a:t>
            </a:fld>
            <a:endParaRPr lang="en-US"/>
          </a:p>
        </p:txBody>
      </p:sp>
    </p:spTree>
    <p:extLst>
      <p:ext uri="{BB962C8B-B14F-4D97-AF65-F5344CB8AC3E}">
        <p14:creationId xmlns:p14="http://schemas.microsoft.com/office/powerpoint/2010/main" val="16207109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647700" y="1447800"/>
            <a:ext cx="7848600" cy="1295400"/>
          </a:xfrm>
        </p:spPr>
        <p:txBody>
          <a:bodyPr/>
          <a:lstStyle>
            <a:lvl1pPr algn="ctr">
              <a:defRPr/>
            </a:lvl1pPr>
          </a:lstStyle>
          <a:p>
            <a:pPr lvl="0"/>
            <a:r>
              <a:rPr lang="es-ES" noProof="0" smtClean="0"/>
              <a:t>Haga clic para modificar el estilo de título del patrón</a:t>
            </a:r>
            <a:endParaRPr lang="en-US" noProof="0" smtClean="0"/>
          </a:p>
        </p:txBody>
      </p:sp>
      <p:sp>
        <p:nvSpPr>
          <p:cNvPr id="109571" name="Rectangle 3"/>
          <p:cNvSpPr>
            <a:spLocks noGrp="1" noChangeArrowheads="1"/>
          </p:cNvSpPr>
          <p:nvPr>
            <p:ph type="subTitle" idx="1"/>
          </p:nvPr>
        </p:nvSpPr>
        <p:spPr>
          <a:xfrm>
            <a:off x="533400" y="3048000"/>
            <a:ext cx="8077200" cy="635000"/>
          </a:xfrm>
        </p:spPr>
        <p:txBody>
          <a:bodyPr/>
          <a:lstStyle>
            <a:lvl1pPr marL="0" indent="0" algn="ctr">
              <a:buFontTx/>
              <a:buNone/>
              <a:defRPr sz="3600"/>
            </a:lvl1pPr>
          </a:lstStyle>
          <a:p>
            <a:pPr lvl="0"/>
            <a:r>
              <a:rPr lang="es-ES" noProof="0" smtClean="0"/>
              <a:t>Haga clic para modificar el estilo de subtítulo del patrón</a:t>
            </a:r>
            <a:endParaRPr lang="en-US" noProof="0" smtClean="0"/>
          </a:p>
        </p:txBody>
      </p:sp>
      <p:sp>
        <p:nvSpPr>
          <p:cNvPr id="109572" name="Rectangle 4"/>
          <p:cNvSpPr>
            <a:spLocks noGrp="1" noChangeArrowheads="1"/>
          </p:cNvSpPr>
          <p:nvPr>
            <p:ph type="dt" sz="half" idx="2"/>
          </p:nvPr>
        </p:nvSpPr>
        <p:spPr/>
        <p:txBody>
          <a:bodyPr/>
          <a:lstStyle>
            <a:lvl1pPr>
              <a:defRPr b="0">
                <a:latin typeface="+mn-lt"/>
              </a:defRPr>
            </a:lvl1pPr>
          </a:lstStyle>
          <a:p>
            <a:r>
              <a:rPr lang="es-MX" smtClean="0"/>
              <a:t>Acapulco, Gro., 21 de Noviembre de 2014</a:t>
            </a:r>
            <a:endParaRPr lang="en-US"/>
          </a:p>
        </p:txBody>
      </p:sp>
      <p:sp>
        <p:nvSpPr>
          <p:cNvPr id="109573" name="Rectangle 5"/>
          <p:cNvSpPr>
            <a:spLocks noGrp="1" noChangeArrowheads="1"/>
          </p:cNvSpPr>
          <p:nvPr>
            <p:ph type="ftr" sz="quarter" idx="3"/>
          </p:nvPr>
        </p:nvSpPr>
        <p:spPr/>
        <p:txBody>
          <a:bodyPr/>
          <a:lstStyle>
            <a:lvl1pPr>
              <a:defRPr b="0">
                <a:latin typeface="+mn-lt"/>
              </a:defRPr>
            </a:lvl1pPr>
          </a:lstStyle>
          <a:p>
            <a:endParaRPr lang="en-US"/>
          </a:p>
        </p:txBody>
      </p:sp>
      <p:sp>
        <p:nvSpPr>
          <p:cNvPr id="109574" name="Rectangle 6"/>
          <p:cNvSpPr>
            <a:spLocks noGrp="1" noChangeArrowheads="1"/>
          </p:cNvSpPr>
          <p:nvPr>
            <p:ph type="sldNum" sz="quarter" idx="4"/>
          </p:nvPr>
        </p:nvSpPr>
        <p:spPr/>
        <p:txBody>
          <a:bodyPr/>
          <a:lstStyle>
            <a:lvl1pPr>
              <a:defRPr b="0">
                <a:latin typeface="+mn-lt"/>
              </a:defRPr>
            </a:lvl1pPr>
          </a:lstStyle>
          <a:p>
            <a:fld id="{79AE6CA6-B002-4D7A-A0ED-555E6F090E60}" type="slidenum">
              <a:rPr lang="en-US"/>
              <a:pPr/>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1C66B3D2-9563-44CB-8AA0-68524D14FBF7}" type="slidenum">
              <a:rPr lang="en-US"/>
              <a:pPr/>
              <a:t>‹Nº›</a:t>
            </a:fld>
            <a:endParaRPr lang="en-US"/>
          </a:p>
        </p:txBody>
      </p:sp>
    </p:spTree>
    <p:extLst>
      <p:ext uri="{BB962C8B-B14F-4D97-AF65-F5344CB8AC3E}">
        <p14:creationId xmlns:p14="http://schemas.microsoft.com/office/powerpoint/2010/main" val="23941236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85800"/>
            <a:ext cx="2019300" cy="57150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685800"/>
            <a:ext cx="5905500" cy="5715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319CD51-A562-4BFD-BE92-36902A0F3D4B}" type="slidenum">
              <a:rPr lang="en-US"/>
              <a:pPr/>
              <a:t>‹Nº›</a:t>
            </a:fld>
            <a:endParaRPr lang="en-US"/>
          </a:p>
        </p:txBody>
      </p:sp>
    </p:spTree>
    <p:extLst>
      <p:ext uri="{BB962C8B-B14F-4D97-AF65-F5344CB8AC3E}">
        <p14:creationId xmlns:p14="http://schemas.microsoft.com/office/powerpoint/2010/main" val="18200632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DE88A870-270F-4CD2-AAD4-27DF8BD482C1}" type="slidenum">
              <a:rPr lang="en-US"/>
              <a:pPr/>
              <a:t>‹Nº›</a:t>
            </a:fld>
            <a:endParaRPr lang="en-US"/>
          </a:p>
        </p:txBody>
      </p:sp>
    </p:spTree>
    <p:extLst>
      <p:ext uri="{BB962C8B-B14F-4D97-AF65-F5344CB8AC3E}">
        <p14:creationId xmlns:p14="http://schemas.microsoft.com/office/powerpoint/2010/main" val="18180429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52BB7FB-8FCA-498F-ACD1-3FF0944B6889}" type="slidenum">
              <a:rPr lang="en-US"/>
              <a:pPr/>
              <a:t>‹Nº›</a:t>
            </a:fld>
            <a:endParaRPr lang="en-US"/>
          </a:p>
        </p:txBody>
      </p:sp>
    </p:spTree>
    <p:extLst>
      <p:ext uri="{BB962C8B-B14F-4D97-AF65-F5344CB8AC3E}">
        <p14:creationId xmlns:p14="http://schemas.microsoft.com/office/powerpoint/2010/main" val="23179053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5720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62B99C21-55F9-4588-BBED-2C9EF62EFED8}" type="slidenum">
              <a:rPr lang="en-US"/>
              <a:pPr/>
              <a:t>‹Nº›</a:t>
            </a:fld>
            <a:endParaRPr lang="en-US"/>
          </a:p>
        </p:txBody>
      </p:sp>
    </p:spTree>
    <p:extLst>
      <p:ext uri="{BB962C8B-B14F-4D97-AF65-F5344CB8AC3E}">
        <p14:creationId xmlns:p14="http://schemas.microsoft.com/office/powerpoint/2010/main" val="40727288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FF273D51-D004-414E-9237-8CF999844610}" type="slidenum">
              <a:rPr lang="en-US"/>
              <a:pPr/>
              <a:t>‹Nº›</a:t>
            </a:fld>
            <a:endParaRPr lang="en-US"/>
          </a:p>
        </p:txBody>
      </p:sp>
    </p:spTree>
    <p:extLst>
      <p:ext uri="{BB962C8B-B14F-4D97-AF65-F5344CB8AC3E}">
        <p14:creationId xmlns:p14="http://schemas.microsoft.com/office/powerpoint/2010/main" val="33173506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5F0042F9-E3C6-4CA6-B46C-0EB3C33C1CD2}" type="slidenum">
              <a:rPr lang="en-US"/>
              <a:pPr/>
              <a:t>‹Nº›</a:t>
            </a:fld>
            <a:endParaRPr lang="en-US"/>
          </a:p>
        </p:txBody>
      </p:sp>
    </p:spTree>
    <p:extLst>
      <p:ext uri="{BB962C8B-B14F-4D97-AF65-F5344CB8AC3E}">
        <p14:creationId xmlns:p14="http://schemas.microsoft.com/office/powerpoint/2010/main" val="11282075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A1CE96E5-8983-4FFB-AC28-DC39785081D3}" type="slidenum">
              <a:rPr lang="en-US"/>
              <a:pPr/>
              <a:t>‹Nº›</a:t>
            </a:fld>
            <a:endParaRPr lang="en-US"/>
          </a:p>
        </p:txBody>
      </p:sp>
    </p:spTree>
    <p:extLst>
      <p:ext uri="{BB962C8B-B14F-4D97-AF65-F5344CB8AC3E}">
        <p14:creationId xmlns:p14="http://schemas.microsoft.com/office/powerpoint/2010/main" val="31384986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998835BB-E495-4250-B14C-37520FEC1ED8}" type="slidenum">
              <a:rPr lang="en-US"/>
              <a:pPr/>
              <a:t>‹Nº›</a:t>
            </a:fld>
            <a:endParaRPr lang="en-US"/>
          </a:p>
        </p:txBody>
      </p:sp>
    </p:spTree>
    <p:extLst>
      <p:ext uri="{BB962C8B-B14F-4D97-AF65-F5344CB8AC3E}">
        <p14:creationId xmlns:p14="http://schemas.microsoft.com/office/powerpoint/2010/main" val="2460364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r>
              <a:rPr lang="es-MX" smtClean="0"/>
              <a:t>Acapulco, Gro., 21 de Noviembre de 2014</a:t>
            </a:r>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5E2F6014-EECF-4114-B7BC-E51D8D412DC0}" type="slidenum">
              <a:rPr lang="en-US"/>
              <a:pPr/>
              <a:t>‹Nº›</a:t>
            </a:fld>
            <a:endParaRPr lang="en-US"/>
          </a:p>
        </p:txBody>
      </p:sp>
    </p:spTree>
    <p:extLst>
      <p:ext uri="{BB962C8B-B14F-4D97-AF65-F5344CB8AC3E}">
        <p14:creationId xmlns:p14="http://schemas.microsoft.com/office/powerpoint/2010/main" val="3111908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bwMode="auto">
          <a:xfrm>
            <a:off x="457200" y="19050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Second level bullet text</a:t>
            </a:r>
          </a:p>
          <a:p>
            <a:pPr lvl="2"/>
            <a:r>
              <a:rPr lang="en-US" smtClean="0"/>
              <a:t>Third level bullet text</a:t>
            </a:r>
          </a:p>
          <a:p>
            <a:pPr lvl="3"/>
            <a:r>
              <a:rPr lang="en-US" smtClean="0"/>
              <a:t> Fourth level bullet text</a:t>
            </a:r>
          </a:p>
          <a:p>
            <a:pPr lvl="4"/>
            <a:r>
              <a:rPr lang="en-US" smtClean="0"/>
              <a:t>Fifth level bullet text</a:t>
            </a:r>
          </a:p>
          <a:p>
            <a:pPr lvl="1"/>
            <a:endParaRPr lang="en-US" smtClean="0"/>
          </a:p>
          <a:p>
            <a:pPr lvl="2"/>
            <a:endParaRPr lang="en-US" smtClean="0"/>
          </a:p>
        </p:txBody>
      </p:sp>
      <p:sp>
        <p:nvSpPr>
          <p:cNvPr id="108547" name="Rectangle 3"/>
          <p:cNvSpPr>
            <a:spLocks noGrp="1" noChangeArrowheads="1"/>
          </p:cNvSpPr>
          <p:nvPr>
            <p:ph type="title"/>
          </p:nvPr>
        </p:nvSpPr>
        <p:spPr bwMode="auto">
          <a:xfrm>
            <a:off x="457200" y="68580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108548" name="Rectangle 4"/>
          <p:cNvSpPr>
            <a:spLocks noGrp="1" noChangeArrowheads="1"/>
          </p:cNvSpPr>
          <p:nvPr>
            <p:ph type="dt" sz="half" idx="2"/>
          </p:nvPr>
        </p:nvSpPr>
        <p:spPr bwMode="auto">
          <a:xfrm>
            <a:off x="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lvl1pPr>
          </a:lstStyle>
          <a:p>
            <a:r>
              <a:rPr lang="es-MX" smtClean="0"/>
              <a:t>Acapulco, Gro., 21 de Noviembre de 2014</a:t>
            </a:r>
            <a:endParaRPr lang="en-US"/>
          </a:p>
        </p:txBody>
      </p:sp>
      <p:sp>
        <p:nvSpPr>
          <p:cNvPr id="108549" name="Rectangle 5"/>
          <p:cNvSpPr>
            <a:spLocks noGrp="1" noChangeArrowheads="1"/>
          </p:cNvSpPr>
          <p:nvPr>
            <p:ph type="ftr" sz="quarter" idx="3"/>
          </p:nvPr>
        </p:nvSpPr>
        <p:spPr bwMode="auto">
          <a:xfrm>
            <a:off x="3124200" y="66294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1"/>
            </a:lvl1pPr>
          </a:lstStyle>
          <a:p>
            <a:endParaRPr lang="en-US"/>
          </a:p>
        </p:txBody>
      </p:sp>
      <p:sp>
        <p:nvSpPr>
          <p:cNvPr id="108550" name="Rectangle 6"/>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lvl1pPr>
          </a:lstStyle>
          <a:p>
            <a:fld id="{30DCB1A6-8654-4729-B6B0-A7108278C03C}"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hf hdr="0" ftr="0" dt="0"/>
  <p:txStyles>
    <p:titleStyle>
      <a:lvl1pPr algn="l" rtl="0" eaLnBrk="1" fontAlgn="base" hangingPunct="1">
        <a:spcBef>
          <a:spcPct val="0"/>
        </a:spcBef>
        <a:spcAft>
          <a:spcPct val="0"/>
        </a:spcAft>
        <a:defRPr sz="4400">
          <a:solidFill>
            <a:srgbClr val="284C6A"/>
          </a:solidFill>
          <a:latin typeface="+mj-lt"/>
          <a:ea typeface="+mj-ea"/>
          <a:cs typeface="+mj-cs"/>
        </a:defRPr>
      </a:lvl1pPr>
      <a:lvl2pPr algn="l" rtl="0" eaLnBrk="1" fontAlgn="base" hangingPunct="1">
        <a:spcBef>
          <a:spcPct val="0"/>
        </a:spcBef>
        <a:spcAft>
          <a:spcPct val="0"/>
        </a:spcAft>
        <a:defRPr sz="4400">
          <a:solidFill>
            <a:srgbClr val="284C6A"/>
          </a:solidFill>
          <a:latin typeface="Trebuchet MS" pitchFamily="34" charset="0"/>
        </a:defRPr>
      </a:lvl2pPr>
      <a:lvl3pPr algn="l" rtl="0" eaLnBrk="1" fontAlgn="base" hangingPunct="1">
        <a:spcBef>
          <a:spcPct val="0"/>
        </a:spcBef>
        <a:spcAft>
          <a:spcPct val="0"/>
        </a:spcAft>
        <a:defRPr sz="4400">
          <a:solidFill>
            <a:srgbClr val="284C6A"/>
          </a:solidFill>
          <a:latin typeface="Trebuchet MS" pitchFamily="34" charset="0"/>
        </a:defRPr>
      </a:lvl3pPr>
      <a:lvl4pPr algn="l" rtl="0" eaLnBrk="1" fontAlgn="base" hangingPunct="1">
        <a:spcBef>
          <a:spcPct val="0"/>
        </a:spcBef>
        <a:spcAft>
          <a:spcPct val="0"/>
        </a:spcAft>
        <a:defRPr sz="4400">
          <a:solidFill>
            <a:srgbClr val="284C6A"/>
          </a:solidFill>
          <a:latin typeface="Trebuchet MS" pitchFamily="34" charset="0"/>
        </a:defRPr>
      </a:lvl4pPr>
      <a:lvl5pPr algn="l" rtl="0" eaLnBrk="1" fontAlgn="base" hangingPunct="1">
        <a:spcBef>
          <a:spcPct val="0"/>
        </a:spcBef>
        <a:spcAft>
          <a:spcPct val="0"/>
        </a:spcAft>
        <a:defRPr sz="4400">
          <a:solidFill>
            <a:srgbClr val="284C6A"/>
          </a:solidFill>
          <a:latin typeface="Trebuchet MS" pitchFamily="34" charset="0"/>
        </a:defRPr>
      </a:lvl5pPr>
      <a:lvl6pPr marL="457200" algn="l" rtl="0" eaLnBrk="1" fontAlgn="base" hangingPunct="1">
        <a:spcBef>
          <a:spcPct val="0"/>
        </a:spcBef>
        <a:spcAft>
          <a:spcPct val="0"/>
        </a:spcAft>
        <a:defRPr sz="4400">
          <a:solidFill>
            <a:srgbClr val="284C6A"/>
          </a:solidFill>
          <a:latin typeface="Trebuchet MS" pitchFamily="34" charset="0"/>
        </a:defRPr>
      </a:lvl6pPr>
      <a:lvl7pPr marL="914400" algn="l" rtl="0" eaLnBrk="1" fontAlgn="base" hangingPunct="1">
        <a:spcBef>
          <a:spcPct val="0"/>
        </a:spcBef>
        <a:spcAft>
          <a:spcPct val="0"/>
        </a:spcAft>
        <a:defRPr sz="4400">
          <a:solidFill>
            <a:srgbClr val="284C6A"/>
          </a:solidFill>
          <a:latin typeface="Trebuchet MS" pitchFamily="34" charset="0"/>
        </a:defRPr>
      </a:lvl7pPr>
      <a:lvl8pPr marL="1371600" algn="l" rtl="0" eaLnBrk="1" fontAlgn="base" hangingPunct="1">
        <a:spcBef>
          <a:spcPct val="0"/>
        </a:spcBef>
        <a:spcAft>
          <a:spcPct val="0"/>
        </a:spcAft>
        <a:defRPr sz="4400">
          <a:solidFill>
            <a:srgbClr val="284C6A"/>
          </a:solidFill>
          <a:latin typeface="Trebuchet MS" pitchFamily="34" charset="0"/>
        </a:defRPr>
      </a:lvl8pPr>
      <a:lvl9pPr marL="1828800" algn="l" rtl="0" eaLnBrk="1" fontAlgn="base" hangingPunct="1">
        <a:spcBef>
          <a:spcPct val="0"/>
        </a:spcBef>
        <a:spcAft>
          <a:spcPct val="0"/>
        </a:spcAft>
        <a:defRPr sz="4400">
          <a:solidFill>
            <a:srgbClr val="284C6A"/>
          </a:solidFill>
          <a:latin typeface="Trebuchet MS" pitchFamily="34" charset="0"/>
        </a:defRPr>
      </a:lvl9pPr>
    </p:titleStyle>
    <p:body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7.emf"/><Relationship Id="rId4" Type="http://schemas.openxmlformats.org/officeDocument/2006/relationships/package" Target="../embeddings/Documento_de_Microsoft_Word1.docx"/></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983" y="1628800"/>
            <a:ext cx="9144000" cy="1405136"/>
          </a:xfrm>
        </p:spPr>
        <p:txBody>
          <a:bodyPr/>
          <a:lstStyle/>
          <a:p>
            <a:r>
              <a:rPr lang="es-MX" sz="2800" b="1" dirty="0" smtClean="0"/>
              <a:t/>
            </a:r>
            <a:br>
              <a:rPr lang="es-MX" sz="2800" b="1" dirty="0" smtClean="0"/>
            </a:br>
            <a:r>
              <a:rPr lang="es-MX" sz="2400" b="1" dirty="0" smtClean="0"/>
              <a:t>ANÁLISIS DEL ALGORITMO  DE  LEVENSHTEIN </a:t>
            </a:r>
            <a:r>
              <a:rPr lang="es-MX" sz="2400" dirty="0" smtClean="0"/>
              <a:t/>
            </a:r>
            <a:br>
              <a:rPr lang="es-MX" sz="2400" dirty="0" smtClean="0"/>
            </a:br>
            <a:r>
              <a:rPr lang="es-MX" sz="2400" b="1" dirty="0" smtClean="0"/>
              <a:t>UNA APLICACIÓN SOBRE LA WEB </a:t>
            </a:r>
            <a:endParaRPr lang="es-MX" sz="2800" dirty="0"/>
          </a:p>
        </p:txBody>
      </p:sp>
      <p:sp>
        <p:nvSpPr>
          <p:cNvPr id="4101" name="Rectangle 5"/>
          <p:cNvSpPr>
            <a:spLocks noGrp="1" noChangeArrowheads="1"/>
          </p:cNvSpPr>
          <p:nvPr>
            <p:ph type="subTitle" idx="1"/>
          </p:nvPr>
        </p:nvSpPr>
        <p:spPr>
          <a:xfrm>
            <a:off x="467544" y="3429000"/>
            <a:ext cx="8077200" cy="635000"/>
          </a:xfrm>
        </p:spPr>
        <p:txBody>
          <a:bodyPr/>
          <a:lstStyle/>
          <a:p>
            <a:r>
              <a:rPr lang="es-MX" sz="2400" b="1" dirty="0"/>
              <a:t>QUE PRESENTA</a:t>
            </a:r>
            <a:r>
              <a:rPr lang="es-MX" sz="2400" b="1" dirty="0" smtClean="0"/>
              <a:t>:</a:t>
            </a:r>
            <a:endParaRPr lang="en-US" sz="2400" dirty="0" smtClean="0"/>
          </a:p>
          <a:p>
            <a:r>
              <a:rPr lang="en-US" sz="2400" dirty="0" smtClean="0"/>
              <a:t>Irving J. S. Linares</a:t>
            </a:r>
          </a:p>
          <a:p>
            <a:endParaRPr lang="es-MX" sz="2800" b="1" dirty="0" smtClean="0"/>
          </a:p>
          <a:p>
            <a:r>
              <a:rPr lang="es-MX" sz="2800" b="1" dirty="0"/>
              <a:t> </a:t>
            </a:r>
            <a:r>
              <a:rPr lang="es-MX" sz="2000" b="1" dirty="0" smtClean="0"/>
              <a:t>PARA </a:t>
            </a:r>
            <a:r>
              <a:rPr lang="es-MX" sz="2000" b="1" dirty="0"/>
              <a:t>OBTENER EL GRADO EN</a:t>
            </a:r>
            <a:r>
              <a:rPr lang="es-MX" sz="2000" b="1" dirty="0" smtClean="0"/>
              <a:t>:</a:t>
            </a:r>
            <a:r>
              <a:rPr lang="es-MX" sz="2000" b="1" dirty="0"/>
              <a:t> </a:t>
            </a:r>
            <a:endParaRPr lang="es-MX" sz="2000" dirty="0"/>
          </a:p>
          <a:p>
            <a:r>
              <a:rPr lang="es-MX" sz="2000" b="1" dirty="0"/>
              <a:t>MAESTRO EN CIENCIAS DE LA COMPUTACIÓN</a:t>
            </a:r>
            <a:endParaRPr lang="es-MX" sz="2000" dirty="0"/>
          </a:p>
          <a:p>
            <a:endParaRPr lang="en-US" sz="2000" dirty="0" smtClean="0"/>
          </a:p>
        </p:txBody>
      </p:sp>
      <p:sp>
        <p:nvSpPr>
          <p:cNvPr id="6" name="Rectangle 5"/>
          <p:cNvSpPr txBox="1">
            <a:spLocks noChangeArrowheads="1"/>
          </p:cNvSpPr>
          <p:nvPr/>
        </p:nvSpPr>
        <p:spPr bwMode="auto">
          <a:xfrm>
            <a:off x="1069783" y="6309320"/>
            <a:ext cx="8077200" cy="54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25000"/>
              </a:lnSpc>
              <a:spcBef>
                <a:spcPct val="20000"/>
              </a:spcBef>
              <a:spcAft>
                <a:spcPct val="0"/>
              </a:spcAft>
              <a:buClr>
                <a:schemeClr val="bg2"/>
              </a:buClr>
              <a:buFontTx/>
              <a:buNone/>
              <a:defRPr sz="36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r"/>
            <a:r>
              <a:rPr lang="en-US" sz="2000" dirty="0" smtClean="0"/>
              <a:t>Acapulco, Gro. Noviembre del 2014</a:t>
            </a:r>
          </a:p>
          <a:p>
            <a:pPr algn="r"/>
            <a:endParaRPr lang="en-US" sz="2000" dirty="0" smtClean="0"/>
          </a:p>
          <a:p>
            <a:pPr algn="r"/>
            <a:endParaRPr lang="en-US" sz="2000" dirty="0" smtClean="0"/>
          </a:p>
          <a:p>
            <a:pPr algn="r"/>
            <a:endParaRPr lang="en-US" sz="2000" dirty="0"/>
          </a:p>
        </p:txBody>
      </p:sp>
      <p:pic>
        <p:nvPicPr>
          <p:cNvPr id="8" name="2 Imagen" descr="logo uacyti.jpg"/>
          <p:cNvPicPr/>
          <p:nvPr/>
        </p:nvPicPr>
        <p:blipFill>
          <a:blip r:embed="rId2" cstate="print"/>
          <a:stretch>
            <a:fillRect/>
          </a:stretch>
        </p:blipFill>
        <p:spPr>
          <a:xfrm>
            <a:off x="7593101" y="0"/>
            <a:ext cx="1473200" cy="1372870"/>
          </a:xfrm>
          <a:prstGeom prst="rect">
            <a:avLst/>
          </a:prstGeom>
        </p:spPr>
      </p:pic>
      <p:pic>
        <p:nvPicPr>
          <p:cNvPr id="10" name="0 Imagen" descr="Logo.gif"/>
          <p:cNvPicPr/>
          <p:nvPr/>
        </p:nvPicPr>
        <p:blipFill>
          <a:blip r:embed="rId3" cstate="print"/>
          <a:stretch>
            <a:fillRect/>
          </a:stretch>
        </p:blipFill>
        <p:spPr>
          <a:xfrm>
            <a:off x="0" y="0"/>
            <a:ext cx="1403648" cy="1484784"/>
          </a:xfrm>
          <a:prstGeom prst="rect">
            <a:avLst/>
          </a:prstGeom>
        </p:spPr>
      </p:pic>
      <p:sp>
        <p:nvSpPr>
          <p:cNvPr id="11" name="Rectangle 5"/>
          <p:cNvSpPr txBox="1">
            <a:spLocks noChangeArrowheads="1"/>
          </p:cNvSpPr>
          <p:nvPr/>
        </p:nvSpPr>
        <p:spPr bwMode="auto">
          <a:xfrm>
            <a:off x="286302" y="107392"/>
            <a:ext cx="80772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25000"/>
              </a:lnSpc>
              <a:spcBef>
                <a:spcPct val="20000"/>
              </a:spcBef>
              <a:spcAft>
                <a:spcPct val="0"/>
              </a:spcAft>
              <a:buClr>
                <a:schemeClr val="bg2"/>
              </a:buClr>
              <a:buFontTx/>
              <a:buNone/>
              <a:defRPr sz="36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s-MX" sz="2400" b="1" dirty="0" smtClean="0"/>
              <a:t>UNIVERSIDAD AUTÓNOMA DE GUERRERO</a:t>
            </a:r>
            <a:endParaRPr lang="es-MX" sz="2000" dirty="0" smtClean="0"/>
          </a:p>
          <a:p>
            <a:r>
              <a:rPr lang="es-MX" sz="1800" b="1" dirty="0" smtClean="0">
                <a:effectLst>
                  <a:outerShdw blurRad="38100" dist="38100" dir="2700000" algn="tl">
                    <a:srgbClr val="000000">
                      <a:alpha val="43137"/>
                    </a:srgbClr>
                  </a:outerShdw>
                </a:effectLst>
              </a:rPr>
              <a:t>UNIDAD ACADÉMICA DE CIENCIAS  </a:t>
            </a:r>
          </a:p>
          <a:p>
            <a:r>
              <a:rPr lang="es-MX" sz="1800" b="1" dirty="0" smtClean="0">
                <a:effectLst>
                  <a:outerShdw blurRad="38100" dist="38100" dir="2700000" algn="tl">
                    <a:srgbClr val="000000">
                      <a:alpha val="43137"/>
                    </a:srgbClr>
                  </a:outerShdw>
                </a:effectLst>
              </a:rPr>
              <a:t>Y TECNOLOGÍAS DE LA INFORMACIÓN</a:t>
            </a:r>
            <a:endParaRPr lang="es-MX" sz="1800" dirty="0" smtClean="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TESIS</a:t>
            </a:r>
          </a:p>
          <a:p>
            <a:endParaRPr lang="en-US" sz="2000" dirty="0" smtClean="0"/>
          </a:p>
          <a:p>
            <a:endParaRPr lang="en-US" sz="2000" dirty="0" smtClean="0"/>
          </a:p>
          <a:p>
            <a:endParaRPr lang="en-US" sz="2000" dirty="0"/>
          </a:p>
        </p:txBody>
      </p:sp>
      <p:sp>
        <p:nvSpPr>
          <p:cNvPr id="3" name="2 Marcador de número de diapositiva"/>
          <p:cNvSpPr>
            <a:spLocks noGrp="1"/>
          </p:cNvSpPr>
          <p:nvPr>
            <p:ph type="sldNum" sz="quarter" idx="4"/>
          </p:nvPr>
        </p:nvSpPr>
        <p:spPr/>
        <p:txBody>
          <a:bodyPr/>
          <a:lstStyle/>
          <a:p>
            <a:fld id="{79AE6CA6-B002-4D7A-A0ED-555E6F090E60}"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Distancia de Edición</a:t>
            </a:r>
            <a:endParaRPr lang="es-MX" sz="3200" dirty="0"/>
          </a:p>
        </p:txBody>
      </p:sp>
      <p:sp>
        <p:nvSpPr>
          <p:cNvPr id="2" name="1 Menos"/>
          <p:cNvSpPr/>
          <p:nvPr/>
        </p:nvSpPr>
        <p:spPr>
          <a:xfrm>
            <a:off x="-1260648" y="692696"/>
            <a:ext cx="11377264" cy="720080"/>
          </a:xfrm>
          <a:prstGeom prst="mathMinus">
            <a:avLst/>
          </a:prstGeom>
          <a:solidFill>
            <a:srgbClr val="00CCFF"/>
          </a:solidFill>
          <a:ln>
            <a:solidFill>
              <a:srgbClr val="00CCFF"/>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503548" y="1268760"/>
            <a:ext cx="784887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s-MX" sz="2400" dirty="0"/>
              <a:t>La distancia de </a:t>
            </a:r>
            <a:r>
              <a:rPr lang="es-MX" sz="2400" dirty="0" err="1"/>
              <a:t>Levenshtein</a:t>
            </a:r>
            <a:r>
              <a:rPr lang="es-MX" sz="2400" dirty="0"/>
              <a:t> es </a:t>
            </a:r>
            <a:r>
              <a:rPr lang="es-MX" sz="2400" dirty="0" smtClean="0"/>
              <a:t>un algoritmo </a:t>
            </a:r>
            <a:r>
              <a:rPr lang="es-MX" sz="2400" dirty="0"/>
              <a:t>tal que dadas dos cadenas</a:t>
            </a:r>
            <a:r>
              <a:rPr lang="es-MX" sz="2400" dirty="0" smtClean="0"/>
              <a:t>, devuelve </a:t>
            </a:r>
            <a:r>
              <a:rPr lang="es-MX" sz="2400" dirty="0"/>
              <a:t>un entero que da una idea </a:t>
            </a:r>
            <a:r>
              <a:rPr lang="es-MX" sz="2400" dirty="0" smtClean="0"/>
              <a:t>de la </a:t>
            </a:r>
            <a:r>
              <a:rPr lang="es-MX" sz="2400" dirty="0"/>
              <a:t>distancia (o parecido) entre ellas</a:t>
            </a:r>
            <a:r>
              <a:rPr lang="es-MX" sz="2400" dirty="0" smtClean="0"/>
              <a:t>. Debe </a:t>
            </a:r>
            <a:r>
              <a:rPr lang="es-MX" sz="2400" dirty="0"/>
              <a:t>su nombre al matemático ruso </a:t>
            </a:r>
            <a:r>
              <a:rPr lang="es-MX" sz="2400" dirty="0" smtClean="0"/>
              <a:t>Vladimir </a:t>
            </a:r>
            <a:r>
              <a:rPr lang="es-MX" sz="2400" dirty="0" err="1"/>
              <a:t>Levenshtein</a:t>
            </a:r>
            <a:r>
              <a:rPr lang="es-MX" sz="2400" dirty="0" smtClean="0"/>
              <a:t>.</a:t>
            </a:r>
          </a:p>
          <a:p>
            <a:pPr algn="just"/>
            <a:endParaRPr lang="es-MX" sz="2400" dirty="0" smtClean="0"/>
          </a:p>
          <a:p>
            <a:pPr algn="just"/>
            <a:r>
              <a:rPr lang="es-MX" sz="2400" dirty="0" smtClean="0"/>
              <a:t>Dos cadenas y su alineación</a:t>
            </a:r>
            <a:r>
              <a:rPr lang="es-MX" sz="2400" dirty="0"/>
              <a:t>:</a:t>
            </a:r>
          </a:p>
          <a:p>
            <a:pPr algn="just"/>
            <a:endParaRPr lang="es-MX" sz="2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563" y="4514428"/>
            <a:ext cx="4286250" cy="1866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número de diapositiva"/>
          <p:cNvSpPr>
            <a:spLocks noGrp="1"/>
          </p:cNvSpPr>
          <p:nvPr>
            <p:ph type="sldNum" sz="quarter" idx="12"/>
          </p:nvPr>
        </p:nvSpPr>
        <p:spPr/>
        <p:txBody>
          <a:bodyPr/>
          <a:lstStyle/>
          <a:p>
            <a:fld id="{DE88A870-270F-4CD2-AAD4-27DF8BD482C1}" type="slidenum">
              <a:rPr lang="en-US" smtClean="0"/>
              <a:pPr/>
              <a:t>10</a:t>
            </a:fld>
            <a:endParaRPr lang="en-US"/>
          </a:p>
        </p:txBody>
      </p:sp>
    </p:spTree>
    <p:extLst>
      <p:ext uri="{BB962C8B-B14F-4D97-AF65-F5344CB8AC3E}">
        <p14:creationId xmlns:p14="http://schemas.microsoft.com/office/powerpoint/2010/main" val="10804656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Distancia de Edición</a:t>
            </a:r>
            <a:endParaRPr lang="es-MX" sz="3200" dirty="0"/>
          </a:p>
        </p:txBody>
      </p:sp>
      <p:sp>
        <p:nvSpPr>
          <p:cNvPr id="2" name="1 Menos"/>
          <p:cNvSpPr/>
          <p:nvPr/>
        </p:nvSpPr>
        <p:spPr>
          <a:xfrm>
            <a:off x="-1260648" y="692696"/>
            <a:ext cx="11377264" cy="720080"/>
          </a:xfrm>
          <a:prstGeom prst="mathMinus">
            <a:avLst/>
          </a:prstGeom>
          <a:solidFill>
            <a:srgbClr val="00CCFF"/>
          </a:solidFill>
          <a:ln>
            <a:solidFill>
              <a:srgbClr val="00CCFF"/>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503548" y="1268760"/>
            <a:ext cx="784887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s-MX" sz="2400" dirty="0" smtClean="0"/>
              <a:t>Este </a:t>
            </a:r>
            <a:r>
              <a:rPr lang="es-MX" sz="2400" dirty="0"/>
              <a:t>entero se calcula contando las transformaciones que es necesario hacer sobre una </a:t>
            </a:r>
            <a:r>
              <a:rPr lang="es-MX" sz="2400" dirty="0" smtClean="0"/>
              <a:t>de estas </a:t>
            </a:r>
            <a:r>
              <a:rPr lang="es-MX" sz="2400" dirty="0"/>
              <a:t>cadenas para obtener la </a:t>
            </a:r>
            <a:r>
              <a:rPr lang="es-MX" sz="2400" dirty="0" smtClean="0"/>
              <a:t>otra. Estas </a:t>
            </a:r>
            <a:r>
              <a:rPr lang="es-MX" sz="2400" dirty="0"/>
              <a:t>posibles </a:t>
            </a:r>
            <a:r>
              <a:rPr lang="es-MX" sz="2400" dirty="0" smtClean="0"/>
              <a:t>transformaciones </a:t>
            </a:r>
            <a:r>
              <a:rPr lang="es-MX" sz="2400" dirty="0"/>
              <a:t>son</a:t>
            </a:r>
            <a:r>
              <a:rPr lang="es-MX" sz="2400" dirty="0" smtClean="0"/>
              <a:t>:</a:t>
            </a:r>
          </a:p>
          <a:p>
            <a:pPr lvl="1"/>
            <a:r>
              <a:rPr lang="es-MX" sz="2000" dirty="0" smtClean="0">
                <a:solidFill>
                  <a:srgbClr val="C00000"/>
                </a:solidFill>
              </a:rPr>
              <a:t>Borrado </a:t>
            </a:r>
            <a:r>
              <a:rPr lang="es-MX" sz="2000" dirty="0">
                <a:solidFill>
                  <a:srgbClr val="C00000"/>
                </a:solidFill>
              </a:rPr>
              <a:t>de un carácter</a:t>
            </a:r>
          </a:p>
          <a:p>
            <a:pPr lvl="1"/>
            <a:r>
              <a:rPr lang="es-MX" sz="2000" dirty="0">
                <a:solidFill>
                  <a:srgbClr val="C00000"/>
                </a:solidFill>
              </a:rPr>
              <a:t>Inserción de un carácter</a:t>
            </a:r>
          </a:p>
          <a:p>
            <a:pPr lvl="1"/>
            <a:r>
              <a:rPr lang="es-MX" sz="2000" dirty="0">
                <a:solidFill>
                  <a:srgbClr val="C00000"/>
                </a:solidFill>
              </a:rPr>
              <a:t>Substitución de un carácter por otro</a:t>
            </a:r>
          </a:p>
          <a:p>
            <a:endParaRPr lang="es-MX" sz="2400" dirty="0"/>
          </a:p>
          <a:p>
            <a:pPr algn="just"/>
            <a:endParaRPr lang="en-US" sz="2400" i="1" dirty="0" smtClean="0">
              <a:effectLst>
                <a:outerShdw blurRad="38100" dist="38100" dir="2700000" algn="tl">
                  <a:srgbClr val="000000">
                    <a:alpha val="43137"/>
                  </a:srgbClr>
                </a:outerShdw>
              </a:effectLst>
            </a:endParaRPr>
          </a:p>
          <a:p>
            <a:pPr algn="just"/>
            <a:r>
              <a:rPr lang="en-US" sz="2400" i="1" dirty="0" smtClean="0">
                <a:effectLst>
                  <a:outerShdw blurRad="38100" dist="38100" dir="2700000" algn="tl">
                    <a:srgbClr val="000000">
                      <a:alpha val="43137"/>
                    </a:srgbClr>
                  </a:outerShdw>
                </a:effectLst>
              </a:rPr>
              <a:t>       </a:t>
            </a:r>
            <a:r>
              <a:rPr lang="en-US" sz="2400" i="1" dirty="0" err="1" smtClean="0">
                <a:effectLst>
                  <a:outerShdw blurRad="38100" dist="38100" dir="2700000" algn="tl">
                    <a:srgbClr val="000000">
                      <a:alpha val="43137"/>
                    </a:srgbClr>
                  </a:outerShdw>
                </a:effectLst>
              </a:rPr>
              <a:t>Costo</a:t>
            </a:r>
            <a:r>
              <a:rPr lang="en-US" sz="2400" i="1" dirty="0" smtClean="0">
                <a:effectLst>
                  <a:outerShdw blurRad="38100" dist="38100" dir="2700000" algn="tl">
                    <a:srgbClr val="000000">
                      <a:alpha val="43137"/>
                    </a:srgbClr>
                  </a:outerShdw>
                </a:effectLst>
              </a:rPr>
              <a:t> = 5</a:t>
            </a:r>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pPr algn="just"/>
            <a:r>
              <a:rPr lang="en-US" sz="2400" i="1" dirty="0" smtClean="0">
                <a:effectLst>
                  <a:outerShdw blurRad="38100" dist="38100" dir="2700000" algn="tl">
                    <a:srgbClr val="000000">
                      <a:alpha val="43137"/>
                    </a:srgbClr>
                  </a:outerShdw>
                </a:effectLst>
              </a:rPr>
              <a:t> </a:t>
            </a:r>
            <a:endParaRPr lang="en-US" sz="2400" i="1" dirty="0">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725144"/>
            <a:ext cx="3000375" cy="1571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número de diapositiva"/>
          <p:cNvSpPr>
            <a:spLocks noGrp="1"/>
          </p:cNvSpPr>
          <p:nvPr>
            <p:ph type="sldNum" sz="quarter" idx="12"/>
          </p:nvPr>
        </p:nvSpPr>
        <p:spPr/>
        <p:txBody>
          <a:bodyPr/>
          <a:lstStyle/>
          <a:p>
            <a:fld id="{DE88A870-270F-4CD2-AAD4-27DF8BD482C1}" type="slidenum">
              <a:rPr lang="en-US" smtClean="0"/>
              <a:pPr/>
              <a:t>11</a:t>
            </a:fld>
            <a:endParaRPr lang="en-US"/>
          </a:p>
        </p:txBody>
      </p:sp>
    </p:spTree>
    <p:extLst>
      <p:ext uri="{BB962C8B-B14F-4D97-AF65-F5344CB8AC3E}">
        <p14:creationId xmlns:p14="http://schemas.microsoft.com/office/powerpoint/2010/main" val="17837816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Operaciones de Edición de Cadenas </a:t>
            </a:r>
            <a:endParaRPr lang="es-MX" sz="3200" dirty="0"/>
          </a:p>
        </p:txBody>
      </p:sp>
      <p:sp>
        <p:nvSpPr>
          <p:cNvPr id="2" name="1 Menos"/>
          <p:cNvSpPr/>
          <p:nvPr/>
        </p:nvSpPr>
        <p:spPr>
          <a:xfrm>
            <a:off x="-1260648" y="692696"/>
            <a:ext cx="11377264" cy="720080"/>
          </a:xfrm>
          <a:prstGeom prst="mathMinus">
            <a:avLst/>
          </a:prstGeom>
          <a:solidFill>
            <a:srgbClr val="00CCFF"/>
          </a:solidFill>
          <a:ln>
            <a:solidFill>
              <a:srgbClr val="00CCFF"/>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503548" y="1268760"/>
            <a:ext cx="784887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s-MX" sz="2000" i="1" dirty="0"/>
              <a:t>Hay tres tipos naturales de los cambios</a:t>
            </a:r>
            <a:r>
              <a:rPr lang="es-MX" sz="2000" i="1" dirty="0" smtClean="0"/>
              <a:t>:</a:t>
            </a:r>
          </a:p>
          <a:p>
            <a:pPr algn="just"/>
            <a:endParaRPr lang="es-MX" sz="2000" i="1" dirty="0"/>
          </a:p>
          <a:p>
            <a:pPr algn="just"/>
            <a:r>
              <a:rPr lang="es-MX" sz="2000" i="1" dirty="0" smtClean="0">
                <a:solidFill>
                  <a:srgbClr val="C00000"/>
                </a:solidFill>
              </a:rPr>
              <a:t>Sustitución:</a:t>
            </a:r>
            <a:r>
              <a:rPr lang="es-MX" sz="2000" i="1" dirty="0" smtClean="0"/>
              <a:t> </a:t>
            </a:r>
            <a:r>
              <a:rPr lang="es-MX" sz="2000" i="1" dirty="0"/>
              <a:t>Cambiar un </a:t>
            </a:r>
            <a:r>
              <a:rPr lang="es-MX" sz="2000" i="1" dirty="0" smtClean="0"/>
              <a:t> </a:t>
            </a:r>
            <a:r>
              <a:rPr lang="es-MX" sz="2000" i="1" dirty="0"/>
              <a:t>carácter </a:t>
            </a:r>
            <a:r>
              <a:rPr lang="es-MX" sz="2000" i="1" dirty="0" smtClean="0"/>
              <a:t>de el </a:t>
            </a:r>
            <a:r>
              <a:rPr lang="es-MX" sz="2000" i="1" dirty="0"/>
              <a:t>patrón </a:t>
            </a:r>
            <a:r>
              <a:rPr lang="es-MX" sz="2000" i="1" dirty="0" smtClean="0"/>
              <a:t> </a:t>
            </a:r>
            <a:r>
              <a:rPr lang="es-MX" sz="2000" i="1" dirty="0">
                <a:solidFill>
                  <a:srgbClr val="C00000"/>
                </a:solidFill>
                <a:effectLst>
                  <a:outerShdw blurRad="38100" dist="38100" dir="2700000" algn="tl">
                    <a:srgbClr val="000000">
                      <a:alpha val="43137"/>
                    </a:srgbClr>
                  </a:outerShdw>
                </a:effectLst>
              </a:rPr>
              <a:t>s</a:t>
            </a:r>
            <a:r>
              <a:rPr lang="es-MX" sz="2000" i="1" dirty="0"/>
              <a:t> </a:t>
            </a:r>
            <a:r>
              <a:rPr lang="es-MX" sz="2000" i="1" dirty="0" smtClean="0"/>
              <a:t>a un </a:t>
            </a:r>
            <a:r>
              <a:rPr lang="es-MX" sz="2000" i="1" dirty="0"/>
              <a:t>carácter diferente en el texto </a:t>
            </a:r>
            <a:r>
              <a:rPr lang="es-MX" sz="2000" i="1" dirty="0">
                <a:solidFill>
                  <a:srgbClr val="C00000"/>
                </a:solidFill>
                <a:effectLst>
                  <a:outerShdw blurRad="38100" dist="38100" dir="2700000" algn="tl">
                    <a:srgbClr val="000000">
                      <a:alpha val="43137"/>
                    </a:srgbClr>
                  </a:outerShdw>
                </a:effectLst>
              </a:rPr>
              <a:t>t</a:t>
            </a:r>
            <a:r>
              <a:rPr lang="es-MX" sz="2000" i="1" dirty="0"/>
              <a:t>, como el cambio de "tiro" a </a:t>
            </a:r>
            <a:r>
              <a:rPr lang="es-MX" sz="2000" i="1" dirty="0" smtClean="0"/>
              <a:t>“tira".</a:t>
            </a:r>
          </a:p>
          <a:p>
            <a:pPr algn="just"/>
            <a:endParaRPr lang="es-MX" sz="2000" i="1" dirty="0"/>
          </a:p>
          <a:p>
            <a:pPr algn="just"/>
            <a:r>
              <a:rPr lang="es-MX" sz="2000" i="1" dirty="0" smtClean="0">
                <a:solidFill>
                  <a:srgbClr val="C00000"/>
                </a:solidFill>
              </a:rPr>
              <a:t>Inserción:</a:t>
            </a:r>
            <a:r>
              <a:rPr lang="es-MX" sz="2000" i="1" dirty="0" smtClean="0"/>
              <a:t> insertar un carácter </a:t>
            </a:r>
            <a:r>
              <a:rPr lang="es-MX" sz="2000" i="1" dirty="0"/>
              <a:t>en el patrón </a:t>
            </a:r>
            <a:r>
              <a:rPr lang="es-MX" sz="2000" i="1" dirty="0">
                <a:solidFill>
                  <a:srgbClr val="C00000"/>
                </a:solidFill>
                <a:effectLst>
                  <a:outerShdw blurRad="38100" dist="38100" dir="2700000" algn="tl">
                    <a:srgbClr val="000000">
                      <a:alpha val="43137"/>
                    </a:srgbClr>
                  </a:outerShdw>
                </a:effectLst>
              </a:rPr>
              <a:t>s </a:t>
            </a:r>
            <a:r>
              <a:rPr lang="es-MX" sz="2000" i="1" dirty="0"/>
              <a:t>para ayudar a que </a:t>
            </a:r>
            <a:r>
              <a:rPr lang="es-MX" sz="2000" i="1" dirty="0" smtClean="0"/>
              <a:t>coincida </a:t>
            </a:r>
            <a:r>
              <a:rPr lang="es-MX" sz="2000" i="1" dirty="0"/>
              <a:t>con el texto </a:t>
            </a:r>
            <a:r>
              <a:rPr lang="es-MX" sz="2000" i="1" dirty="0">
                <a:solidFill>
                  <a:srgbClr val="C00000"/>
                </a:solidFill>
              </a:rPr>
              <a:t>t</a:t>
            </a:r>
            <a:r>
              <a:rPr lang="es-MX" sz="2000" i="1" dirty="0"/>
              <a:t>, por ejemplo, cambiar </a:t>
            </a:r>
            <a:r>
              <a:rPr lang="es-MX" sz="2000" i="1" dirty="0" smtClean="0"/>
              <a:t>“ola" </a:t>
            </a:r>
            <a:r>
              <a:rPr lang="es-MX" sz="2000" i="1" dirty="0"/>
              <a:t>a </a:t>
            </a:r>
            <a:r>
              <a:rPr lang="es-MX" sz="2000" i="1" dirty="0" smtClean="0"/>
              <a:t>“hola".</a:t>
            </a:r>
          </a:p>
          <a:p>
            <a:pPr algn="just"/>
            <a:endParaRPr lang="es-MX" sz="2000" i="1" dirty="0"/>
          </a:p>
          <a:p>
            <a:pPr algn="just"/>
            <a:r>
              <a:rPr lang="es-MX" sz="2000" i="1" dirty="0" smtClean="0">
                <a:solidFill>
                  <a:srgbClr val="C00000"/>
                </a:solidFill>
              </a:rPr>
              <a:t>Supresión:</a:t>
            </a:r>
            <a:r>
              <a:rPr lang="es-MX" sz="2000" i="1" dirty="0" smtClean="0"/>
              <a:t> Eliminar </a:t>
            </a:r>
            <a:r>
              <a:rPr lang="es-MX" sz="2000" i="1" dirty="0"/>
              <a:t>un </a:t>
            </a:r>
            <a:r>
              <a:rPr lang="es-MX" sz="2000" i="1" dirty="0" smtClean="0"/>
              <a:t> </a:t>
            </a:r>
            <a:r>
              <a:rPr lang="es-MX" sz="2000" i="1" dirty="0"/>
              <a:t>carácter de </a:t>
            </a:r>
            <a:r>
              <a:rPr lang="es-MX" sz="2000" i="1" dirty="0" smtClean="0"/>
              <a:t>el patrón </a:t>
            </a:r>
            <a:r>
              <a:rPr lang="es-MX" sz="2000" i="1" dirty="0"/>
              <a:t>de </a:t>
            </a:r>
            <a:r>
              <a:rPr lang="es-MX" sz="2000" i="1" dirty="0">
                <a:solidFill>
                  <a:srgbClr val="C00000"/>
                </a:solidFill>
              </a:rPr>
              <a:t>s</a:t>
            </a:r>
            <a:r>
              <a:rPr lang="es-MX" sz="2000" i="1" dirty="0"/>
              <a:t> para ayudar a que </a:t>
            </a:r>
            <a:r>
              <a:rPr lang="es-MX" sz="2000" i="1" dirty="0" smtClean="0"/>
              <a:t>coincida </a:t>
            </a:r>
            <a:r>
              <a:rPr lang="es-MX" sz="2000" i="1" dirty="0"/>
              <a:t>con el texto</a:t>
            </a:r>
            <a:r>
              <a:rPr lang="es-MX" sz="2000" i="1" dirty="0">
                <a:solidFill>
                  <a:srgbClr val="C00000"/>
                </a:solidFill>
                <a:effectLst>
                  <a:outerShdw blurRad="38100" dist="38100" dir="2700000" algn="tl">
                    <a:srgbClr val="000000">
                      <a:alpha val="43137"/>
                    </a:srgbClr>
                  </a:outerShdw>
                </a:effectLst>
              </a:rPr>
              <a:t> t</a:t>
            </a:r>
            <a:r>
              <a:rPr lang="es-MX" sz="2000" i="1" dirty="0"/>
              <a:t>, como el cambio de </a:t>
            </a:r>
            <a:r>
              <a:rPr lang="es-MX" sz="2000" i="1" dirty="0" smtClean="0"/>
              <a:t>“rola" </a:t>
            </a:r>
            <a:r>
              <a:rPr lang="es-MX" sz="2000" i="1" dirty="0"/>
              <a:t>a </a:t>
            </a:r>
            <a:r>
              <a:rPr lang="es-MX" sz="2000" i="1" dirty="0" smtClean="0"/>
              <a:t>“ola".	</a:t>
            </a:r>
            <a:r>
              <a:rPr lang="en-US" sz="2000" i="1" dirty="0" smtClean="0"/>
              <a:t>   </a:t>
            </a:r>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12</a:t>
            </a:fld>
            <a:endParaRPr lang="en-US"/>
          </a:p>
        </p:txBody>
      </p:sp>
    </p:spTree>
    <p:extLst>
      <p:ext uri="{BB962C8B-B14F-4D97-AF65-F5344CB8AC3E}">
        <p14:creationId xmlns:p14="http://schemas.microsoft.com/office/powerpoint/2010/main" val="4136749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Definición de Edición de Distancia</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6" name="Rectangle 5"/>
              <p:cNvSpPr txBox="1">
                <a:spLocks noChangeArrowheads="1"/>
              </p:cNvSpPr>
              <p:nvPr/>
            </p:nvSpPr>
            <p:spPr bwMode="auto">
              <a:xfrm>
                <a:off x="503548" y="1268760"/>
                <a:ext cx="7848872" cy="54726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s-MX" sz="2000" dirty="0" smtClean="0"/>
                  <a:t>A partir de ahora, tenemos en cuenta que las palabras de </a:t>
                </a:r>
                <a14:m>
                  <m:oMath xmlns:m="http://schemas.openxmlformats.org/officeDocument/2006/math">
                    <m:r>
                      <a:rPr lang="es-MX" sz="2400" i="1" smtClean="0">
                        <a:solidFill>
                          <a:srgbClr val="C00000"/>
                        </a:solidFill>
                        <a:latin typeface="Cambria Math"/>
                      </a:rPr>
                      <m:t>𝑥</m:t>
                    </m:r>
                  </m:oMath>
                </a14:m>
                <a:r>
                  <a:rPr lang="es-MX" sz="2000" dirty="0"/>
                  <a:t> </a:t>
                </a:r>
                <a:r>
                  <a:rPr lang="es-MX" sz="2000" dirty="0" smtClean="0"/>
                  <a:t>y </a:t>
                </a:r>
                <a14:m>
                  <m:oMath xmlns:m="http://schemas.openxmlformats.org/officeDocument/2006/math">
                    <m:r>
                      <a:rPr lang="es-MX" sz="2000" i="1" smtClean="0">
                        <a:solidFill>
                          <a:srgbClr val="C00000"/>
                        </a:solidFill>
                        <a:latin typeface="Cambria Math"/>
                      </a:rPr>
                      <m:t>𝑦</m:t>
                    </m:r>
                  </m:oMath>
                </a14:m>
                <a:r>
                  <a:rPr lang="es-MX" sz="2000" dirty="0"/>
                  <a:t> son fijas. La longitud de </a:t>
                </a:r>
                <a14:m>
                  <m:oMath xmlns:m="http://schemas.openxmlformats.org/officeDocument/2006/math">
                    <m:r>
                      <a:rPr lang="es-MX" sz="2000" i="1" smtClean="0">
                        <a:solidFill>
                          <a:srgbClr val="C00000"/>
                        </a:solidFill>
                        <a:latin typeface="Cambria Math"/>
                      </a:rPr>
                      <m:t>𝑥</m:t>
                    </m:r>
                  </m:oMath>
                </a14:m>
                <a:r>
                  <a:rPr lang="es-MX" sz="2000" dirty="0"/>
                  <a:t> es </a:t>
                </a:r>
                <a14:m>
                  <m:oMath xmlns:m="http://schemas.openxmlformats.org/officeDocument/2006/math">
                    <m:r>
                      <a:rPr lang="es-MX" sz="2000" i="1" smtClean="0">
                        <a:solidFill>
                          <a:srgbClr val="C00000"/>
                        </a:solidFill>
                        <a:latin typeface="Cambria Math"/>
                      </a:rPr>
                      <m:t>𝑚</m:t>
                    </m:r>
                  </m:oMath>
                </a14:m>
                <a:r>
                  <a:rPr lang="es-MX" sz="2000" dirty="0"/>
                  <a:t>, y la longitud de </a:t>
                </a:r>
                <a14:m>
                  <m:oMath xmlns:m="http://schemas.openxmlformats.org/officeDocument/2006/math">
                    <m:r>
                      <a:rPr lang="es-MX" sz="2000" b="0" i="1" smtClean="0">
                        <a:solidFill>
                          <a:srgbClr val="C00000"/>
                        </a:solidFill>
                        <a:latin typeface="Cambria Math"/>
                      </a:rPr>
                      <m:t>𝑦</m:t>
                    </m:r>
                  </m:oMath>
                </a14:m>
                <a:r>
                  <a:rPr lang="es-MX" sz="2000" dirty="0"/>
                  <a:t> es </a:t>
                </a:r>
                <a14:m>
                  <m:oMath xmlns:m="http://schemas.openxmlformats.org/officeDocument/2006/math">
                    <m:r>
                      <a:rPr lang="es-MX" sz="2000" i="1" smtClean="0">
                        <a:solidFill>
                          <a:srgbClr val="C00000"/>
                        </a:solidFill>
                        <a:latin typeface="Cambria Math"/>
                      </a:rPr>
                      <m:t>𝑛</m:t>
                    </m:r>
                  </m:oMath>
                </a14:m>
                <a:r>
                  <a:rPr lang="es-MX" sz="2000" dirty="0"/>
                  <a:t>, y suponemos que </a:t>
                </a:r>
                <a14:m>
                  <m:oMath xmlns:m="http://schemas.openxmlformats.org/officeDocument/2006/math">
                    <m:r>
                      <a:rPr lang="es-MX" sz="2000" i="1">
                        <a:latin typeface="Cambria Math"/>
                      </a:rPr>
                      <m:t>𝑛</m:t>
                    </m:r>
                    <m:r>
                      <a:rPr lang="es-MX" sz="2000" i="1">
                        <a:latin typeface="Cambria Math"/>
                      </a:rPr>
                      <m:t>&gt; </m:t>
                    </m:r>
                    <m:r>
                      <a:rPr lang="es-MX" sz="2000" i="1">
                        <a:latin typeface="Cambria Math"/>
                      </a:rPr>
                      <m:t>𝑚</m:t>
                    </m:r>
                  </m:oMath>
                </a14:m>
                <a:r>
                  <a:rPr lang="es-MX" sz="2000" dirty="0"/>
                  <a:t>. </a:t>
                </a:r>
                <a:endParaRPr lang="es-MX" sz="2000" dirty="0" smtClean="0"/>
              </a:p>
              <a:p>
                <a:pPr algn="just"/>
                <a:endParaRPr lang="es-MX" sz="2000" dirty="0" smtClean="0"/>
              </a:p>
              <a:p>
                <a:pPr algn="just"/>
                <a:r>
                  <a:rPr lang="es-MX" sz="2000" dirty="0" smtClean="0"/>
                  <a:t>Definimos </a:t>
                </a:r>
                <a:r>
                  <a:rPr lang="es-MX" sz="2000" dirty="0"/>
                  <a:t>la matriz </a:t>
                </a:r>
                <a14:m>
                  <m:oMath xmlns:m="http://schemas.openxmlformats.org/officeDocument/2006/math">
                    <m:r>
                      <a:rPr lang="es-MX" sz="2000" i="1">
                        <a:latin typeface="Cambria Math"/>
                      </a:rPr>
                      <m:t>𝐸𝐷𝐼𝑇</m:t>
                    </m:r>
                    <m:r>
                      <a:rPr lang="es-MX" sz="2000" i="1">
                        <a:latin typeface="Cambria Math"/>
                      </a:rPr>
                      <m:t> </m:t>
                    </m:r>
                    <m:r>
                      <a:rPr lang="es-MX" sz="2000" i="1">
                        <a:latin typeface="Cambria Math"/>
                      </a:rPr>
                      <m:t>𝑝𝑜𝑟</m:t>
                    </m:r>
                    <m:r>
                      <a:rPr lang="es-MX" sz="2000" i="1">
                        <a:latin typeface="Cambria Math"/>
                      </a:rPr>
                      <m:t>:</m:t>
                    </m:r>
                  </m:oMath>
                </a14:m>
                <a:endParaRPr lang="es-MX" sz="2000" dirty="0"/>
              </a:p>
              <a:p>
                <a:pPr marL="0" indent="0" algn="ctr">
                  <a:buNone/>
                </a:pPr>
                <a14:m>
                  <m:oMath xmlns:m="http://schemas.openxmlformats.org/officeDocument/2006/math">
                    <m:r>
                      <a:rPr lang="es-MX" sz="2400" i="1">
                        <a:latin typeface="Cambria Math"/>
                      </a:rPr>
                      <m:t>𝐸𝐷𝐼𝑇</m:t>
                    </m:r>
                    <m:d>
                      <m:dPr>
                        <m:begChr m:val="["/>
                        <m:endChr m:val="]"/>
                        <m:ctrlPr>
                          <a:rPr lang="es-MX" sz="2400" i="1">
                            <a:latin typeface="Cambria Math"/>
                          </a:rPr>
                        </m:ctrlPr>
                      </m:dPr>
                      <m:e>
                        <m:r>
                          <a:rPr lang="es-MX" sz="2400" i="1">
                            <a:latin typeface="Cambria Math"/>
                          </a:rPr>
                          <m:t>𝑖</m:t>
                        </m:r>
                        <m:r>
                          <a:rPr lang="es-MX" sz="2400" i="1">
                            <a:latin typeface="Cambria Math"/>
                          </a:rPr>
                          <m:t>,</m:t>
                        </m:r>
                        <m:r>
                          <a:rPr lang="es-MX" sz="2400" i="1">
                            <a:latin typeface="Cambria Math"/>
                          </a:rPr>
                          <m:t>𝑗</m:t>
                        </m:r>
                      </m:e>
                    </m:d>
                    <m:r>
                      <a:rPr lang="es-MX" sz="2400" i="1">
                        <a:latin typeface="Cambria Math"/>
                      </a:rPr>
                      <m:t>=  </m:t>
                    </m:r>
                    <m:r>
                      <a:rPr lang="es-MX" sz="2400" i="1">
                        <a:latin typeface="Cambria Math"/>
                      </a:rPr>
                      <m:t>𝑒𝑑𝑖𝑡</m:t>
                    </m:r>
                    <m:r>
                      <a:rPr lang="es-MX" sz="2400" i="1">
                        <a:latin typeface="Cambria Math"/>
                      </a:rPr>
                      <m:t> </m:t>
                    </m:r>
                    <m:d>
                      <m:dPr>
                        <m:ctrlPr>
                          <a:rPr lang="es-MX" sz="2400" i="1">
                            <a:latin typeface="Cambria Math"/>
                          </a:rPr>
                        </m:ctrlPr>
                      </m:dPr>
                      <m:e>
                        <m:r>
                          <a:rPr lang="es-MX" sz="2400" i="1">
                            <a:latin typeface="Cambria Math"/>
                          </a:rPr>
                          <m:t>𝑥</m:t>
                        </m:r>
                        <m:d>
                          <m:dPr>
                            <m:begChr m:val="["/>
                            <m:endChr m:val="]"/>
                            <m:ctrlPr>
                              <a:rPr lang="es-MX" sz="2400" i="1">
                                <a:latin typeface="Cambria Math"/>
                              </a:rPr>
                            </m:ctrlPr>
                          </m:dPr>
                          <m:e>
                            <m:r>
                              <a:rPr lang="es-MX" sz="2400" i="1">
                                <a:latin typeface="Cambria Math"/>
                              </a:rPr>
                              <m:t>1..</m:t>
                            </m:r>
                            <m:r>
                              <a:rPr lang="es-MX" sz="2400" i="1">
                                <a:latin typeface="Cambria Math"/>
                              </a:rPr>
                              <m:t>𝑖</m:t>
                            </m:r>
                          </m:e>
                        </m:d>
                        <m:r>
                          <a:rPr lang="es-MX" sz="2400" i="1">
                            <a:latin typeface="Cambria Math"/>
                          </a:rPr>
                          <m:t>, </m:t>
                        </m:r>
                        <m:r>
                          <a:rPr lang="es-MX" sz="2400" i="1">
                            <a:latin typeface="Cambria Math"/>
                          </a:rPr>
                          <m:t>𝑦</m:t>
                        </m:r>
                        <m:d>
                          <m:dPr>
                            <m:begChr m:val="["/>
                            <m:endChr m:val="]"/>
                            <m:ctrlPr>
                              <a:rPr lang="es-MX" sz="2400" i="1">
                                <a:latin typeface="Cambria Math"/>
                              </a:rPr>
                            </m:ctrlPr>
                          </m:dPr>
                          <m:e>
                            <m:r>
                              <a:rPr lang="es-MX" sz="2400" i="1">
                                <a:latin typeface="Cambria Math"/>
                              </a:rPr>
                              <m:t>1..</m:t>
                            </m:r>
                            <m:r>
                              <a:rPr lang="es-MX" sz="2400" i="1">
                                <a:latin typeface="Cambria Math"/>
                              </a:rPr>
                              <m:t>𝑗</m:t>
                            </m:r>
                          </m:e>
                        </m:d>
                      </m:e>
                    </m:d>
                  </m:oMath>
                </a14:m>
                <a:r>
                  <a:rPr lang="es-MX" sz="2400" dirty="0"/>
                  <a:t> </a:t>
                </a:r>
                <a:endParaRPr lang="es-MX" sz="2400" dirty="0" smtClean="0"/>
              </a:p>
              <a:p>
                <a:pPr marL="0" indent="0" algn="ctr">
                  <a:buNone/>
                </a:pPr>
                <a:endParaRPr lang="es-MX" sz="2400" dirty="0"/>
              </a:p>
              <a:p>
                <a:pPr marL="0" indent="0" algn="ctr">
                  <a:buNone/>
                </a:pPr>
                <a14:m>
                  <m:oMath xmlns:m="http://schemas.openxmlformats.org/officeDocument/2006/math">
                    <m:r>
                      <a:rPr lang="es-MX" sz="2000" i="1">
                        <a:latin typeface="Cambria Math"/>
                      </a:rPr>
                      <m:t>𝑃𝑎𝑟𝑎</m:t>
                    </m:r>
                    <m:r>
                      <a:rPr lang="es-MX" sz="2000" i="1">
                        <a:latin typeface="Cambria Math"/>
                      </a:rPr>
                      <m:t>  0&lt;</m:t>
                    </m:r>
                    <m:r>
                      <a:rPr lang="es-MX" sz="2000" i="1">
                        <a:latin typeface="Cambria Math"/>
                      </a:rPr>
                      <m:t>𝑖</m:t>
                    </m:r>
                    <m:r>
                      <a:rPr lang="es-MX" sz="2000" i="1">
                        <a:latin typeface="Cambria Math"/>
                      </a:rPr>
                      <m:t> &lt;</m:t>
                    </m:r>
                    <m:r>
                      <a:rPr lang="es-MX" sz="2000" i="1">
                        <a:latin typeface="Cambria Math"/>
                      </a:rPr>
                      <m:t>𝑚</m:t>
                    </m:r>
                  </m:oMath>
                </a14:m>
                <a:r>
                  <a:rPr lang="es-MX" sz="2000" dirty="0"/>
                  <a:t>   y </a:t>
                </a:r>
                <a14:m>
                  <m:oMath xmlns:m="http://schemas.openxmlformats.org/officeDocument/2006/math">
                    <m:r>
                      <a:rPr lang="es-MX" sz="2000" b="0" i="0" smtClean="0">
                        <a:latin typeface="Cambria Math"/>
                      </a:rPr>
                      <m:t> </m:t>
                    </m:r>
                    <m:r>
                      <a:rPr lang="es-MX" sz="2000" i="1" smtClean="0">
                        <a:latin typeface="Cambria Math"/>
                      </a:rPr>
                      <m:t>0</m:t>
                    </m:r>
                    <m:r>
                      <a:rPr lang="es-MX" sz="2000" i="1">
                        <a:latin typeface="Cambria Math"/>
                      </a:rPr>
                      <m:t> &lt; </m:t>
                    </m:r>
                    <m:r>
                      <a:rPr lang="es-MX" sz="2000" i="1">
                        <a:latin typeface="Cambria Math"/>
                      </a:rPr>
                      <m:t>𝑗</m:t>
                    </m:r>
                    <m:r>
                      <a:rPr lang="es-MX" sz="2000" i="1">
                        <a:latin typeface="Cambria Math"/>
                      </a:rPr>
                      <m:t> &lt;</m:t>
                    </m:r>
                    <m:r>
                      <a:rPr lang="es-MX" sz="2000" i="1">
                        <a:latin typeface="Cambria Math"/>
                      </a:rPr>
                      <m:t>𝑛</m:t>
                    </m:r>
                    <m:r>
                      <a:rPr lang="es-MX" sz="2000" i="1">
                        <a:latin typeface="Cambria Math"/>
                      </a:rPr>
                      <m:t>  </m:t>
                    </m:r>
                    <m:r>
                      <a:rPr lang="es-MX" sz="2000" i="1">
                        <a:latin typeface="Cambria Math"/>
                      </a:rPr>
                      <m:t>𝐿𝑜𝑠</m:t>
                    </m:r>
                    <m:r>
                      <a:rPr lang="es-MX" sz="2000" i="1">
                        <a:latin typeface="Cambria Math"/>
                      </a:rPr>
                      <m:t> </m:t>
                    </m:r>
                    <m:r>
                      <a:rPr lang="es-MX" sz="2000" i="1">
                        <a:latin typeface="Cambria Math"/>
                      </a:rPr>
                      <m:t>𝑣𝑎𝑙𝑜𝑟𝑒𝑠</m:t>
                    </m:r>
                    <m:r>
                      <a:rPr lang="es-MX" sz="2000" i="1">
                        <a:latin typeface="Cambria Math"/>
                      </a:rPr>
                      <m:t> </m:t>
                    </m:r>
                    <m:r>
                      <a:rPr lang="es-MX" sz="2000" i="1">
                        <a:latin typeface="Cambria Math"/>
                      </a:rPr>
                      <m:t>𝑙</m:t>
                    </m:r>
                    <m:r>
                      <a:rPr lang="es-MX" sz="2000" i="1">
                        <a:latin typeface="Cambria Math"/>
                      </a:rPr>
                      <m:t>í</m:t>
                    </m:r>
                    <m:r>
                      <a:rPr lang="es-MX" sz="2000" i="1">
                        <a:latin typeface="Cambria Math"/>
                      </a:rPr>
                      <m:t>𝑚𝑖𝑡𝑒</m:t>
                    </m:r>
                    <m:r>
                      <a:rPr lang="es-MX" sz="2000" i="1">
                        <a:latin typeface="Cambria Math"/>
                      </a:rPr>
                      <m:t> </m:t>
                    </m:r>
                    <m:r>
                      <a:rPr lang="es-MX" sz="2000" i="1">
                        <a:latin typeface="Cambria Math"/>
                      </a:rPr>
                      <m:t>𝑠𝑒</m:t>
                    </m:r>
                    <m:r>
                      <a:rPr lang="es-MX" sz="2000" i="1">
                        <a:latin typeface="Cambria Math"/>
                      </a:rPr>
                      <m:t> </m:t>
                    </m:r>
                    <m:r>
                      <a:rPr lang="es-MX" sz="2000" i="1">
                        <a:latin typeface="Cambria Math"/>
                      </a:rPr>
                      <m:t>𝑑𝑒𝑓𝑖𝑛𝑒𝑛</m:t>
                    </m:r>
                    <m:r>
                      <a:rPr lang="es-MX" sz="2000" i="1">
                        <a:latin typeface="Cambria Math"/>
                      </a:rPr>
                      <m:t> </m:t>
                    </m:r>
                    <m:r>
                      <a:rPr lang="es-MX" sz="2000" i="1">
                        <a:latin typeface="Cambria Math"/>
                      </a:rPr>
                      <m:t>𝑐𝑜𝑚𝑜</m:t>
                    </m:r>
                    <m:r>
                      <a:rPr lang="es-MX" sz="2000" i="1">
                        <a:latin typeface="Cambria Math"/>
                      </a:rPr>
                      <m:t> </m:t>
                    </m:r>
                    <m:r>
                      <a:rPr lang="es-MX" sz="2000" i="1">
                        <a:latin typeface="Cambria Math"/>
                      </a:rPr>
                      <m:t>𝑠𝑖𝑔𝑢𝑒</m:t>
                    </m:r>
                    <m:r>
                      <a:rPr lang="es-MX" sz="2000" i="1">
                        <a:latin typeface="Cambria Math"/>
                      </a:rPr>
                      <m:t> (</m:t>
                    </m:r>
                    <m:r>
                      <a:rPr lang="es-MX" sz="2000" i="1">
                        <a:latin typeface="Cambria Math"/>
                      </a:rPr>
                      <m:t>𝑝𝑜𝑟</m:t>
                    </m:r>
                    <m:r>
                      <a:rPr lang="es-MX" sz="2000" b="0" i="1" smtClean="0">
                        <a:latin typeface="Cambria Math"/>
                      </a:rPr>
                      <m:t> </m:t>
                    </m:r>
                    <m:r>
                      <a:rPr lang="es-MX" sz="2000" i="1">
                        <a:latin typeface="Cambria Math"/>
                      </a:rPr>
                      <m:t>0 &lt;</m:t>
                    </m:r>
                    <m:r>
                      <a:rPr lang="es-MX" sz="2000" i="1">
                        <a:latin typeface="Cambria Math"/>
                      </a:rPr>
                      <m:t>𝑖</m:t>
                    </m:r>
                    <m:r>
                      <a:rPr lang="es-MX" sz="2000" i="1">
                        <a:latin typeface="Cambria Math"/>
                      </a:rPr>
                      <m:t> &lt;</m:t>
                    </m:r>
                    <m:r>
                      <a:rPr lang="es-MX" sz="2000" i="1">
                        <a:latin typeface="Cambria Math"/>
                      </a:rPr>
                      <m:t>𝑚</m:t>
                    </m:r>
                    <m:r>
                      <a:rPr lang="es-MX" sz="2000" i="1">
                        <a:latin typeface="Cambria Math"/>
                      </a:rPr>
                      <m:t>, 0 &lt;</m:t>
                    </m:r>
                    <m:r>
                      <a:rPr lang="es-MX" sz="2000" i="1">
                        <a:latin typeface="Cambria Math"/>
                      </a:rPr>
                      <m:t>𝑗</m:t>
                    </m:r>
                    <m:r>
                      <a:rPr lang="es-MX" sz="2000" i="1">
                        <a:latin typeface="Cambria Math"/>
                      </a:rPr>
                      <m:t> &lt;</m:t>
                    </m:r>
                    <m:r>
                      <a:rPr lang="es-MX" sz="2000" i="1">
                        <a:latin typeface="Cambria Math"/>
                      </a:rPr>
                      <m:t>𝑛</m:t>
                    </m:r>
                    <m:r>
                      <a:rPr lang="es-MX" sz="2000" i="1">
                        <a:latin typeface="Cambria Math"/>
                      </a:rPr>
                      <m:t>):</m:t>
                    </m:r>
                  </m:oMath>
                </a14:m>
                <a:endParaRPr lang="es-MX" sz="1800" dirty="0"/>
              </a:p>
              <a:p>
                <a:endParaRPr lang="es-MX" sz="1800" dirty="0"/>
              </a:p>
              <a:p>
                <a:pPr marL="0" indent="0">
                  <a:buNone/>
                </a:pPr>
                <a14:m>
                  <m:oMathPara xmlns:m="http://schemas.openxmlformats.org/officeDocument/2006/math">
                    <m:oMathParaPr>
                      <m:jc m:val="center"/>
                    </m:oMathParaPr>
                    <m:oMath xmlns:m="http://schemas.openxmlformats.org/officeDocument/2006/math">
                      <m:r>
                        <a:rPr lang="es-MX" sz="2000" i="1">
                          <a:latin typeface="Cambria Math"/>
                        </a:rPr>
                        <m:t>𝐸𝐷𝐼𝑇</m:t>
                      </m:r>
                      <m:d>
                        <m:dPr>
                          <m:begChr m:val="["/>
                          <m:endChr m:val="]"/>
                          <m:ctrlPr>
                            <a:rPr lang="es-MX" sz="2000" i="1">
                              <a:latin typeface="Cambria Math"/>
                            </a:rPr>
                          </m:ctrlPr>
                        </m:dPr>
                        <m:e>
                          <m:r>
                            <a:rPr lang="es-MX" sz="2000" i="1">
                              <a:latin typeface="Cambria Math"/>
                            </a:rPr>
                            <m:t>0,</m:t>
                          </m:r>
                          <m:r>
                            <a:rPr lang="es-MX" sz="2000" i="1">
                              <a:latin typeface="Cambria Math"/>
                            </a:rPr>
                            <m:t>𝑗</m:t>
                          </m:r>
                        </m:e>
                      </m:d>
                      <m:r>
                        <a:rPr lang="es-MX" sz="2000" i="1">
                          <a:latin typeface="Cambria Math"/>
                        </a:rPr>
                        <m:t>=</m:t>
                      </m:r>
                      <m:r>
                        <a:rPr lang="es-MX" sz="2000" i="1">
                          <a:latin typeface="Cambria Math"/>
                        </a:rPr>
                        <m:t>𝑗</m:t>
                      </m:r>
                      <m:r>
                        <a:rPr lang="es-MX" sz="2000" i="1">
                          <a:latin typeface="Cambria Math"/>
                        </a:rPr>
                        <m:t>,  </m:t>
                      </m:r>
                      <m:r>
                        <a:rPr lang="es-MX" sz="2000" i="1">
                          <a:latin typeface="Cambria Math"/>
                        </a:rPr>
                        <m:t>𝐸𝐷𝐼𝑇</m:t>
                      </m:r>
                      <m:d>
                        <m:dPr>
                          <m:begChr m:val="["/>
                          <m:endChr m:val="]"/>
                          <m:ctrlPr>
                            <a:rPr lang="es-MX" sz="2000" i="1">
                              <a:latin typeface="Cambria Math"/>
                            </a:rPr>
                          </m:ctrlPr>
                        </m:dPr>
                        <m:e>
                          <m:r>
                            <a:rPr lang="es-MX" sz="2000" i="1">
                              <a:latin typeface="Cambria Math"/>
                            </a:rPr>
                            <m:t>𝑖</m:t>
                          </m:r>
                          <m:r>
                            <a:rPr lang="es-MX" sz="2000" i="1">
                              <a:latin typeface="Cambria Math"/>
                            </a:rPr>
                            <m:t>,0</m:t>
                          </m:r>
                        </m:e>
                      </m:d>
                      <m:r>
                        <a:rPr lang="es-MX" sz="2000" i="1">
                          <a:latin typeface="Cambria Math"/>
                        </a:rPr>
                        <m:t>= </m:t>
                      </m:r>
                      <m:r>
                        <a:rPr lang="es-MX" sz="2000" i="1">
                          <a:latin typeface="Cambria Math"/>
                        </a:rPr>
                        <m:t>𝑖</m:t>
                      </m:r>
                    </m:oMath>
                  </m:oMathPara>
                </a14:m>
                <a:endParaRPr lang="es-MX" sz="1800" dirty="0"/>
              </a:p>
              <a:p>
                <a:pPr lvl="1" algn="just"/>
                <a:endParaRPr lang="en-US" sz="2000" i="1" dirty="0">
                  <a:effectLst>
                    <a:outerShdw blurRad="38100" dist="38100" dir="2700000" algn="tl">
                      <a:srgbClr val="000000">
                        <a:alpha val="43137"/>
                      </a:srgbClr>
                    </a:outerShdw>
                  </a:effectLst>
                </a:endParaRPr>
              </a:p>
            </p:txBody>
          </p:sp>
        </mc:Choice>
        <mc:Fallback xmlns="">
          <p:sp>
            <p:nvSpPr>
              <p:cNvPr id="6" name="Rectangle 5"/>
              <p:cNvSpPr txBox="1">
                <a:spLocks noRot="1" noChangeAspect="1" noMove="1" noResize="1" noEditPoints="1" noAdjustHandles="1" noChangeArrowheads="1" noChangeShapeType="1" noTextEdit="1"/>
              </p:cNvSpPr>
              <p:nvPr/>
            </p:nvSpPr>
            <p:spPr bwMode="auto">
              <a:xfrm>
                <a:off x="503548" y="1268760"/>
                <a:ext cx="7848872" cy="5472608"/>
              </a:xfrm>
              <a:prstGeom prst="rect">
                <a:avLst/>
              </a:prstGeom>
              <a:blipFill rotWithShape="1">
                <a:blip r:embed="rId2"/>
                <a:stretch>
                  <a:fillRect l="-777" r="-7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
        <p:nvSpPr>
          <p:cNvPr id="4" name="3 Marcador de número de diapositiva"/>
          <p:cNvSpPr>
            <a:spLocks noGrp="1"/>
          </p:cNvSpPr>
          <p:nvPr>
            <p:ph type="sldNum" sz="quarter" idx="12"/>
          </p:nvPr>
        </p:nvSpPr>
        <p:spPr/>
        <p:txBody>
          <a:bodyPr/>
          <a:lstStyle/>
          <a:p>
            <a:fld id="{DE88A870-270F-4CD2-AAD4-27DF8BD482C1}" type="slidenum">
              <a:rPr lang="en-US" smtClean="0"/>
              <a:pPr/>
              <a:t>13</a:t>
            </a:fld>
            <a:endParaRPr lang="en-US"/>
          </a:p>
        </p:txBody>
      </p:sp>
    </p:spTree>
    <p:extLst>
      <p:ext uri="{BB962C8B-B14F-4D97-AF65-F5344CB8AC3E}">
        <p14:creationId xmlns:p14="http://schemas.microsoft.com/office/powerpoint/2010/main" val="879258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Definición de Edición de Distancia</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6" name="Rectangle 5"/>
              <p:cNvSpPr txBox="1">
                <a:spLocks noChangeArrowheads="1"/>
              </p:cNvSpPr>
              <p:nvPr/>
            </p:nvSpPr>
            <p:spPr bwMode="auto">
              <a:xfrm>
                <a:off x="516372" y="1268760"/>
                <a:ext cx="7848872" cy="54726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s-MX" sz="2000" i="1" dirty="0" smtClean="0"/>
              </a:p>
              <a:p>
                <a14:m>
                  <m:oMath xmlns:m="http://schemas.openxmlformats.org/officeDocument/2006/math">
                    <m:r>
                      <a:rPr lang="es-MX" sz="2000" i="1" smtClean="0">
                        <a:latin typeface="Cambria Math"/>
                      </a:rPr>
                      <m:t>𝐸𝐷𝐼𝑇</m:t>
                    </m:r>
                    <m:d>
                      <m:dPr>
                        <m:begChr m:val="["/>
                        <m:endChr m:val="]"/>
                        <m:ctrlPr>
                          <a:rPr lang="es-MX" sz="2000" i="1">
                            <a:latin typeface="Cambria Math"/>
                          </a:rPr>
                        </m:ctrlPr>
                      </m:dPr>
                      <m:e>
                        <m:r>
                          <a:rPr lang="es-MX" sz="2000" i="1">
                            <a:latin typeface="Cambria Math"/>
                          </a:rPr>
                          <m:t>𝑖</m:t>
                        </m:r>
                        <m:r>
                          <a:rPr lang="es-MX" sz="2000" i="1">
                            <a:latin typeface="Cambria Math"/>
                          </a:rPr>
                          <m:t>,</m:t>
                        </m:r>
                        <m:r>
                          <a:rPr lang="es-MX" sz="2000" i="1">
                            <a:latin typeface="Cambria Math"/>
                          </a:rPr>
                          <m:t>𝑗</m:t>
                        </m:r>
                      </m:e>
                    </m:d>
                    <m:r>
                      <a:rPr lang="es-MX" sz="2000" i="1">
                        <a:latin typeface="Cambria Math"/>
                      </a:rPr>
                      <m:t>=</m:t>
                    </m:r>
                    <m:func>
                      <m:funcPr>
                        <m:ctrlPr>
                          <a:rPr lang="es-MX" sz="2000" i="1">
                            <a:latin typeface="Cambria Math"/>
                          </a:rPr>
                        </m:ctrlPr>
                      </m:funcPr>
                      <m:fName>
                        <m:r>
                          <m:rPr>
                            <m:sty m:val="p"/>
                          </m:rPr>
                          <a:rPr lang="es-MX" sz="2000">
                            <a:latin typeface="Cambria Math"/>
                          </a:rPr>
                          <m:t>min</m:t>
                        </m:r>
                      </m:fName>
                      <m:e>
                        <m:eqArr>
                          <m:eqArrPr>
                            <m:ctrlPr>
                              <a:rPr lang="es-MX" sz="2000" i="1">
                                <a:latin typeface="Cambria Math"/>
                              </a:rPr>
                            </m:ctrlPr>
                          </m:eqArrPr>
                          <m:e>
                            <m:r>
                              <a:rPr lang="es-MX" sz="2000" i="1">
                                <a:latin typeface="Cambria Math"/>
                              </a:rPr>
                              <m:t>(</m:t>
                            </m:r>
                            <m:func>
                              <m:funcPr>
                                <m:ctrlPr>
                                  <a:rPr lang="es-MX" sz="2000" b="0" i="1" smtClean="0">
                                    <a:latin typeface="Cambria Math"/>
                                  </a:rPr>
                                </m:ctrlPr>
                              </m:funcPr>
                              <m:fName>
                                <m:r>
                                  <m:rPr>
                                    <m:sty m:val="p"/>
                                  </m:rPr>
                                  <a:rPr lang="es-MX" sz="2000" b="0" i="0" smtClean="0">
                                    <a:latin typeface="Cambria Math"/>
                                  </a:rPr>
                                  <m:t>min</m:t>
                                </m:r>
                              </m:fName>
                              <m:e>
                                <m:r>
                                  <a:rPr lang="es-MX" sz="2000" b="0" i="1" smtClean="0">
                                    <a:latin typeface="Cambria Math"/>
                                  </a:rPr>
                                  <m:t>(</m:t>
                                </m:r>
                              </m:e>
                            </m:func>
                            <m:r>
                              <a:rPr lang="es-MX" sz="2000" i="1">
                                <a:latin typeface="Cambria Math"/>
                              </a:rPr>
                              <m:t>𝐸𝐷𝐼𝑇</m:t>
                            </m:r>
                            <m:d>
                              <m:dPr>
                                <m:begChr m:val="["/>
                                <m:endChr m:val="]"/>
                                <m:ctrlPr>
                                  <a:rPr lang="es-MX" sz="2000" i="1">
                                    <a:latin typeface="Cambria Math"/>
                                  </a:rPr>
                                </m:ctrlPr>
                              </m:dPr>
                              <m:e>
                                <m:r>
                                  <a:rPr lang="es-MX" sz="2000" i="1">
                                    <a:latin typeface="Cambria Math"/>
                                  </a:rPr>
                                  <m:t>𝑖</m:t>
                                </m:r>
                                <m:r>
                                  <a:rPr lang="es-MX" sz="2000" i="1">
                                    <a:latin typeface="Cambria Math"/>
                                  </a:rPr>
                                  <m:t>−1,</m:t>
                                </m:r>
                                <m:r>
                                  <a:rPr lang="es-MX" sz="2000" i="1">
                                    <a:latin typeface="Cambria Math"/>
                                  </a:rPr>
                                  <m:t>𝑗</m:t>
                                </m:r>
                              </m:e>
                            </m:d>
                            <m:r>
                              <a:rPr lang="es-MX" sz="2000" i="1">
                                <a:latin typeface="Cambria Math"/>
                              </a:rPr>
                              <m:t>+1,  </m:t>
                            </m:r>
                            <m:r>
                              <a:rPr lang="es-MX" sz="2000" i="1">
                                <a:latin typeface="Cambria Math"/>
                              </a:rPr>
                              <m:t>𝐸𝐷𝐼𝑇</m:t>
                            </m:r>
                            <m:r>
                              <a:rPr lang="es-MX" sz="2000" i="1">
                                <a:latin typeface="Cambria Math"/>
                              </a:rPr>
                              <m:t> </m:t>
                            </m:r>
                            <m:d>
                              <m:dPr>
                                <m:begChr m:val="["/>
                                <m:endChr m:val="]"/>
                                <m:ctrlPr>
                                  <a:rPr lang="es-MX" sz="2000" i="1">
                                    <a:latin typeface="Cambria Math"/>
                                  </a:rPr>
                                </m:ctrlPr>
                              </m:dPr>
                              <m:e>
                                <m:r>
                                  <a:rPr lang="es-MX" sz="2000" i="1">
                                    <a:latin typeface="Cambria Math"/>
                                  </a:rPr>
                                  <m:t>𝑖</m:t>
                                </m:r>
                                <m:r>
                                  <a:rPr lang="es-MX" sz="2000" i="1">
                                    <a:latin typeface="Cambria Math"/>
                                  </a:rPr>
                                  <m:t>,</m:t>
                                </m:r>
                                <m:r>
                                  <a:rPr lang="es-MX" sz="2000" i="1">
                                    <a:latin typeface="Cambria Math"/>
                                  </a:rPr>
                                  <m:t>𝑗</m:t>
                                </m:r>
                                <m:r>
                                  <a:rPr lang="es-MX" sz="2000" i="1">
                                    <a:latin typeface="Cambria Math"/>
                                  </a:rPr>
                                  <m:t>−1</m:t>
                                </m:r>
                              </m:e>
                            </m:d>
                            <m:r>
                              <a:rPr lang="es-MX" sz="2000" i="1">
                                <a:latin typeface="Cambria Math"/>
                              </a:rPr>
                              <m:t>+1</m:t>
                            </m:r>
                            <m:r>
                              <a:rPr lang="es-MX" sz="2000" b="0" i="1" smtClean="0">
                                <a:latin typeface="Cambria Math"/>
                              </a:rPr>
                              <m:t>)</m:t>
                            </m:r>
                            <m:r>
                              <a:rPr lang="es-MX" sz="2000" i="1">
                                <a:latin typeface="Cambria Math"/>
                              </a:rPr>
                              <m:t>,  </m:t>
                            </m:r>
                          </m:e>
                          <m:e>
                            <m:r>
                              <a:rPr lang="es-MX" sz="2000" i="1">
                                <a:latin typeface="Cambria Math"/>
                              </a:rPr>
                              <m:t> </m:t>
                            </m:r>
                          </m:e>
                          <m:e>
                            <m:r>
                              <a:rPr lang="es-MX" sz="2000" i="1">
                                <a:latin typeface="Cambria Math"/>
                              </a:rPr>
                              <m:t>𝐸𝐷𝐼𝑇</m:t>
                            </m:r>
                            <m:d>
                              <m:dPr>
                                <m:begChr m:val="["/>
                                <m:endChr m:val="]"/>
                                <m:ctrlPr>
                                  <a:rPr lang="es-MX" sz="2000" i="1">
                                    <a:latin typeface="Cambria Math"/>
                                  </a:rPr>
                                </m:ctrlPr>
                              </m:dPr>
                              <m:e>
                                <m:r>
                                  <a:rPr lang="es-MX" sz="2000" i="1">
                                    <a:latin typeface="Cambria Math"/>
                                  </a:rPr>
                                  <m:t>𝑖</m:t>
                                </m:r>
                                <m:r>
                                  <a:rPr lang="es-MX" sz="2000" i="1">
                                    <a:latin typeface="Cambria Math"/>
                                  </a:rPr>
                                  <m:t>−1,</m:t>
                                </m:r>
                                <m:r>
                                  <a:rPr lang="es-MX" sz="2000" i="1">
                                    <a:latin typeface="Cambria Math"/>
                                  </a:rPr>
                                  <m:t>𝑗</m:t>
                                </m:r>
                                <m:r>
                                  <a:rPr lang="es-MX" sz="2000" i="1">
                                    <a:latin typeface="Cambria Math"/>
                                  </a:rPr>
                                  <m:t>−1</m:t>
                                </m:r>
                              </m:e>
                            </m:d>
                            <m:r>
                              <a:rPr lang="es-MX" sz="2000" i="1">
                                <a:latin typeface="Cambria Math"/>
                              </a:rPr>
                              <m:t>+ </m:t>
                            </m:r>
                            <m:r>
                              <a:rPr lang="es-MX" sz="2000" i="1">
                                <a:latin typeface="Cambria Math"/>
                              </a:rPr>
                              <m:t>𝜕</m:t>
                            </m:r>
                            <m:r>
                              <a:rPr lang="es-MX" sz="2000" i="1">
                                <a:latin typeface="Cambria Math"/>
                              </a:rPr>
                              <m:t> (</m:t>
                            </m:r>
                            <m:r>
                              <a:rPr lang="es-MX" sz="2000" i="1">
                                <a:latin typeface="Cambria Math"/>
                              </a:rPr>
                              <m:t>𝑥</m:t>
                            </m:r>
                            <m:d>
                              <m:dPr>
                                <m:begChr m:val="["/>
                                <m:endChr m:val="]"/>
                                <m:ctrlPr>
                                  <a:rPr lang="es-MX" sz="2000" i="1">
                                    <a:latin typeface="Cambria Math"/>
                                  </a:rPr>
                                </m:ctrlPr>
                              </m:dPr>
                              <m:e>
                                <m:r>
                                  <a:rPr lang="es-MX" sz="2000" i="1">
                                    <a:latin typeface="Cambria Math"/>
                                  </a:rPr>
                                  <m:t>𝑖</m:t>
                                </m:r>
                              </m:e>
                            </m:d>
                            <m:r>
                              <a:rPr lang="es-MX" sz="2000" i="1">
                                <a:latin typeface="Cambria Math"/>
                              </a:rPr>
                              <m:t>, </m:t>
                            </m:r>
                            <m:r>
                              <a:rPr lang="es-MX" sz="2000" i="1">
                                <a:latin typeface="Cambria Math"/>
                              </a:rPr>
                              <m:t>𝑦</m:t>
                            </m:r>
                            <m:d>
                              <m:dPr>
                                <m:begChr m:val="["/>
                                <m:endChr m:val="]"/>
                                <m:ctrlPr>
                                  <a:rPr lang="es-MX" sz="2000" i="1">
                                    <a:latin typeface="Cambria Math"/>
                                  </a:rPr>
                                </m:ctrlPr>
                              </m:dPr>
                              <m:e>
                                <m:r>
                                  <a:rPr lang="es-MX" sz="2000" i="1">
                                    <a:latin typeface="Cambria Math"/>
                                  </a:rPr>
                                  <m:t>𝑗</m:t>
                                </m:r>
                              </m:e>
                            </m:d>
                            <m:r>
                              <a:rPr lang="es-MX" sz="2000" i="1">
                                <a:latin typeface="Cambria Math"/>
                              </a:rPr>
                              <m:t>)</m:t>
                            </m:r>
                          </m:e>
                        </m:eqArr>
                      </m:e>
                    </m:func>
                  </m:oMath>
                </a14:m>
                <a:endParaRPr lang="es-MX" sz="2000" dirty="0" smtClean="0"/>
              </a:p>
              <a:p>
                <a:endParaRPr lang="es-MX" sz="2000" dirty="0" smtClean="0"/>
              </a:p>
              <a:p>
                <a:pPr algn="just"/>
                <a:r>
                  <a:rPr lang="es-MX" sz="2000" dirty="0"/>
                  <a:t>Donde </a:t>
                </a:r>
                <a14:m>
                  <m:oMath xmlns:m="http://schemas.openxmlformats.org/officeDocument/2006/math">
                    <m:r>
                      <a:rPr lang="es-MX" sz="2000" b="0" i="1" smtClean="0">
                        <a:solidFill>
                          <a:srgbClr val="C00000"/>
                        </a:solidFill>
                        <a:latin typeface="Cambria Math"/>
                      </a:rPr>
                      <m:t>𝑑</m:t>
                    </m:r>
                    <m:d>
                      <m:dPr>
                        <m:ctrlPr>
                          <a:rPr lang="es-MX" sz="2000" i="1">
                            <a:solidFill>
                              <a:srgbClr val="C00000"/>
                            </a:solidFill>
                            <a:latin typeface="Cambria Math"/>
                          </a:rPr>
                        </m:ctrlPr>
                      </m:dPr>
                      <m:e>
                        <m:r>
                          <a:rPr lang="es-MX" sz="2000" b="0" i="1" smtClean="0">
                            <a:solidFill>
                              <a:srgbClr val="C00000"/>
                            </a:solidFill>
                            <a:latin typeface="Cambria Math"/>
                          </a:rPr>
                          <m:t>𝑥</m:t>
                        </m:r>
                        <m:r>
                          <a:rPr lang="es-MX" sz="2000" b="0" i="1">
                            <a:solidFill>
                              <a:srgbClr val="C00000"/>
                            </a:solidFill>
                            <a:latin typeface="Cambria Math"/>
                          </a:rPr>
                          <m:t>,</m:t>
                        </m:r>
                        <m:r>
                          <a:rPr lang="es-MX" sz="2000" b="0" i="1" smtClean="0">
                            <a:solidFill>
                              <a:srgbClr val="C00000"/>
                            </a:solidFill>
                            <a:latin typeface="Cambria Math"/>
                          </a:rPr>
                          <m:t>𝑦</m:t>
                        </m:r>
                      </m:e>
                    </m:d>
                    <m:r>
                      <a:rPr lang="es-MX" sz="2000" b="0" i="1">
                        <a:solidFill>
                          <a:srgbClr val="C00000"/>
                        </a:solidFill>
                        <a:latin typeface="Cambria Math"/>
                      </a:rPr>
                      <m:t>= 0 </m:t>
                    </m:r>
                    <m:r>
                      <a:rPr lang="es-MX" sz="2000" b="0" i="1">
                        <a:solidFill>
                          <a:srgbClr val="C00000"/>
                        </a:solidFill>
                        <a:latin typeface="Cambria Math"/>
                      </a:rPr>
                      <m:t>𝑠𝑖</m:t>
                    </m:r>
                    <m:r>
                      <a:rPr lang="es-MX" sz="2000" b="0" i="1">
                        <a:solidFill>
                          <a:srgbClr val="C00000"/>
                        </a:solidFill>
                        <a:latin typeface="Cambria Math"/>
                      </a:rPr>
                      <m:t> </m:t>
                    </m:r>
                    <m:r>
                      <a:rPr lang="es-MX" sz="2000" b="0" i="1" smtClean="0">
                        <a:solidFill>
                          <a:srgbClr val="C00000"/>
                        </a:solidFill>
                        <a:latin typeface="Cambria Math"/>
                      </a:rPr>
                      <m:t>𝑥</m:t>
                    </m:r>
                    <m:r>
                      <a:rPr lang="es-MX" sz="2000" b="0" i="1">
                        <a:solidFill>
                          <a:srgbClr val="C00000"/>
                        </a:solidFill>
                        <a:latin typeface="Cambria Math"/>
                      </a:rPr>
                      <m:t>=</m:t>
                    </m:r>
                    <m:r>
                      <a:rPr lang="es-MX" sz="2000" b="0" i="1" smtClean="0">
                        <a:solidFill>
                          <a:srgbClr val="C00000"/>
                        </a:solidFill>
                        <a:latin typeface="Cambria Math"/>
                      </a:rPr>
                      <m:t>𝑦</m:t>
                    </m:r>
                    <m:r>
                      <a:rPr lang="es-MX" sz="2000" b="0" i="1" smtClean="0">
                        <a:solidFill>
                          <a:srgbClr val="C00000"/>
                        </a:solidFill>
                        <a:latin typeface="Cambria Math"/>
                      </a:rPr>
                      <m:t>,  </m:t>
                    </m:r>
                    <m:r>
                      <a:rPr lang="es-MX" sz="2000" b="0" i="1">
                        <a:solidFill>
                          <a:srgbClr val="C00000"/>
                        </a:solidFill>
                        <a:latin typeface="Cambria Math"/>
                      </a:rPr>
                      <m:t>𝑦</m:t>
                    </m:r>
                    <m:r>
                      <a:rPr lang="es-MX" sz="2000" b="0" i="1" smtClean="0">
                        <a:solidFill>
                          <a:srgbClr val="C00000"/>
                        </a:solidFill>
                        <a:latin typeface="Cambria Math"/>
                      </a:rPr>
                      <m:t>  </m:t>
                    </m:r>
                    <m:r>
                      <a:rPr lang="es-MX" sz="2000" b="0" i="1" smtClean="0">
                        <a:solidFill>
                          <a:srgbClr val="C00000"/>
                        </a:solidFill>
                        <a:latin typeface="Cambria Math"/>
                      </a:rPr>
                      <m:t>𝑑</m:t>
                    </m:r>
                    <m:d>
                      <m:dPr>
                        <m:ctrlPr>
                          <a:rPr lang="es-MX" sz="2000" i="1">
                            <a:solidFill>
                              <a:srgbClr val="C00000"/>
                            </a:solidFill>
                            <a:latin typeface="Cambria Math"/>
                          </a:rPr>
                        </m:ctrlPr>
                      </m:dPr>
                      <m:e>
                        <m:r>
                          <a:rPr lang="es-MX" sz="2000" b="0" i="1" smtClean="0">
                            <a:solidFill>
                              <a:srgbClr val="C00000"/>
                            </a:solidFill>
                            <a:latin typeface="Cambria Math"/>
                          </a:rPr>
                          <m:t>𝑥</m:t>
                        </m:r>
                        <m:r>
                          <a:rPr lang="es-MX" sz="2000" b="0" i="1">
                            <a:solidFill>
                              <a:srgbClr val="C00000"/>
                            </a:solidFill>
                            <a:latin typeface="Cambria Math"/>
                          </a:rPr>
                          <m:t>,</m:t>
                        </m:r>
                        <m:r>
                          <a:rPr lang="es-MX" sz="2000" b="0" i="1" smtClean="0">
                            <a:solidFill>
                              <a:srgbClr val="C00000"/>
                            </a:solidFill>
                            <a:latin typeface="Cambria Math"/>
                          </a:rPr>
                          <m:t>𝑦</m:t>
                        </m:r>
                      </m:e>
                    </m:d>
                    <m:r>
                      <a:rPr lang="es-MX" sz="2000" b="0" i="1">
                        <a:solidFill>
                          <a:srgbClr val="C00000"/>
                        </a:solidFill>
                        <a:latin typeface="Cambria Math"/>
                      </a:rPr>
                      <m:t>=1</m:t>
                    </m:r>
                    <m:r>
                      <a:rPr lang="es-MX" sz="2000" b="0" i="1">
                        <a:latin typeface="Cambria Math"/>
                      </a:rPr>
                      <m:t> </m:t>
                    </m:r>
                    <m:r>
                      <a:rPr lang="es-MX" sz="2000" b="0" i="1">
                        <a:latin typeface="Cambria Math"/>
                      </a:rPr>
                      <m:t>𝑒𝑛</m:t>
                    </m:r>
                    <m:r>
                      <a:rPr lang="es-MX" sz="2000" b="0" i="1">
                        <a:latin typeface="Cambria Math"/>
                      </a:rPr>
                      <m:t> </m:t>
                    </m:r>
                    <m:r>
                      <a:rPr lang="es-MX" sz="2000" b="0" i="1">
                        <a:latin typeface="Cambria Math"/>
                      </a:rPr>
                      <m:t>𝑜𝑡𝑟𝑜</m:t>
                    </m:r>
                    <m:r>
                      <a:rPr lang="es-MX" sz="2000" b="0" i="1">
                        <a:latin typeface="Cambria Math"/>
                      </a:rPr>
                      <m:t> </m:t>
                    </m:r>
                    <m:r>
                      <a:rPr lang="es-MX" sz="2000" b="0" i="1">
                        <a:latin typeface="Cambria Math"/>
                      </a:rPr>
                      <m:t>𝑐𝑎𝑠𝑜</m:t>
                    </m:r>
                    <m:r>
                      <a:rPr lang="es-MX" sz="2000" b="0" i="1">
                        <a:latin typeface="Cambria Math"/>
                      </a:rPr>
                      <m:t>,</m:t>
                    </m:r>
                  </m:oMath>
                </a14:m>
                <a:r>
                  <a:rPr lang="es-MX" sz="2000" dirty="0" smtClean="0"/>
                  <a:t> </a:t>
                </a:r>
                <a:r>
                  <a:rPr lang="es-MX" sz="2000" dirty="0"/>
                  <a:t>la formula refleja las tres operaciones, eliminación, inserción y cambio respectivamente</a:t>
                </a:r>
                <a:r>
                  <a:rPr lang="es-MX" sz="2000" dirty="0" smtClean="0"/>
                  <a:t>,.</a:t>
                </a:r>
              </a:p>
              <a:p>
                <a:pPr algn="just"/>
                <a:endParaRPr lang="es-MX" sz="2000" dirty="0" smtClean="0"/>
              </a:p>
              <a:p>
                <a:pPr algn="just"/>
                <a:endParaRPr lang="es-MX" sz="2000" dirty="0"/>
              </a:p>
              <a:p>
                <a:pPr algn="just"/>
                <a:endParaRPr lang="es-MX" sz="2000" dirty="0"/>
              </a:p>
            </p:txBody>
          </p:sp>
        </mc:Choice>
        <mc:Fallback xmlns="">
          <p:sp>
            <p:nvSpPr>
              <p:cNvPr id="6" name="Rectangle 5"/>
              <p:cNvSpPr txBox="1">
                <a:spLocks noRot="1" noChangeAspect="1" noMove="1" noResize="1" noEditPoints="1" noAdjustHandles="1" noChangeArrowheads="1" noChangeShapeType="1" noTextEdit="1"/>
              </p:cNvSpPr>
              <p:nvPr/>
            </p:nvSpPr>
            <p:spPr bwMode="auto">
              <a:xfrm>
                <a:off x="516372" y="1268760"/>
                <a:ext cx="7848872" cy="5472608"/>
              </a:xfrm>
              <a:prstGeom prst="rect">
                <a:avLst/>
              </a:prstGeom>
              <a:blipFill rotWithShape="1">
                <a:blip r:embed="rId2"/>
                <a:stretch>
                  <a:fillRect l="-777" r="-7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
        <p:nvSpPr>
          <p:cNvPr id="4" name="3 Marcador de número de diapositiva"/>
          <p:cNvSpPr>
            <a:spLocks noGrp="1"/>
          </p:cNvSpPr>
          <p:nvPr>
            <p:ph type="sldNum" sz="quarter" idx="12"/>
          </p:nvPr>
        </p:nvSpPr>
        <p:spPr/>
        <p:txBody>
          <a:bodyPr/>
          <a:lstStyle/>
          <a:p>
            <a:fld id="{DE88A870-270F-4CD2-AAD4-27DF8BD482C1}" type="slidenum">
              <a:rPr lang="en-US" smtClean="0"/>
              <a:pPr/>
              <a:t>14</a:t>
            </a:fld>
            <a:endParaRPr lang="en-US"/>
          </a:p>
        </p:txBody>
      </p:sp>
    </p:spTree>
    <p:extLst>
      <p:ext uri="{BB962C8B-B14F-4D97-AF65-F5344CB8AC3E}">
        <p14:creationId xmlns:p14="http://schemas.microsoft.com/office/powerpoint/2010/main" val="24045034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792088"/>
          </a:xfrm>
        </p:spPr>
        <p:txBody>
          <a:bodyPr/>
          <a:lstStyle/>
          <a:p>
            <a:r>
              <a:rPr lang="es-MX" sz="3200" dirty="0"/>
              <a:t>L</a:t>
            </a:r>
            <a:r>
              <a:rPr lang="es-MX" sz="3200" dirty="0" smtClean="0"/>
              <a:t>a </a:t>
            </a:r>
            <a:r>
              <a:rPr lang="es-MX" sz="3200" dirty="0"/>
              <a:t>implementación de la </a:t>
            </a:r>
            <a:r>
              <a:rPr lang="es-MX" sz="3200" dirty="0" smtClean="0"/>
              <a:t>función:</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15</a:t>
            </a:fld>
            <a:endParaRPr lang="en-US"/>
          </a:p>
        </p:txBody>
      </p:sp>
      <p:graphicFrame>
        <p:nvGraphicFramePr>
          <p:cNvPr id="5" name="4 Objeto"/>
          <p:cNvGraphicFramePr>
            <a:graphicFrameLocks noChangeAspect="1"/>
          </p:cNvGraphicFramePr>
          <p:nvPr>
            <p:extLst>
              <p:ext uri="{D42A27DB-BD31-4B8C-83A1-F6EECF244321}">
                <p14:modId xmlns:p14="http://schemas.microsoft.com/office/powerpoint/2010/main" val="1068886188"/>
              </p:ext>
            </p:extLst>
          </p:nvPr>
        </p:nvGraphicFramePr>
        <p:xfrm>
          <a:off x="5004048" y="1294656"/>
          <a:ext cx="3995936" cy="5471368"/>
        </p:xfrm>
        <a:graphic>
          <a:graphicData uri="http://schemas.openxmlformats.org/presentationml/2006/ole">
            <mc:AlternateContent xmlns:mc="http://schemas.openxmlformats.org/markup-compatibility/2006">
              <mc:Choice xmlns:v="urn:schemas-microsoft-com:vml" Requires="v">
                <p:oleObj spid="_x0000_s4133" name="Documento" r:id="rId4" imgW="5832015" imgH="8187049" progId="Word.Document.12">
                  <p:embed/>
                </p:oleObj>
              </mc:Choice>
              <mc:Fallback>
                <p:oleObj name="Documento" r:id="rId4" imgW="5832015" imgH="8187049" progId="Word.Document.12">
                  <p:embed/>
                  <p:pic>
                    <p:nvPicPr>
                      <p:cNvPr id="0" name=""/>
                      <p:cNvPicPr/>
                      <p:nvPr/>
                    </p:nvPicPr>
                    <p:blipFill>
                      <a:blip r:embed="rId5"/>
                      <a:stretch>
                        <a:fillRect/>
                      </a:stretch>
                    </p:blipFill>
                    <p:spPr>
                      <a:xfrm>
                        <a:off x="5004048" y="1294656"/>
                        <a:ext cx="3995936" cy="5471368"/>
                      </a:xfrm>
                      <a:prstGeom prst="rect">
                        <a:avLst/>
                      </a:prstGeom>
                      <a:ln>
                        <a:noFill/>
                      </a:ln>
                    </p:spPr>
                  </p:pic>
                </p:oleObj>
              </mc:Fallback>
            </mc:AlternateContent>
          </a:graphicData>
        </a:graphic>
      </p:graphicFrame>
      <mc:AlternateContent xmlns:mc="http://schemas.openxmlformats.org/markup-compatibility/2006" xmlns:a14="http://schemas.microsoft.com/office/drawing/2010/main">
        <mc:Choice Requires="a14">
          <p:sp>
            <p:nvSpPr>
              <p:cNvPr id="8" name="Rectangle 5"/>
              <p:cNvSpPr txBox="1">
                <a:spLocks noChangeArrowheads="1"/>
              </p:cNvSpPr>
              <p:nvPr/>
            </p:nvSpPr>
            <p:spPr bwMode="auto">
              <a:xfrm>
                <a:off x="26774" y="1304528"/>
                <a:ext cx="4977273" cy="54726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s-MX" sz="2000" i="1" dirty="0" smtClean="0">
                    <a:solidFill>
                      <a:srgbClr val="C00000"/>
                    </a:solidFill>
                  </a:rPr>
                  <a:t>Inicialización</a:t>
                </a:r>
              </a:p>
              <a:p>
                <a:pPr marL="400050" lvl="1" indent="0">
                  <a:buNone/>
                </a:pPr>
                <a:r>
                  <a:rPr lang="es-MX" sz="1600" i="1" dirty="0" smtClean="0"/>
                  <a:t>D (i,0) = i</a:t>
                </a:r>
              </a:p>
              <a:p>
                <a:pPr marL="400050" lvl="1" indent="0">
                  <a:buNone/>
                </a:pPr>
                <a:r>
                  <a:rPr lang="es-MX" sz="1600" i="1" dirty="0" smtClean="0"/>
                  <a:t>D (0,j) = j</a:t>
                </a:r>
              </a:p>
              <a:p>
                <a:pPr marL="400050" lvl="1" indent="0">
                  <a:buNone/>
                </a:pPr>
                <a:endParaRPr lang="es-MX" sz="1600" i="1" dirty="0"/>
              </a:p>
              <a:p>
                <a:r>
                  <a:rPr lang="es-MX" sz="2000" i="1" dirty="0" smtClean="0">
                    <a:solidFill>
                      <a:srgbClr val="C00000"/>
                    </a:solidFill>
                  </a:rPr>
                  <a:t>Relación Recurrente</a:t>
                </a:r>
              </a:p>
              <a:p>
                <a:pPr marL="400050" lvl="1" indent="0">
                  <a:buNone/>
                </a:pPr>
                <a:r>
                  <a:rPr lang="es-MX" sz="1600" i="1" dirty="0" smtClean="0"/>
                  <a:t>Para cada i = 1..M</a:t>
                </a:r>
              </a:p>
              <a:p>
                <a:pPr marL="400050" lvl="1" indent="0">
                  <a:buNone/>
                </a:pPr>
                <a:r>
                  <a:rPr lang="es-MX" sz="1600" i="1" dirty="0"/>
                  <a:t> </a:t>
                </a:r>
                <a:r>
                  <a:rPr lang="es-MX" sz="1600" i="1" dirty="0" smtClean="0"/>
                  <a:t>  Para cada j = 1..N</a:t>
                </a:r>
              </a:p>
              <a:p>
                <a:pPr marL="400050" lvl="1" indent="0">
                  <a:buNone/>
                </a:pPr>
                <a:r>
                  <a:rPr lang="es-MX" sz="1600" i="1" dirty="0"/>
                  <a:t> </a:t>
                </a:r>
                <a:r>
                  <a:rPr lang="es-MX" sz="1600" i="1" dirty="0" smtClean="0"/>
                  <a:t>           </a:t>
                </a:r>
              </a:p>
              <a:p>
                <a:pPr marL="400050" lvl="1" indent="0">
                  <a:buNone/>
                </a:pPr>
                <a:r>
                  <a:rPr lang="es-MX" sz="1600" i="1" dirty="0" smtClean="0"/>
                  <a:t>                           D (i-1,j) + 1</a:t>
                </a:r>
              </a:p>
              <a:p>
                <a:pPr marL="400050" lvl="1" indent="0">
                  <a:buNone/>
                </a:pPr>
                <a:r>
                  <a:rPr lang="es-MX" sz="1600" i="1" dirty="0"/>
                  <a:t> </a:t>
                </a:r>
                <a:r>
                  <a:rPr lang="es-MX" sz="1600" i="1" dirty="0" smtClean="0"/>
                  <a:t>        D(</a:t>
                </a:r>
                <a:r>
                  <a:rPr lang="es-MX" sz="1600" i="1" dirty="0" err="1" smtClean="0"/>
                  <a:t>i,j</a:t>
                </a:r>
                <a:r>
                  <a:rPr lang="es-MX" sz="1600" i="1" dirty="0" smtClean="0"/>
                  <a:t>)=min   D (i,j-1) + 1</a:t>
                </a:r>
              </a:p>
              <a:p>
                <a:pPr marL="400050" lvl="1" indent="0">
                  <a:buNone/>
                </a:pPr>
                <a:r>
                  <a:rPr lang="es-MX" sz="1600" i="1" dirty="0"/>
                  <a:t> </a:t>
                </a:r>
                <a:r>
                  <a:rPr lang="es-MX" sz="1600" i="1" dirty="0" smtClean="0"/>
                  <a:t>                          D (i-1, j-1) +   1; si X(i) </a:t>
                </a:r>
                <a14:m>
                  <m:oMath xmlns:m="http://schemas.openxmlformats.org/officeDocument/2006/math">
                    <m:r>
                      <a:rPr lang="es-MX" sz="1600" i="1" smtClean="0">
                        <a:latin typeface="Cambria Math"/>
                        <a:ea typeface="Cambria Math"/>
                      </a:rPr>
                      <m:t>≠</m:t>
                    </m:r>
                  </m:oMath>
                </a14:m>
                <a:r>
                  <a:rPr lang="es-MX" sz="1600" i="1" dirty="0" smtClean="0"/>
                  <a:t> Y(j)</a:t>
                </a:r>
              </a:p>
              <a:p>
                <a:pPr marL="400050" lvl="1" indent="0">
                  <a:buNone/>
                </a:pPr>
                <a:r>
                  <a:rPr lang="es-MX" sz="1600" i="1" dirty="0"/>
                  <a:t> </a:t>
                </a:r>
                <a:r>
                  <a:rPr lang="es-MX" sz="1600" i="1" dirty="0" smtClean="0"/>
                  <a:t>                                               0; si X(i) = X(j)</a:t>
                </a:r>
              </a:p>
              <a:p>
                <a:r>
                  <a:rPr lang="es-MX" sz="2000" i="1" dirty="0" smtClean="0">
                    <a:solidFill>
                      <a:srgbClr val="C00000"/>
                    </a:solidFill>
                  </a:rPr>
                  <a:t>Terminación</a:t>
                </a:r>
              </a:p>
              <a:p>
                <a:pPr marL="400050" lvl="1" indent="0">
                  <a:buNone/>
                </a:pPr>
                <a:r>
                  <a:rPr lang="es-MX" sz="1600" i="1" dirty="0" smtClean="0"/>
                  <a:t>D(N,M) es la distancia obtenida.</a:t>
                </a:r>
              </a:p>
              <a:p>
                <a:pPr marL="400050" lvl="1" indent="0">
                  <a:buNone/>
                </a:pPr>
                <a:endParaRPr lang="es-MX" sz="1600" i="1" dirty="0"/>
              </a:p>
              <a:p>
                <a:pPr marL="0" indent="0">
                  <a:buNone/>
                </a:pPr>
                <a:endParaRPr lang="es-MX" sz="2000" i="1" dirty="0" smtClean="0"/>
              </a:p>
              <a:p>
                <a:endParaRPr lang="es-MX" sz="2000" i="1" dirty="0" smtClean="0"/>
              </a:p>
              <a:p>
                <a:pPr algn="just"/>
                <a:endParaRPr lang="es-MX" sz="2000" dirty="0"/>
              </a:p>
              <a:p>
                <a:pPr algn="just"/>
                <a:endParaRPr lang="es-MX" sz="2000" dirty="0"/>
              </a:p>
            </p:txBody>
          </p:sp>
        </mc:Choice>
        <mc:Fallback xmlns="">
          <p:sp>
            <p:nvSpPr>
              <p:cNvPr id="8" name="Rectangle 5"/>
              <p:cNvSpPr txBox="1">
                <a:spLocks noRot="1" noChangeAspect="1" noMove="1" noResize="1" noEditPoints="1" noAdjustHandles="1" noChangeArrowheads="1" noChangeShapeType="1" noTextEdit="1"/>
              </p:cNvSpPr>
              <p:nvPr/>
            </p:nvSpPr>
            <p:spPr bwMode="auto">
              <a:xfrm>
                <a:off x="26774" y="1304528"/>
                <a:ext cx="4977273" cy="5472608"/>
              </a:xfrm>
              <a:prstGeom prst="rect">
                <a:avLst/>
              </a:prstGeom>
              <a:blipFill rotWithShape="1">
                <a:blip r:embed="rId6"/>
                <a:stretch>
                  <a:fillRect l="-1102" r="-3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
        <p:nvSpPr>
          <p:cNvPr id="7" name="6 Abrir llave"/>
          <p:cNvSpPr/>
          <p:nvPr/>
        </p:nvSpPr>
        <p:spPr>
          <a:xfrm>
            <a:off x="2051720" y="3861048"/>
            <a:ext cx="72008" cy="108012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
        <p:nvSpPr>
          <p:cNvPr id="10" name="9 Abrir llave"/>
          <p:cNvSpPr/>
          <p:nvPr/>
        </p:nvSpPr>
        <p:spPr>
          <a:xfrm>
            <a:off x="3347864" y="4221088"/>
            <a:ext cx="72008" cy="108012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39971656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792088"/>
          </a:xfrm>
        </p:spPr>
        <p:txBody>
          <a:bodyPr/>
          <a:lstStyle/>
          <a:p>
            <a:r>
              <a:rPr lang="es-MX" sz="3200" dirty="0"/>
              <a:t>L</a:t>
            </a:r>
            <a:r>
              <a:rPr lang="es-MX" sz="3200" dirty="0" smtClean="0"/>
              <a:t>a </a:t>
            </a:r>
            <a:r>
              <a:rPr lang="es-MX" sz="3200" dirty="0"/>
              <a:t>implementación de la </a:t>
            </a:r>
            <a:r>
              <a:rPr lang="es-MX" sz="3200" dirty="0" smtClean="0"/>
              <a:t>función:</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16</a:t>
            </a:fld>
            <a:endParaRPr lang="en-US"/>
          </a:p>
        </p:txBody>
      </p:sp>
      <mc:AlternateContent xmlns:mc="http://schemas.openxmlformats.org/markup-compatibility/2006" xmlns:a14="http://schemas.microsoft.com/office/drawing/2010/main">
        <mc:Choice Requires="a14">
          <p:sp>
            <p:nvSpPr>
              <p:cNvPr id="8" name="Rectangle 5"/>
              <p:cNvSpPr txBox="1">
                <a:spLocks noChangeArrowheads="1"/>
              </p:cNvSpPr>
              <p:nvPr/>
            </p:nvSpPr>
            <p:spPr bwMode="auto">
              <a:xfrm>
                <a:off x="26774" y="1304528"/>
                <a:ext cx="8577674" cy="54726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s-MX" sz="2000" i="1" dirty="0" smtClean="0">
                    <a:solidFill>
                      <a:srgbClr val="C00000"/>
                    </a:solidFill>
                  </a:rPr>
                  <a:t>Condiciones  Base                                         Terminación</a:t>
                </a:r>
              </a:p>
              <a:p>
                <a:pPr marL="400050" lvl="1" indent="0">
                  <a:buNone/>
                </a:pPr>
                <a:r>
                  <a:rPr lang="es-MX" sz="1600" i="1" dirty="0" smtClean="0"/>
                  <a:t>D (i,0) = i ; D (0,j) = j                                       </a:t>
                </a:r>
                <a:r>
                  <a:rPr lang="es-MX" sz="1600" i="1" dirty="0"/>
                  <a:t>D(N,M) es la distancia obtenida.</a:t>
                </a:r>
              </a:p>
              <a:p>
                <a:pPr marL="400050" lvl="1" indent="0">
                  <a:buNone/>
                </a:pPr>
                <a:endParaRPr lang="es-MX" sz="1600" i="1" dirty="0" smtClean="0"/>
              </a:p>
              <a:p>
                <a:pPr marL="400050" lvl="1" indent="0">
                  <a:buNone/>
                </a:pPr>
                <a:endParaRPr lang="es-MX" sz="1600" i="1" dirty="0"/>
              </a:p>
              <a:p>
                <a:r>
                  <a:rPr lang="es-MX" sz="2000" i="1" dirty="0" smtClean="0">
                    <a:solidFill>
                      <a:srgbClr val="C00000"/>
                    </a:solidFill>
                  </a:rPr>
                  <a:t>Relación Recurrente                                           Izquierda</a:t>
                </a:r>
              </a:p>
              <a:p>
                <a:pPr marL="400050" lvl="1" indent="0">
                  <a:buNone/>
                </a:pPr>
                <a:r>
                  <a:rPr lang="es-MX" sz="1600" i="1" dirty="0" smtClean="0"/>
                  <a:t>Para cada i = 1..M                                             </a:t>
                </a:r>
                <a:r>
                  <a:rPr lang="es-MX" sz="1600" i="1" dirty="0" err="1" smtClean="0"/>
                  <a:t>ptr</a:t>
                </a:r>
                <a:r>
                  <a:rPr lang="es-MX" sz="1600" i="1" dirty="0" smtClean="0"/>
                  <a:t>(</a:t>
                </a:r>
                <a:r>
                  <a:rPr lang="es-MX" sz="1600" i="1" dirty="0" err="1" smtClean="0"/>
                  <a:t>i,j</a:t>
                </a:r>
                <a:r>
                  <a:rPr lang="es-MX" sz="1600" i="1" dirty="0" smtClean="0"/>
                  <a:t>) =  </a:t>
                </a:r>
                <a:r>
                  <a:rPr lang="es-MX" sz="2000" i="1" dirty="0" smtClean="0">
                    <a:solidFill>
                      <a:srgbClr val="C00000"/>
                    </a:solidFill>
                  </a:rPr>
                  <a:t>  Abajo</a:t>
                </a:r>
                <a:endParaRPr lang="es-MX" sz="2000" i="1" dirty="0">
                  <a:solidFill>
                    <a:srgbClr val="C00000"/>
                  </a:solidFill>
                </a:endParaRPr>
              </a:p>
              <a:p>
                <a:pPr marL="400050" lvl="1" indent="0">
                  <a:buNone/>
                </a:pPr>
                <a:r>
                  <a:rPr lang="es-MX" sz="1600" i="1" dirty="0"/>
                  <a:t> </a:t>
                </a:r>
                <a:r>
                  <a:rPr lang="es-MX" sz="1600" i="1" dirty="0" smtClean="0"/>
                  <a:t>  Para cada j = 1..N                                                           </a:t>
                </a:r>
                <a:r>
                  <a:rPr lang="es-MX" sz="2000" i="1" dirty="0">
                    <a:solidFill>
                      <a:srgbClr val="C00000"/>
                    </a:solidFill>
                  </a:rPr>
                  <a:t>Diagonal</a:t>
                </a:r>
              </a:p>
              <a:p>
                <a:pPr marL="400050" lvl="1" indent="0">
                  <a:buNone/>
                </a:pPr>
                <a:r>
                  <a:rPr lang="es-MX" sz="1600" i="1" dirty="0"/>
                  <a:t> </a:t>
                </a:r>
                <a:r>
                  <a:rPr lang="es-MX" sz="1600" i="1" dirty="0" smtClean="0"/>
                  <a:t>           </a:t>
                </a:r>
              </a:p>
              <a:p>
                <a:pPr marL="400050" lvl="1" indent="0">
                  <a:buNone/>
                </a:pPr>
                <a:r>
                  <a:rPr lang="es-MX" sz="1600" i="1" dirty="0" smtClean="0"/>
                  <a:t>                  D (i-1,j) + 1</a:t>
                </a:r>
              </a:p>
              <a:p>
                <a:pPr marL="400050" lvl="1" indent="0">
                  <a:buNone/>
                </a:pPr>
                <a:endParaRPr lang="es-MX" sz="1600" i="1" dirty="0"/>
              </a:p>
              <a:p>
                <a:pPr marL="400050" lvl="1" indent="0">
                  <a:buNone/>
                </a:pPr>
                <a:r>
                  <a:rPr lang="es-MX" sz="1600" i="1" dirty="0" smtClean="0"/>
                  <a:t>D(</a:t>
                </a:r>
                <a:r>
                  <a:rPr lang="es-MX" sz="1600" i="1" dirty="0" err="1" smtClean="0"/>
                  <a:t>i,j</a:t>
                </a:r>
                <a:r>
                  <a:rPr lang="es-MX" sz="1600" i="1" dirty="0" smtClean="0"/>
                  <a:t>)=min   D (i,j-1) + 1</a:t>
                </a:r>
              </a:p>
              <a:p>
                <a:pPr marL="400050" lvl="1" indent="0">
                  <a:buNone/>
                </a:pPr>
                <a:endParaRPr lang="es-MX" sz="1600" i="1" dirty="0" smtClean="0"/>
              </a:p>
              <a:p>
                <a:pPr marL="400050" lvl="1" indent="0">
                  <a:buNone/>
                </a:pPr>
                <a:r>
                  <a:rPr lang="es-MX" sz="1600" i="1" dirty="0"/>
                  <a:t> </a:t>
                </a:r>
                <a:r>
                  <a:rPr lang="es-MX" sz="1600" i="1" dirty="0" smtClean="0"/>
                  <a:t>                 D (i-1, j-1) +   1;  si X(i) </a:t>
                </a:r>
                <a14:m>
                  <m:oMath xmlns:m="http://schemas.openxmlformats.org/officeDocument/2006/math">
                    <m:r>
                      <a:rPr lang="es-MX" sz="1600" i="1" smtClean="0">
                        <a:latin typeface="Cambria Math"/>
                        <a:ea typeface="Cambria Math"/>
                      </a:rPr>
                      <m:t>≠</m:t>
                    </m:r>
                  </m:oMath>
                </a14:m>
                <a:r>
                  <a:rPr lang="es-MX" sz="1600" i="1" dirty="0" smtClean="0"/>
                  <a:t> Y(j)</a:t>
                </a:r>
              </a:p>
              <a:p>
                <a:pPr marL="400050" lvl="1" indent="0">
                  <a:buNone/>
                </a:pPr>
                <a:endParaRPr lang="es-MX" sz="1600" i="1" dirty="0" smtClean="0"/>
              </a:p>
              <a:p>
                <a:pPr marL="400050" lvl="1" indent="0">
                  <a:buNone/>
                </a:pPr>
                <a:r>
                  <a:rPr lang="es-MX" sz="1600" i="1" dirty="0"/>
                  <a:t> </a:t>
                </a:r>
                <a:r>
                  <a:rPr lang="es-MX" sz="1600" i="1" dirty="0" smtClean="0"/>
                  <a:t>                                           0; si X(i) = X(j)</a:t>
                </a:r>
              </a:p>
              <a:p>
                <a:pPr marL="400050" lvl="1" indent="0">
                  <a:buNone/>
                </a:pPr>
                <a:endParaRPr lang="es-MX" sz="1600" i="1" dirty="0" smtClean="0"/>
              </a:p>
              <a:p>
                <a:pPr marL="400050" lvl="1" indent="0">
                  <a:buNone/>
                </a:pPr>
                <a:r>
                  <a:rPr lang="es-MX" sz="1600" i="1" dirty="0"/>
                  <a:t> </a:t>
                </a:r>
                <a:r>
                  <a:rPr lang="es-MX" sz="1600" i="1" dirty="0" smtClean="0"/>
                  <a:t>     </a:t>
                </a:r>
              </a:p>
              <a:p>
                <a:endParaRPr lang="es-MX" sz="2000" i="1" dirty="0" smtClean="0"/>
              </a:p>
              <a:p>
                <a:pPr algn="just"/>
                <a:endParaRPr lang="es-MX" sz="2000" dirty="0"/>
              </a:p>
              <a:p>
                <a:pPr algn="just"/>
                <a:endParaRPr lang="es-MX" sz="2000" dirty="0"/>
              </a:p>
            </p:txBody>
          </p:sp>
        </mc:Choice>
        <mc:Fallback xmlns="">
          <p:sp>
            <p:nvSpPr>
              <p:cNvPr id="8" name="Rectangle 5"/>
              <p:cNvSpPr txBox="1">
                <a:spLocks noRot="1" noChangeAspect="1" noMove="1" noResize="1" noEditPoints="1" noAdjustHandles="1" noChangeArrowheads="1" noChangeShapeType="1" noTextEdit="1"/>
              </p:cNvSpPr>
              <p:nvPr/>
            </p:nvSpPr>
            <p:spPr bwMode="auto">
              <a:xfrm>
                <a:off x="26774" y="1304528"/>
                <a:ext cx="8577674" cy="5472608"/>
              </a:xfrm>
              <a:prstGeom prst="rect">
                <a:avLst/>
              </a:prstGeom>
              <a:blipFill rotWithShape="1">
                <a:blip r:embed="rId2"/>
                <a:stretch>
                  <a:fillRect l="-6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
        <p:nvSpPr>
          <p:cNvPr id="7" name="6 Abrir llave"/>
          <p:cNvSpPr/>
          <p:nvPr/>
        </p:nvSpPr>
        <p:spPr>
          <a:xfrm>
            <a:off x="1547664" y="3861048"/>
            <a:ext cx="72008" cy="17281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
        <p:nvSpPr>
          <p:cNvPr id="10" name="9 Abrir llave"/>
          <p:cNvSpPr/>
          <p:nvPr/>
        </p:nvSpPr>
        <p:spPr>
          <a:xfrm>
            <a:off x="3131840" y="4900555"/>
            <a:ext cx="72008" cy="108012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
        <p:nvSpPr>
          <p:cNvPr id="6" name="5 Rectángulo"/>
          <p:cNvSpPr/>
          <p:nvPr/>
        </p:nvSpPr>
        <p:spPr>
          <a:xfrm>
            <a:off x="2843808" y="4005064"/>
            <a:ext cx="1944216" cy="288032"/>
          </a:xfrm>
          <a:prstGeom prst="rect">
            <a:avLst/>
          </a:prstGeom>
          <a:solidFill>
            <a:srgbClr val="FFC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effectLst>
                  <a:outerShdw blurRad="38100" dist="38100" dir="2700000" algn="tl">
                    <a:srgbClr val="000000">
                      <a:alpha val="43137"/>
                    </a:srgbClr>
                  </a:outerShdw>
                </a:effectLst>
              </a:rPr>
              <a:t>Eliminación</a:t>
            </a:r>
            <a:endParaRPr lang="es-MX" b="1" dirty="0">
              <a:effectLst>
                <a:outerShdw blurRad="38100" dist="38100" dir="2700000" algn="tl">
                  <a:srgbClr val="000000">
                    <a:alpha val="43137"/>
                  </a:srgbClr>
                </a:outerShdw>
              </a:effectLst>
            </a:endParaRPr>
          </a:p>
        </p:txBody>
      </p:sp>
      <p:sp>
        <p:nvSpPr>
          <p:cNvPr id="11" name="10 Rectángulo"/>
          <p:cNvSpPr/>
          <p:nvPr/>
        </p:nvSpPr>
        <p:spPr>
          <a:xfrm>
            <a:off x="2843808" y="4585681"/>
            <a:ext cx="1944216" cy="283479"/>
          </a:xfrm>
          <a:prstGeom prst="rect">
            <a:avLst/>
          </a:prstGeom>
          <a:solidFill>
            <a:srgbClr val="FFC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effectLst>
                  <a:outerShdw blurRad="38100" dist="38100" dir="2700000" algn="tl">
                    <a:srgbClr val="000000">
                      <a:alpha val="43137"/>
                    </a:srgbClr>
                  </a:outerShdw>
                </a:effectLst>
              </a:rPr>
              <a:t>Inserción</a:t>
            </a:r>
            <a:endParaRPr lang="es-MX" b="1" dirty="0">
              <a:effectLst>
                <a:outerShdw blurRad="38100" dist="38100" dir="2700000" algn="tl">
                  <a:srgbClr val="000000">
                    <a:alpha val="43137"/>
                  </a:srgbClr>
                </a:outerShdw>
              </a:effectLst>
            </a:endParaRPr>
          </a:p>
        </p:txBody>
      </p:sp>
      <p:sp>
        <p:nvSpPr>
          <p:cNvPr id="12" name="11 Rectángulo"/>
          <p:cNvSpPr/>
          <p:nvPr/>
        </p:nvSpPr>
        <p:spPr>
          <a:xfrm>
            <a:off x="4572000" y="5184316"/>
            <a:ext cx="1944216" cy="256299"/>
          </a:xfrm>
          <a:prstGeom prst="rect">
            <a:avLst/>
          </a:prstGeom>
          <a:solidFill>
            <a:srgbClr val="FFC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effectLst>
                  <a:outerShdw blurRad="38100" dist="38100" dir="2700000" algn="tl">
                    <a:srgbClr val="000000">
                      <a:alpha val="43137"/>
                    </a:srgbClr>
                  </a:outerShdw>
                </a:effectLst>
              </a:rPr>
              <a:t>Sustitución</a:t>
            </a:r>
            <a:endParaRPr lang="es-MX" b="1" dirty="0">
              <a:effectLst>
                <a:outerShdw blurRad="38100" dist="38100" dir="2700000" algn="tl">
                  <a:srgbClr val="000000">
                    <a:alpha val="43137"/>
                  </a:srgbClr>
                </a:outerShdw>
              </a:effectLst>
            </a:endParaRPr>
          </a:p>
        </p:txBody>
      </p:sp>
      <p:sp>
        <p:nvSpPr>
          <p:cNvPr id="13" name="12 Abrir llave"/>
          <p:cNvSpPr/>
          <p:nvPr/>
        </p:nvSpPr>
        <p:spPr>
          <a:xfrm>
            <a:off x="5868144" y="2754615"/>
            <a:ext cx="72008" cy="108012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
        <p:nvSpPr>
          <p:cNvPr id="14" name="13 Rectángulo"/>
          <p:cNvSpPr/>
          <p:nvPr/>
        </p:nvSpPr>
        <p:spPr>
          <a:xfrm>
            <a:off x="7323382" y="3150659"/>
            <a:ext cx="1713114" cy="288032"/>
          </a:xfrm>
          <a:prstGeom prst="rect">
            <a:avLst/>
          </a:prstGeom>
          <a:solidFill>
            <a:srgbClr val="FFC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effectLst>
                  <a:outerShdw blurRad="38100" dist="38100" dir="2700000" algn="tl">
                    <a:srgbClr val="000000">
                      <a:alpha val="43137"/>
                    </a:srgbClr>
                  </a:outerShdw>
                </a:effectLst>
              </a:rPr>
              <a:t>Eliminación</a:t>
            </a:r>
            <a:endParaRPr lang="es-MX" b="1" dirty="0">
              <a:effectLst>
                <a:outerShdw blurRad="38100" dist="38100" dir="2700000" algn="tl">
                  <a:srgbClr val="000000">
                    <a:alpha val="43137"/>
                  </a:srgbClr>
                </a:outerShdw>
              </a:effectLst>
            </a:endParaRPr>
          </a:p>
        </p:txBody>
      </p:sp>
      <p:sp>
        <p:nvSpPr>
          <p:cNvPr id="15" name="14 Rectángulo"/>
          <p:cNvSpPr/>
          <p:nvPr/>
        </p:nvSpPr>
        <p:spPr>
          <a:xfrm>
            <a:off x="7323382" y="2754615"/>
            <a:ext cx="1713114" cy="283479"/>
          </a:xfrm>
          <a:prstGeom prst="rect">
            <a:avLst/>
          </a:prstGeom>
          <a:solidFill>
            <a:srgbClr val="FFC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effectLst>
                  <a:outerShdw blurRad="38100" dist="38100" dir="2700000" algn="tl">
                    <a:srgbClr val="000000">
                      <a:alpha val="43137"/>
                    </a:srgbClr>
                  </a:outerShdw>
                </a:effectLst>
              </a:rPr>
              <a:t>Inserción</a:t>
            </a:r>
            <a:endParaRPr lang="es-MX" b="1" dirty="0">
              <a:effectLst>
                <a:outerShdw blurRad="38100" dist="38100" dir="2700000" algn="tl">
                  <a:srgbClr val="000000">
                    <a:alpha val="43137"/>
                  </a:srgbClr>
                </a:outerShdw>
              </a:effectLst>
            </a:endParaRPr>
          </a:p>
        </p:txBody>
      </p:sp>
      <p:sp>
        <p:nvSpPr>
          <p:cNvPr id="16" name="15 Rectángulo"/>
          <p:cNvSpPr/>
          <p:nvPr/>
        </p:nvSpPr>
        <p:spPr>
          <a:xfrm>
            <a:off x="7323541" y="3586618"/>
            <a:ext cx="1712955" cy="274430"/>
          </a:xfrm>
          <a:prstGeom prst="rect">
            <a:avLst/>
          </a:prstGeom>
          <a:solidFill>
            <a:srgbClr val="FFC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effectLst>
                  <a:outerShdw blurRad="38100" dist="38100" dir="2700000" algn="tl">
                    <a:srgbClr val="000000">
                      <a:alpha val="43137"/>
                    </a:srgbClr>
                  </a:outerShdw>
                </a:effectLst>
              </a:rPr>
              <a:t>Sustitución</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597407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4" name="Rectangle 4"/>
              <p:cNvSpPr>
                <a:spLocks noGrp="1" noChangeArrowheads="1"/>
              </p:cNvSpPr>
              <p:nvPr>
                <p:ph type="title"/>
              </p:nvPr>
            </p:nvSpPr>
            <p:spPr>
              <a:xfrm>
                <a:off x="251520" y="0"/>
                <a:ext cx="8389440" cy="792088"/>
              </a:xfrm>
            </p:spPr>
            <p:txBody>
              <a:bodyPr/>
              <a:lstStyle/>
              <a:p>
                <a:r>
                  <a:rPr lang="es-MX" sz="3200" dirty="0" smtClean="0"/>
                  <a:t>Matriz  de LV: </a:t>
                </a:r>
                <a:r>
                  <a:rPr lang="es-MX" sz="3200" dirty="0"/>
                  <a:t>Cuando </a:t>
                </a:r>
                <a14:m>
                  <m:oMath xmlns:m="http://schemas.openxmlformats.org/officeDocument/2006/math">
                    <m:r>
                      <m:rPr>
                        <m:sty m:val="p"/>
                      </m:rPr>
                      <a:rPr lang="es-MX" sz="3200">
                        <a:latin typeface="Cambria Math"/>
                      </a:rPr>
                      <m:t>x</m:t>
                    </m:r>
                    <m:r>
                      <a:rPr lang="es-MX" sz="3200">
                        <a:latin typeface="Cambria Math"/>
                      </a:rPr>
                      <m:t>=1;</m:t>
                    </m:r>
                    <m:r>
                      <m:rPr>
                        <m:sty m:val="p"/>
                      </m:rPr>
                      <a:rPr lang="es-MX" sz="3200">
                        <a:latin typeface="Cambria Math"/>
                      </a:rPr>
                      <m:t>y</m:t>
                    </m:r>
                    <m:r>
                      <a:rPr lang="es-MX" sz="3200">
                        <a:latin typeface="Cambria Math"/>
                      </a:rPr>
                      <m:t>=1.</m:t>
                    </m:r>
                  </m:oMath>
                </a14:m>
                <a:endParaRPr lang="es-MX" sz="3200" dirty="0"/>
              </a:p>
            </p:txBody>
          </p:sp>
        </mc:Choice>
        <mc:Fallback xmlns="">
          <p:sp>
            <p:nvSpPr>
              <p:cNvPr id="5124" name="Rectangle 4"/>
              <p:cNvSpPr>
                <a:spLocks noGrp="1" noRot="1" noChangeAspect="1" noMove="1" noResize="1" noEditPoints="1" noAdjustHandles="1" noChangeArrowheads="1" noChangeShapeType="1" noTextEdit="1"/>
              </p:cNvSpPr>
              <p:nvPr>
                <p:ph type="title"/>
              </p:nvPr>
            </p:nvSpPr>
            <p:spPr>
              <a:xfrm>
                <a:off x="251520" y="0"/>
                <a:ext cx="8389440" cy="792088"/>
              </a:xfrm>
              <a:blipFill rotWithShape="1">
                <a:blip r:embed="rId2"/>
                <a:stretch>
                  <a:fillRect l="-1817" b="-11538"/>
                </a:stretch>
              </a:blipFill>
            </p:spPr>
            <p:txBody>
              <a:bodyPr/>
              <a:lstStyle/>
              <a:p>
                <a:r>
                  <a:rPr lang="es-MX">
                    <a:noFill/>
                  </a:rPr>
                  <a:t> </a:t>
                </a:r>
              </a:p>
            </p:txBody>
          </p:sp>
        </mc:Fallback>
      </mc:AlternateContent>
      <p:sp>
        <p:nvSpPr>
          <p:cNvPr id="2" name="1 Menos"/>
          <p:cNvSpPr/>
          <p:nvPr/>
        </p:nvSpPr>
        <p:spPr>
          <a:xfrm>
            <a:off x="-1260648" y="692696"/>
            <a:ext cx="11377264" cy="144016"/>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pic>
        <p:nvPicPr>
          <p:cNvPr id="17" name="16 Imagen"/>
          <p:cNvPicPr/>
          <p:nvPr/>
        </p:nvPicPr>
        <p:blipFill>
          <a:blip r:embed="rId3" cstate="print"/>
          <a:srcRect/>
          <a:stretch>
            <a:fillRect/>
          </a:stretch>
        </p:blipFill>
        <p:spPr bwMode="auto">
          <a:xfrm>
            <a:off x="251520" y="908720"/>
            <a:ext cx="8352928" cy="5832648"/>
          </a:xfrm>
          <a:prstGeom prst="rect">
            <a:avLst/>
          </a:prstGeom>
          <a:noFill/>
          <a:ln w="9525">
            <a:noFill/>
            <a:miter lim="800000"/>
            <a:headEnd/>
            <a:tailEnd/>
          </a:ln>
        </p:spPr>
      </p:pic>
      <p:sp>
        <p:nvSpPr>
          <p:cNvPr id="3" name="2 Rectángulo"/>
          <p:cNvSpPr/>
          <p:nvPr/>
        </p:nvSpPr>
        <p:spPr>
          <a:xfrm>
            <a:off x="1619672" y="2204864"/>
            <a:ext cx="360040" cy="576064"/>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a:solidFill>
                  <a:schemeClr val="tx1"/>
                </a:solidFill>
                <a:effectLst>
                  <a:outerShdw blurRad="38100" dist="38100" dir="2700000" algn="tl">
                    <a:srgbClr val="000000">
                      <a:alpha val="43137"/>
                    </a:srgbClr>
                  </a:outerShdw>
                </a:effectLst>
              </a:rPr>
              <a:t>2</a:t>
            </a:r>
          </a:p>
        </p:txBody>
      </p:sp>
      <p:sp>
        <p:nvSpPr>
          <p:cNvPr id="7" name="6 Rectángulo"/>
          <p:cNvSpPr/>
          <p:nvPr/>
        </p:nvSpPr>
        <p:spPr>
          <a:xfrm>
            <a:off x="1187624" y="2780928"/>
            <a:ext cx="432048" cy="576064"/>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a:solidFill>
                  <a:schemeClr val="tx1"/>
                </a:solidFill>
                <a:effectLst>
                  <a:outerShdw blurRad="38100" dist="38100" dir="2700000" algn="tl">
                    <a:srgbClr val="000000">
                      <a:alpha val="43137"/>
                    </a:srgbClr>
                  </a:outerShdw>
                </a:effectLst>
              </a:rPr>
              <a:t>2</a:t>
            </a:r>
          </a:p>
        </p:txBody>
      </p:sp>
      <p:cxnSp>
        <p:nvCxnSpPr>
          <p:cNvPr id="6" name="5 Conector recto"/>
          <p:cNvCxnSpPr/>
          <p:nvPr/>
        </p:nvCxnSpPr>
        <p:spPr>
          <a:xfrm>
            <a:off x="5220072" y="3212976"/>
            <a:ext cx="72008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3" name="12 Conector recto"/>
          <p:cNvCxnSpPr/>
          <p:nvPr/>
        </p:nvCxnSpPr>
        <p:spPr>
          <a:xfrm>
            <a:off x="6084168" y="3212976"/>
            <a:ext cx="72008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4" name="13 Conector recto"/>
          <p:cNvCxnSpPr/>
          <p:nvPr/>
        </p:nvCxnSpPr>
        <p:spPr>
          <a:xfrm>
            <a:off x="6509387" y="3825044"/>
            <a:ext cx="58289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6" name="15 Rectángulo"/>
          <p:cNvSpPr/>
          <p:nvPr/>
        </p:nvSpPr>
        <p:spPr>
          <a:xfrm>
            <a:off x="1187624" y="2204864"/>
            <a:ext cx="432048" cy="576064"/>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solidFill>
                  <a:schemeClr val="accent6">
                    <a:lumMod val="75000"/>
                  </a:schemeClr>
                </a:solidFill>
                <a:effectLst>
                  <a:outerShdw blurRad="38100" dist="38100" dir="2700000" algn="tl">
                    <a:srgbClr val="000000">
                      <a:alpha val="43137"/>
                    </a:srgbClr>
                  </a:outerShdw>
                </a:effectLst>
              </a:rPr>
              <a:t>1</a:t>
            </a:r>
            <a:endParaRPr lang="es-MX" b="1" dirty="0">
              <a:solidFill>
                <a:schemeClr val="accent6">
                  <a:lumMod val="75000"/>
                </a:schemeClr>
              </a:solidFill>
              <a:effectLst>
                <a:outerShdw blurRad="38100" dist="38100" dir="2700000" algn="tl">
                  <a:srgbClr val="000000">
                    <a:alpha val="43137"/>
                  </a:srgbClr>
                </a:outerShdw>
              </a:effectLst>
            </a:endParaRPr>
          </a:p>
        </p:txBody>
      </p:sp>
      <p:sp>
        <p:nvSpPr>
          <p:cNvPr id="18" name="17 Rectángulo"/>
          <p:cNvSpPr/>
          <p:nvPr/>
        </p:nvSpPr>
        <p:spPr>
          <a:xfrm>
            <a:off x="1634196" y="2780928"/>
            <a:ext cx="345516" cy="576064"/>
          </a:xfrm>
          <a:prstGeom prst="rect">
            <a:avLst/>
          </a:prstGeom>
          <a:solidFill>
            <a:schemeClr val="accent5">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solidFill>
                  <a:srgbClr val="FFFF66"/>
                </a:solidFill>
                <a:effectLst>
                  <a:outerShdw blurRad="38100" dist="38100" dir="2700000" algn="tl">
                    <a:srgbClr val="000000">
                      <a:alpha val="43137"/>
                    </a:srgbClr>
                  </a:outerShdw>
                </a:effectLst>
              </a:rPr>
              <a:t>1</a:t>
            </a:r>
            <a:endParaRPr lang="es-MX" b="1" dirty="0">
              <a:solidFill>
                <a:srgbClr val="FFFF6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0246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6"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4" name="Rectangle 4"/>
              <p:cNvSpPr>
                <a:spLocks noGrp="1" noChangeArrowheads="1"/>
              </p:cNvSpPr>
              <p:nvPr>
                <p:ph type="title"/>
              </p:nvPr>
            </p:nvSpPr>
            <p:spPr>
              <a:xfrm>
                <a:off x="251520" y="0"/>
                <a:ext cx="8389440" cy="792088"/>
              </a:xfrm>
            </p:spPr>
            <p:txBody>
              <a:bodyPr/>
              <a:lstStyle/>
              <a:p>
                <a:r>
                  <a:rPr lang="es-MX" sz="3200" dirty="0" smtClean="0"/>
                  <a:t>Matriz  de LV: </a:t>
                </a:r>
                <a:r>
                  <a:rPr lang="es-MX" sz="3200" dirty="0"/>
                  <a:t>Cuando </a:t>
                </a:r>
                <a14:m>
                  <m:oMath xmlns:m="http://schemas.openxmlformats.org/officeDocument/2006/math">
                    <m:r>
                      <m:rPr>
                        <m:sty m:val="p"/>
                      </m:rPr>
                      <a:rPr lang="es-MX" sz="3200">
                        <a:latin typeface="Cambria Math"/>
                      </a:rPr>
                      <m:t>x</m:t>
                    </m:r>
                    <m:r>
                      <a:rPr lang="es-MX" sz="3200">
                        <a:latin typeface="Cambria Math"/>
                      </a:rPr>
                      <m:t>=1;</m:t>
                    </m:r>
                    <m:r>
                      <m:rPr>
                        <m:sty m:val="p"/>
                      </m:rPr>
                      <a:rPr lang="es-MX" sz="3200">
                        <a:latin typeface="Cambria Math"/>
                      </a:rPr>
                      <m:t>y</m:t>
                    </m:r>
                    <m:r>
                      <a:rPr lang="es-MX" sz="3200">
                        <a:latin typeface="Cambria Math"/>
                      </a:rPr>
                      <m:t>=2</m:t>
                    </m:r>
                  </m:oMath>
                </a14:m>
                <a:endParaRPr lang="es-MX" sz="3200" dirty="0"/>
              </a:p>
            </p:txBody>
          </p:sp>
        </mc:Choice>
        <mc:Fallback xmlns="">
          <p:sp>
            <p:nvSpPr>
              <p:cNvPr id="5124" name="Rectangle 4"/>
              <p:cNvSpPr>
                <a:spLocks noGrp="1" noRot="1" noChangeAspect="1" noMove="1" noResize="1" noEditPoints="1" noAdjustHandles="1" noChangeArrowheads="1" noChangeShapeType="1" noTextEdit="1"/>
              </p:cNvSpPr>
              <p:nvPr>
                <p:ph type="title"/>
              </p:nvPr>
            </p:nvSpPr>
            <p:spPr>
              <a:xfrm>
                <a:off x="251520" y="0"/>
                <a:ext cx="8389440" cy="792088"/>
              </a:xfrm>
              <a:blipFill rotWithShape="1">
                <a:blip r:embed="rId2"/>
                <a:stretch>
                  <a:fillRect l="-1817" b="-11538"/>
                </a:stretch>
              </a:blipFill>
            </p:spPr>
            <p:txBody>
              <a:bodyPr/>
              <a:lstStyle/>
              <a:p>
                <a:r>
                  <a:rPr lang="es-MX">
                    <a:noFill/>
                  </a:rPr>
                  <a:t> </a:t>
                </a:r>
              </a:p>
            </p:txBody>
          </p:sp>
        </mc:Fallback>
      </mc:AlternateContent>
      <p:sp>
        <p:nvSpPr>
          <p:cNvPr id="2" name="1 Menos"/>
          <p:cNvSpPr/>
          <p:nvPr/>
        </p:nvSpPr>
        <p:spPr>
          <a:xfrm>
            <a:off x="-1260648" y="692696"/>
            <a:ext cx="11377264" cy="144016"/>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pic>
        <p:nvPicPr>
          <p:cNvPr id="6" name="5 Imagen"/>
          <p:cNvPicPr/>
          <p:nvPr/>
        </p:nvPicPr>
        <p:blipFill>
          <a:blip r:embed="rId3" cstate="print"/>
          <a:srcRect/>
          <a:stretch>
            <a:fillRect/>
          </a:stretch>
        </p:blipFill>
        <p:spPr bwMode="auto">
          <a:xfrm>
            <a:off x="251520" y="980728"/>
            <a:ext cx="8424936" cy="5688632"/>
          </a:xfrm>
          <a:prstGeom prst="rect">
            <a:avLst/>
          </a:prstGeom>
          <a:noFill/>
          <a:ln w="9525">
            <a:noFill/>
            <a:miter lim="800000"/>
            <a:headEnd/>
            <a:tailEnd/>
          </a:ln>
        </p:spPr>
      </p:pic>
      <p:sp>
        <p:nvSpPr>
          <p:cNvPr id="5" name="4 Rectángulo"/>
          <p:cNvSpPr/>
          <p:nvPr/>
        </p:nvSpPr>
        <p:spPr>
          <a:xfrm>
            <a:off x="1985345" y="2204864"/>
            <a:ext cx="416443" cy="576064"/>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solidFill>
                  <a:schemeClr val="tx1"/>
                </a:solidFill>
                <a:effectLst>
                  <a:outerShdw blurRad="38100" dist="38100" dir="2700000" algn="tl">
                    <a:srgbClr val="000000">
                      <a:alpha val="43137"/>
                    </a:srgbClr>
                  </a:outerShdw>
                </a:effectLst>
              </a:rPr>
              <a:t>3</a:t>
            </a:r>
            <a:endParaRPr lang="es-MX" b="1" dirty="0">
              <a:solidFill>
                <a:schemeClr val="tx1"/>
              </a:solidFill>
              <a:effectLst>
                <a:outerShdw blurRad="38100" dist="38100" dir="2700000" algn="tl">
                  <a:srgbClr val="000000">
                    <a:alpha val="43137"/>
                  </a:srgbClr>
                </a:outerShdw>
              </a:effectLst>
            </a:endParaRPr>
          </a:p>
        </p:txBody>
      </p:sp>
      <p:sp>
        <p:nvSpPr>
          <p:cNvPr id="7" name="6 Rectángulo"/>
          <p:cNvSpPr/>
          <p:nvPr/>
        </p:nvSpPr>
        <p:spPr>
          <a:xfrm>
            <a:off x="1629643" y="2780928"/>
            <a:ext cx="350069" cy="576064"/>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a:solidFill>
                  <a:schemeClr val="tx1"/>
                </a:solidFill>
                <a:effectLst>
                  <a:outerShdw blurRad="38100" dist="38100" dir="2700000" algn="tl">
                    <a:srgbClr val="000000">
                      <a:alpha val="43137"/>
                    </a:srgbClr>
                  </a:outerShdw>
                </a:effectLst>
              </a:rPr>
              <a:t>2</a:t>
            </a:r>
          </a:p>
        </p:txBody>
      </p:sp>
      <p:cxnSp>
        <p:nvCxnSpPr>
          <p:cNvPr id="8" name="7 Conector recto"/>
          <p:cNvCxnSpPr/>
          <p:nvPr/>
        </p:nvCxnSpPr>
        <p:spPr>
          <a:xfrm>
            <a:off x="5292080" y="3212976"/>
            <a:ext cx="72008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9" name="8 Conector recto"/>
          <p:cNvCxnSpPr/>
          <p:nvPr/>
        </p:nvCxnSpPr>
        <p:spPr>
          <a:xfrm>
            <a:off x="6146205" y="3231490"/>
            <a:ext cx="72008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0" name="9 Conector recto"/>
          <p:cNvCxnSpPr/>
          <p:nvPr/>
        </p:nvCxnSpPr>
        <p:spPr>
          <a:xfrm>
            <a:off x="6574838" y="3826233"/>
            <a:ext cx="58289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10 Rectángulo"/>
          <p:cNvSpPr/>
          <p:nvPr/>
        </p:nvSpPr>
        <p:spPr>
          <a:xfrm>
            <a:off x="1609701" y="2204864"/>
            <a:ext cx="370011" cy="576064"/>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a:solidFill>
                  <a:schemeClr val="tx1"/>
                </a:solidFill>
                <a:effectLst>
                  <a:outerShdw blurRad="38100" dist="38100" dir="2700000" algn="tl">
                    <a:srgbClr val="000000">
                      <a:alpha val="43137"/>
                    </a:srgbClr>
                  </a:outerShdw>
                </a:effectLst>
              </a:rPr>
              <a:t>2</a:t>
            </a:r>
          </a:p>
        </p:txBody>
      </p:sp>
      <p:sp>
        <p:nvSpPr>
          <p:cNvPr id="12" name="11 Rectángulo"/>
          <p:cNvSpPr/>
          <p:nvPr/>
        </p:nvSpPr>
        <p:spPr>
          <a:xfrm>
            <a:off x="2020808" y="2799442"/>
            <a:ext cx="345516" cy="576064"/>
          </a:xfrm>
          <a:prstGeom prst="rect">
            <a:avLst/>
          </a:prstGeom>
          <a:solidFill>
            <a:schemeClr val="accent5">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solidFill>
                  <a:srgbClr val="FFFF66"/>
                </a:solidFill>
                <a:effectLst>
                  <a:outerShdw blurRad="38100" dist="38100" dir="2700000" algn="tl">
                    <a:srgbClr val="000000">
                      <a:alpha val="43137"/>
                    </a:srgbClr>
                  </a:outerShdw>
                </a:effectLst>
              </a:rPr>
              <a:t>2</a:t>
            </a:r>
            <a:endParaRPr lang="es-MX" b="1" dirty="0">
              <a:solidFill>
                <a:srgbClr val="FFFF6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5656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000"/>
                                        <p:tgtEl>
                                          <p:spTgt spid="12"/>
                                        </p:tgtEl>
                                      </p:cBhvr>
                                    </p:animEffect>
                                    <p:anim calcmode="lin" valueType="num">
                                      <p:cBhvr>
                                        <p:cTn id="44" dur="2000" fill="hold"/>
                                        <p:tgtEl>
                                          <p:spTgt spid="12"/>
                                        </p:tgtEl>
                                        <p:attrNameLst>
                                          <p:attrName>ppt_w</p:attrName>
                                        </p:attrNameLst>
                                      </p:cBhvr>
                                      <p:tavLst>
                                        <p:tav tm="0" fmla="#ppt_w*sin(2.5*pi*$)">
                                          <p:val>
                                            <p:fltVal val="0"/>
                                          </p:val>
                                        </p:tav>
                                        <p:tav tm="100000">
                                          <p:val>
                                            <p:fltVal val="1"/>
                                          </p:val>
                                        </p:tav>
                                      </p:tavLst>
                                    </p:anim>
                                    <p:anim calcmode="lin" valueType="num">
                                      <p:cBhvr>
                                        <p:cTn id="45"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4" name="Rectangle 4"/>
              <p:cNvSpPr>
                <a:spLocks noGrp="1" noChangeArrowheads="1"/>
              </p:cNvSpPr>
              <p:nvPr>
                <p:ph type="title"/>
              </p:nvPr>
            </p:nvSpPr>
            <p:spPr>
              <a:xfrm>
                <a:off x="251520" y="0"/>
                <a:ext cx="8389440" cy="792088"/>
              </a:xfrm>
            </p:spPr>
            <p:txBody>
              <a:bodyPr/>
              <a:lstStyle/>
              <a:p>
                <a:r>
                  <a:rPr lang="es-MX" sz="3200" dirty="0" smtClean="0"/>
                  <a:t>Matriz  de LV: </a:t>
                </a:r>
                <a:r>
                  <a:rPr lang="es-MX" sz="3200" dirty="0"/>
                  <a:t>Cuando </a:t>
                </a:r>
                <a14:m>
                  <m:oMath xmlns:m="http://schemas.openxmlformats.org/officeDocument/2006/math">
                    <m:r>
                      <m:rPr>
                        <m:sty m:val="p"/>
                      </m:rPr>
                      <a:rPr lang="es-MX" sz="3200">
                        <a:latin typeface="Cambria Math"/>
                      </a:rPr>
                      <m:t>x</m:t>
                    </m:r>
                    <m:r>
                      <a:rPr lang="es-MX" sz="3200">
                        <a:latin typeface="Cambria Math"/>
                      </a:rPr>
                      <m:t>=1;</m:t>
                    </m:r>
                    <m:r>
                      <m:rPr>
                        <m:sty m:val="p"/>
                      </m:rPr>
                      <a:rPr lang="es-MX" sz="3200">
                        <a:latin typeface="Cambria Math"/>
                      </a:rPr>
                      <m:t>y</m:t>
                    </m:r>
                    <m:r>
                      <a:rPr lang="es-MX" sz="3200">
                        <a:latin typeface="Cambria Math"/>
                      </a:rPr>
                      <m:t>=3</m:t>
                    </m:r>
                  </m:oMath>
                </a14:m>
                <a:endParaRPr lang="es-MX" sz="3200" dirty="0"/>
              </a:p>
            </p:txBody>
          </p:sp>
        </mc:Choice>
        <mc:Fallback xmlns="">
          <p:sp>
            <p:nvSpPr>
              <p:cNvPr id="5124" name="Rectangle 4"/>
              <p:cNvSpPr>
                <a:spLocks noGrp="1" noRot="1" noChangeAspect="1" noMove="1" noResize="1" noEditPoints="1" noAdjustHandles="1" noChangeArrowheads="1" noChangeShapeType="1" noTextEdit="1"/>
              </p:cNvSpPr>
              <p:nvPr>
                <p:ph type="title"/>
              </p:nvPr>
            </p:nvSpPr>
            <p:spPr>
              <a:xfrm>
                <a:off x="251520" y="0"/>
                <a:ext cx="8389440" cy="792088"/>
              </a:xfrm>
              <a:blipFill rotWithShape="1">
                <a:blip r:embed="rId2"/>
                <a:stretch>
                  <a:fillRect l="-1817" b="-11538"/>
                </a:stretch>
              </a:blipFill>
            </p:spPr>
            <p:txBody>
              <a:bodyPr/>
              <a:lstStyle/>
              <a:p>
                <a:r>
                  <a:rPr lang="es-MX">
                    <a:noFill/>
                  </a:rPr>
                  <a:t> </a:t>
                </a:r>
              </a:p>
            </p:txBody>
          </p:sp>
        </mc:Fallback>
      </mc:AlternateContent>
      <p:sp>
        <p:nvSpPr>
          <p:cNvPr id="2" name="1 Menos"/>
          <p:cNvSpPr/>
          <p:nvPr/>
        </p:nvSpPr>
        <p:spPr>
          <a:xfrm>
            <a:off x="-1260648" y="692696"/>
            <a:ext cx="11377264" cy="144016"/>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pic>
        <p:nvPicPr>
          <p:cNvPr id="5" name="4 Imagen"/>
          <p:cNvPicPr/>
          <p:nvPr/>
        </p:nvPicPr>
        <p:blipFill>
          <a:blip r:embed="rId3" cstate="print"/>
          <a:srcRect/>
          <a:stretch>
            <a:fillRect/>
          </a:stretch>
        </p:blipFill>
        <p:spPr bwMode="auto">
          <a:xfrm>
            <a:off x="251520" y="980728"/>
            <a:ext cx="8424936" cy="5760640"/>
          </a:xfrm>
          <a:prstGeom prst="rect">
            <a:avLst/>
          </a:prstGeom>
          <a:noFill/>
          <a:ln w="9525">
            <a:noFill/>
            <a:miter lim="800000"/>
            <a:headEnd/>
            <a:tailEnd/>
          </a:ln>
        </p:spPr>
      </p:pic>
    </p:spTree>
    <p:extLst>
      <p:ext uri="{BB962C8B-B14F-4D97-AF65-F5344CB8AC3E}">
        <p14:creationId xmlns:p14="http://schemas.microsoft.com/office/powerpoint/2010/main" val="368947125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539552" y="476672"/>
            <a:ext cx="8002587" cy="571500"/>
          </a:xfrm>
        </p:spPr>
        <p:txBody>
          <a:bodyPr/>
          <a:lstStyle/>
          <a:p>
            <a:r>
              <a:rPr lang="en-US" dirty="0" err="1"/>
              <a:t>Introducción</a:t>
            </a:r>
            <a:r>
              <a:rPr lang="en-US" dirty="0"/>
              <a:t> </a:t>
            </a:r>
          </a:p>
        </p:txBody>
      </p:sp>
      <p:sp>
        <p:nvSpPr>
          <p:cNvPr id="5125" name="Rectangle 5"/>
          <p:cNvSpPr>
            <a:spLocks noGrp="1" noChangeArrowheads="1"/>
          </p:cNvSpPr>
          <p:nvPr>
            <p:ph type="body" idx="1"/>
          </p:nvPr>
        </p:nvSpPr>
        <p:spPr>
          <a:xfrm>
            <a:off x="395536" y="2132856"/>
            <a:ext cx="8208912" cy="4394498"/>
          </a:xfrm>
        </p:spPr>
        <p:txBody>
          <a:bodyPr/>
          <a:lstStyle/>
          <a:p>
            <a:pPr algn="just"/>
            <a:r>
              <a:rPr lang="es-MX" sz="2800" dirty="0"/>
              <a:t>En un sentido amplio, dado un problema y </a:t>
            </a:r>
            <a:r>
              <a:rPr lang="es-MX" sz="2800" dirty="0" smtClean="0"/>
              <a:t>un dispositivo </a:t>
            </a:r>
            <a:r>
              <a:rPr lang="es-MX" sz="2800" dirty="0"/>
              <a:t>donde resolverlo, </a:t>
            </a:r>
            <a:r>
              <a:rPr lang="es-MX" sz="2800" dirty="0" smtClean="0"/>
              <a:t>es necesario proporcionar un </a:t>
            </a:r>
            <a:r>
              <a:rPr lang="es-MX" sz="2800" dirty="0"/>
              <a:t>método preciso que lo resuelva, adecuado </a:t>
            </a:r>
            <a:r>
              <a:rPr lang="es-MX" sz="2800" dirty="0" smtClean="0"/>
              <a:t>al dispositivo. A </a:t>
            </a:r>
            <a:r>
              <a:rPr lang="es-MX" sz="2800" dirty="0"/>
              <a:t>tal método lo denominamos </a:t>
            </a:r>
            <a:r>
              <a:rPr lang="es-MX" sz="2800" i="1" dirty="0" smtClean="0">
                <a:effectLst>
                  <a:outerShdw blurRad="38100" dist="38100" dir="2700000" algn="tl">
                    <a:srgbClr val="000000">
                      <a:alpha val="43137"/>
                    </a:srgbClr>
                  </a:outerShdw>
                </a:effectLst>
              </a:rPr>
              <a:t>algoritmo</a:t>
            </a:r>
          </a:p>
          <a:p>
            <a:pPr algn="just"/>
            <a:endParaRPr lang="en-US" sz="2800" dirty="0"/>
          </a:p>
        </p:txBody>
      </p:sp>
      <p:sp>
        <p:nvSpPr>
          <p:cNvPr id="3" name="2 Marcador de número de diapositiva"/>
          <p:cNvSpPr>
            <a:spLocks noGrp="1"/>
          </p:cNvSpPr>
          <p:nvPr>
            <p:ph type="sldNum" sz="quarter" idx="12"/>
          </p:nvPr>
        </p:nvSpPr>
        <p:spPr/>
        <p:txBody>
          <a:bodyPr/>
          <a:lstStyle/>
          <a:p>
            <a:fld id="{DE88A870-270F-4CD2-AAD4-27DF8BD482C1}" type="slidenum">
              <a:rPr lang="en-US" smtClean="0"/>
              <a:pPr/>
              <a:t>2</a:t>
            </a:fld>
            <a:endParaRPr lang="en-US"/>
          </a:p>
        </p:txBody>
      </p:sp>
    </p:spTree>
    <p:extLst>
      <p:ext uri="{BB962C8B-B14F-4D97-AF65-F5344CB8AC3E}">
        <p14:creationId xmlns:p14="http://schemas.microsoft.com/office/powerpoint/2010/main" val="307960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0"/>
            <a:ext cx="8389440" cy="792088"/>
          </a:xfrm>
        </p:spPr>
        <p:txBody>
          <a:bodyPr/>
          <a:lstStyle/>
          <a:p>
            <a:r>
              <a:rPr lang="es-MX" sz="3200" dirty="0" smtClean="0"/>
              <a:t>Matriz  de LV: </a:t>
            </a:r>
            <a:r>
              <a:rPr lang="es-MX" sz="3200" dirty="0"/>
              <a:t>Resultado Final [</a:t>
            </a:r>
            <a:r>
              <a:rPr lang="es-MX" sz="3200" dirty="0" err="1"/>
              <a:t>x,j</a:t>
            </a:r>
            <a:r>
              <a:rPr lang="es-MX" sz="3200" dirty="0"/>
              <a:t>] = 2</a:t>
            </a:r>
          </a:p>
        </p:txBody>
      </p:sp>
      <p:sp>
        <p:nvSpPr>
          <p:cNvPr id="2" name="1 Menos"/>
          <p:cNvSpPr/>
          <p:nvPr/>
        </p:nvSpPr>
        <p:spPr>
          <a:xfrm>
            <a:off x="-1260648" y="692696"/>
            <a:ext cx="11377264" cy="144016"/>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pic>
        <p:nvPicPr>
          <p:cNvPr id="6" name="5 Imagen"/>
          <p:cNvPicPr/>
          <p:nvPr/>
        </p:nvPicPr>
        <p:blipFill>
          <a:blip r:embed="rId2" cstate="print"/>
          <a:srcRect/>
          <a:stretch>
            <a:fillRect/>
          </a:stretch>
        </p:blipFill>
        <p:spPr bwMode="auto">
          <a:xfrm>
            <a:off x="251520" y="980728"/>
            <a:ext cx="8424936" cy="5760639"/>
          </a:xfrm>
          <a:prstGeom prst="rect">
            <a:avLst/>
          </a:prstGeom>
          <a:noFill/>
          <a:ln w="9525">
            <a:noFill/>
            <a:miter lim="800000"/>
            <a:headEnd/>
            <a:tailEnd/>
          </a:ln>
        </p:spPr>
      </p:pic>
    </p:spTree>
    <p:extLst>
      <p:ext uri="{BB962C8B-B14F-4D97-AF65-F5344CB8AC3E}">
        <p14:creationId xmlns:p14="http://schemas.microsoft.com/office/powerpoint/2010/main" val="356353082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Surgimiento y Planteamiento de la idea</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251520" y="1268760"/>
            <a:ext cx="8352928"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s-MX" sz="2000" dirty="0" smtClean="0"/>
          </a:p>
          <a:p>
            <a:pPr marL="0" indent="0">
              <a:buNone/>
            </a:pPr>
            <a:endParaRPr lang="es-MX" sz="2000" dirty="0"/>
          </a:p>
          <a:p>
            <a:pPr marL="0" indent="0" algn="ctr">
              <a:buNone/>
            </a:pPr>
            <a:endParaRPr lang="es-MX" sz="2000" dirty="0" smtClean="0"/>
          </a:p>
          <a:p>
            <a:pPr marL="0" indent="0" algn="ctr">
              <a:buNone/>
            </a:pPr>
            <a:endParaRPr lang="es-MX" sz="2000" dirty="0" smtClean="0"/>
          </a:p>
          <a:p>
            <a:pPr marL="0" indent="0" algn="ctr">
              <a:buNone/>
            </a:pPr>
            <a:endParaRPr lang="es-MX" sz="2000" dirty="0"/>
          </a:p>
          <a:p>
            <a:pPr marL="0" indent="0" algn="ctr">
              <a:buNone/>
            </a:pPr>
            <a:r>
              <a:rPr lang="es-MX" sz="2000" dirty="0" smtClean="0"/>
              <a:t>“</a:t>
            </a:r>
            <a:r>
              <a:rPr lang="es-MX" sz="2000" i="1" dirty="0"/>
              <a:t>Si la Distancia de Edición nos permite obtener el número de cambios que sufrió una cadena para convertirse en otra, como utilizar esta métrica para realizar alguna búsqueda dentro de una navegador de internet</a:t>
            </a:r>
            <a:r>
              <a:rPr lang="es-MX" sz="2000" i="1" dirty="0" smtClean="0"/>
              <a:t>”.</a:t>
            </a:r>
          </a:p>
          <a:p>
            <a:pPr marL="0" indent="0" algn="ctr">
              <a:buNone/>
            </a:pPr>
            <a:endParaRPr lang="es-MX" sz="2000" i="1" dirty="0"/>
          </a:p>
          <a:p>
            <a:pPr marL="0" indent="0" algn="ctr">
              <a:buNone/>
            </a:pPr>
            <a:endParaRPr lang="es-MX" sz="2000" dirty="0"/>
          </a:p>
          <a:p>
            <a:pPr lvl="1" algn="just"/>
            <a:endParaRPr lang="en-US" sz="2000" i="1" dirty="0">
              <a:effectLst>
                <a:outerShdw blurRad="38100" dist="38100" dir="2700000" algn="tl">
                  <a:srgbClr val="000000">
                    <a:alpha val="43137"/>
                  </a:srgbClr>
                </a:outerShdw>
              </a:effectLst>
            </a:endParaRPr>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21</a:t>
            </a:fld>
            <a:endParaRPr lang="en-US"/>
          </a:p>
        </p:txBody>
      </p:sp>
      <p:sp>
        <p:nvSpPr>
          <p:cNvPr id="7" name="6 Rectángulo"/>
          <p:cNvSpPr/>
          <p:nvPr/>
        </p:nvSpPr>
        <p:spPr>
          <a:xfrm>
            <a:off x="3594156" y="1412776"/>
            <a:ext cx="1769931" cy="1569660"/>
          </a:xfrm>
          <a:prstGeom prst="rect">
            <a:avLst/>
          </a:prstGeom>
          <a:noFill/>
        </p:spPr>
        <p:txBody>
          <a:bodyPr wrap="square" lIns="91440" tIns="45720" rIns="91440" bIns="45720">
            <a:spAutoFit/>
          </a:bodyPr>
          <a:lstStyle/>
          <a:p>
            <a:pPr algn="ctr"/>
            <a:r>
              <a:rPr lang="es-ES" sz="96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endParaRPr lang="es-ES" sz="96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530795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anim calcmode="lin" valueType="num">
                                      <p:cBhvr>
                                        <p:cTn id="14"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0"/>
            <a:ext cx="8389440" cy="792088"/>
          </a:xfrm>
        </p:spPr>
        <p:txBody>
          <a:bodyPr/>
          <a:lstStyle/>
          <a:p>
            <a:r>
              <a:rPr lang="es-MX" sz="3200" dirty="0" err="1"/>
              <a:t>Levenshtein</a:t>
            </a:r>
            <a:r>
              <a:rPr lang="es-MX" sz="3200" dirty="0"/>
              <a:t> sobre la Web</a:t>
            </a:r>
          </a:p>
        </p:txBody>
      </p:sp>
      <p:sp>
        <p:nvSpPr>
          <p:cNvPr id="2" name="1 Menos"/>
          <p:cNvSpPr/>
          <p:nvPr/>
        </p:nvSpPr>
        <p:spPr>
          <a:xfrm>
            <a:off x="-1260648" y="692696"/>
            <a:ext cx="11377264" cy="144016"/>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5" name="Rectangle 4"/>
          <p:cNvSpPr txBox="1">
            <a:spLocks noChangeArrowheads="1"/>
          </p:cNvSpPr>
          <p:nvPr/>
        </p:nvSpPr>
        <p:spPr bwMode="auto">
          <a:xfrm>
            <a:off x="533817" y="3501008"/>
            <a:ext cx="842493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rgbClr val="284C6A"/>
                </a:solidFill>
                <a:latin typeface="+mj-lt"/>
                <a:ea typeface="+mj-ea"/>
                <a:cs typeface="+mj-cs"/>
              </a:defRPr>
            </a:lvl1pPr>
            <a:lvl2pPr algn="l" rtl="0" eaLnBrk="1" fontAlgn="base" hangingPunct="1">
              <a:spcBef>
                <a:spcPct val="0"/>
              </a:spcBef>
              <a:spcAft>
                <a:spcPct val="0"/>
              </a:spcAft>
              <a:defRPr sz="4400">
                <a:solidFill>
                  <a:srgbClr val="284C6A"/>
                </a:solidFill>
                <a:latin typeface="Trebuchet MS" pitchFamily="34" charset="0"/>
              </a:defRPr>
            </a:lvl2pPr>
            <a:lvl3pPr algn="l" rtl="0" eaLnBrk="1" fontAlgn="base" hangingPunct="1">
              <a:spcBef>
                <a:spcPct val="0"/>
              </a:spcBef>
              <a:spcAft>
                <a:spcPct val="0"/>
              </a:spcAft>
              <a:defRPr sz="4400">
                <a:solidFill>
                  <a:srgbClr val="284C6A"/>
                </a:solidFill>
                <a:latin typeface="Trebuchet MS" pitchFamily="34" charset="0"/>
              </a:defRPr>
            </a:lvl3pPr>
            <a:lvl4pPr algn="l" rtl="0" eaLnBrk="1" fontAlgn="base" hangingPunct="1">
              <a:spcBef>
                <a:spcPct val="0"/>
              </a:spcBef>
              <a:spcAft>
                <a:spcPct val="0"/>
              </a:spcAft>
              <a:defRPr sz="4400">
                <a:solidFill>
                  <a:srgbClr val="284C6A"/>
                </a:solidFill>
                <a:latin typeface="Trebuchet MS" pitchFamily="34" charset="0"/>
              </a:defRPr>
            </a:lvl4pPr>
            <a:lvl5pPr algn="l" rtl="0" eaLnBrk="1" fontAlgn="base" hangingPunct="1">
              <a:spcBef>
                <a:spcPct val="0"/>
              </a:spcBef>
              <a:spcAft>
                <a:spcPct val="0"/>
              </a:spcAft>
              <a:defRPr sz="4400">
                <a:solidFill>
                  <a:srgbClr val="284C6A"/>
                </a:solidFill>
                <a:latin typeface="Trebuchet MS" pitchFamily="34" charset="0"/>
              </a:defRPr>
            </a:lvl5pPr>
            <a:lvl6pPr marL="457200" algn="l" rtl="0" eaLnBrk="1" fontAlgn="base" hangingPunct="1">
              <a:spcBef>
                <a:spcPct val="0"/>
              </a:spcBef>
              <a:spcAft>
                <a:spcPct val="0"/>
              </a:spcAft>
              <a:defRPr sz="4400">
                <a:solidFill>
                  <a:srgbClr val="284C6A"/>
                </a:solidFill>
                <a:latin typeface="Trebuchet MS" pitchFamily="34" charset="0"/>
              </a:defRPr>
            </a:lvl6pPr>
            <a:lvl7pPr marL="914400" algn="l" rtl="0" eaLnBrk="1" fontAlgn="base" hangingPunct="1">
              <a:spcBef>
                <a:spcPct val="0"/>
              </a:spcBef>
              <a:spcAft>
                <a:spcPct val="0"/>
              </a:spcAft>
              <a:defRPr sz="4400">
                <a:solidFill>
                  <a:srgbClr val="284C6A"/>
                </a:solidFill>
                <a:latin typeface="Trebuchet MS" pitchFamily="34" charset="0"/>
              </a:defRPr>
            </a:lvl7pPr>
            <a:lvl8pPr marL="1371600" algn="l" rtl="0" eaLnBrk="1" fontAlgn="base" hangingPunct="1">
              <a:spcBef>
                <a:spcPct val="0"/>
              </a:spcBef>
              <a:spcAft>
                <a:spcPct val="0"/>
              </a:spcAft>
              <a:defRPr sz="4400">
                <a:solidFill>
                  <a:srgbClr val="284C6A"/>
                </a:solidFill>
                <a:latin typeface="Trebuchet MS" pitchFamily="34" charset="0"/>
              </a:defRPr>
            </a:lvl8pPr>
            <a:lvl9pPr marL="1828800" algn="l" rtl="0" eaLnBrk="1" fontAlgn="base" hangingPunct="1">
              <a:spcBef>
                <a:spcPct val="0"/>
              </a:spcBef>
              <a:spcAft>
                <a:spcPct val="0"/>
              </a:spcAft>
              <a:defRPr sz="4400">
                <a:solidFill>
                  <a:srgbClr val="284C6A"/>
                </a:solidFill>
                <a:latin typeface="Trebuchet MS" pitchFamily="34" charset="0"/>
              </a:defRPr>
            </a:lvl9pPr>
          </a:lstStyle>
          <a:p>
            <a:pPr algn="ctr"/>
            <a:endParaRPr lang="es-MX" sz="3200" dirty="0" smtClean="0">
              <a:solidFill>
                <a:srgbClr val="0070C0"/>
              </a:solidFill>
              <a:effectLst>
                <a:outerShdw blurRad="38100" dist="38100" dir="2700000" algn="tl">
                  <a:srgbClr val="000000">
                    <a:alpha val="43137"/>
                  </a:srgbClr>
                </a:outerShdw>
              </a:effectLst>
            </a:endParaRPr>
          </a:p>
          <a:p>
            <a:pPr algn="ctr"/>
            <a:endParaRPr lang="es-MX" sz="3200" dirty="0">
              <a:solidFill>
                <a:srgbClr val="0070C0"/>
              </a:solidFill>
              <a:effectLst>
                <a:outerShdw blurRad="38100" dist="38100" dir="2700000" algn="tl">
                  <a:srgbClr val="000000">
                    <a:alpha val="43137"/>
                  </a:srgbClr>
                </a:outerShdw>
              </a:effectLst>
            </a:endParaRPr>
          </a:p>
          <a:p>
            <a:pPr algn="ctr"/>
            <a:r>
              <a:rPr lang="es-MX" sz="3200" dirty="0" smtClean="0">
                <a:solidFill>
                  <a:srgbClr val="0070C0"/>
                </a:solidFill>
                <a:effectLst>
                  <a:outerShdw blurRad="38100" dist="38100" dir="2700000" algn="tl">
                    <a:srgbClr val="000000">
                      <a:alpha val="43137"/>
                    </a:srgbClr>
                  </a:outerShdw>
                </a:effectLst>
              </a:rPr>
              <a:t>¿Cómo aplicar el algoritmo de </a:t>
            </a:r>
            <a:r>
              <a:rPr lang="es-MX" sz="3200" dirty="0" err="1" smtClean="0">
                <a:solidFill>
                  <a:srgbClr val="0070C0"/>
                </a:solidFill>
                <a:effectLst>
                  <a:outerShdw blurRad="38100" dist="38100" dir="2700000" algn="tl">
                    <a:srgbClr val="000000">
                      <a:alpha val="43137"/>
                    </a:srgbClr>
                  </a:outerShdw>
                </a:effectLst>
              </a:rPr>
              <a:t>Levenshtein</a:t>
            </a:r>
            <a:r>
              <a:rPr lang="es-MX" sz="3200" dirty="0" smtClean="0">
                <a:solidFill>
                  <a:srgbClr val="0070C0"/>
                </a:solidFill>
                <a:effectLst>
                  <a:outerShdw blurRad="38100" dist="38100" dir="2700000" algn="tl">
                    <a:srgbClr val="000000">
                      <a:alpha val="43137"/>
                    </a:srgbClr>
                  </a:outerShdw>
                </a:effectLst>
              </a:rPr>
              <a:t> a la Web ?</a:t>
            </a:r>
          </a:p>
          <a:p>
            <a:pPr algn="ctr"/>
            <a:endParaRPr lang="es-MX" sz="3200" dirty="0" smtClean="0">
              <a:solidFill>
                <a:srgbClr val="0070C0"/>
              </a:solidFill>
              <a:effectLst>
                <a:outerShdw blurRad="38100" dist="38100" dir="2700000" algn="tl">
                  <a:srgbClr val="000000">
                    <a:alpha val="43137"/>
                  </a:srgbClr>
                </a:outerShdw>
              </a:effectLst>
            </a:endParaRPr>
          </a:p>
          <a:p>
            <a:pPr algn="just"/>
            <a:r>
              <a:rPr lang="es-MX" sz="2800" dirty="0"/>
              <a:t>En consecuencia era de suma importancia conocer acerca de las nuevas tendencias y lenguajes  de programación para la </a:t>
            </a:r>
            <a:r>
              <a:rPr lang="es-MX" sz="2800" dirty="0" smtClean="0"/>
              <a:t>Web, esencialmente 4 </a:t>
            </a:r>
            <a:r>
              <a:rPr lang="es-MX" sz="2800" dirty="0"/>
              <a:t>lenguajes de </a:t>
            </a:r>
            <a:r>
              <a:rPr lang="es-MX" sz="2800" dirty="0" smtClean="0"/>
              <a:t>programación…</a:t>
            </a:r>
            <a:endParaRPr lang="es-MX" sz="2800" dirty="0">
              <a:solidFill>
                <a:srgbClr val="0070C0"/>
              </a:solidFill>
              <a:effectLst>
                <a:outerShdw blurRad="38100" dist="38100" dir="2700000" algn="tl">
                  <a:srgbClr val="000000">
                    <a:alpha val="43137"/>
                  </a:srgbClr>
                </a:outerShdw>
              </a:effectLst>
            </a:endParaRPr>
          </a:p>
        </p:txBody>
      </p:sp>
      <p:sp>
        <p:nvSpPr>
          <p:cNvPr id="3" name="2 Rectángulo"/>
          <p:cNvSpPr/>
          <p:nvPr/>
        </p:nvSpPr>
        <p:spPr>
          <a:xfrm>
            <a:off x="3779912" y="807694"/>
            <a:ext cx="1872208" cy="1569660"/>
          </a:xfrm>
          <a:prstGeom prst="rect">
            <a:avLst/>
          </a:prstGeom>
          <a:noFill/>
        </p:spPr>
        <p:txBody>
          <a:bodyPr wrap="square" lIns="91440" tIns="45720" rIns="91440" bIns="45720">
            <a:spAutoFit/>
          </a:bodyPr>
          <a:lstStyle/>
          <a:p>
            <a:pPr algn="ctr"/>
            <a:r>
              <a:rPr lang="es-ES" sz="96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endParaRPr lang="es-ES" sz="96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94580314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a:t>Lenguajes para la Web.</a:t>
            </a:r>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251520" y="1268760"/>
            <a:ext cx="8352928"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lgn="just">
              <a:lnSpc>
                <a:spcPct val="150000"/>
              </a:lnSpc>
              <a:buNone/>
            </a:pPr>
            <a:r>
              <a:rPr lang="es-MX" sz="2400" i="1" dirty="0" err="1" smtClean="0">
                <a:solidFill>
                  <a:srgbClr val="0070C0"/>
                </a:solidFill>
                <a:effectLst>
                  <a:outerShdw blurRad="38100" dist="38100" dir="2700000" algn="tl">
                    <a:srgbClr val="000000">
                      <a:alpha val="43137"/>
                    </a:srgbClr>
                  </a:outerShdw>
                </a:effectLst>
              </a:rPr>
              <a:t>Jquery</a:t>
            </a:r>
            <a:r>
              <a:rPr lang="es-MX" sz="2400" i="1" dirty="0" smtClean="0">
                <a:solidFill>
                  <a:srgbClr val="0070C0"/>
                </a:solidFill>
                <a:effectLst>
                  <a:outerShdw blurRad="38100" dist="38100" dir="2700000" algn="tl">
                    <a:srgbClr val="000000">
                      <a:alpha val="43137"/>
                    </a:srgbClr>
                  </a:outerShdw>
                </a:effectLst>
              </a:rPr>
              <a:t>: </a:t>
            </a:r>
            <a:r>
              <a:rPr lang="es-MX" sz="2400" b="1" dirty="0" err="1"/>
              <a:t>jQuery</a:t>
            </a:r>
            <a:r>
              <a:rPr lang="es-MX" sz="2400" dirty="0"/>
              <a:t> </a:t>
            </a:r>
            <a:r>
              <a:rPr lang="es-MX" sz="2400" dirty="0" smtClean="0"/>
              <a:t>es una</a:t>
            </a:r>
            <a:r>
              <a:rPr lang="es-MX" sz="2400" dirty="0"/>
              <a:t> biblioteca de JavaScript, creada inicialmente por John </a:t>
            </a:r>
            <a:r>
              <a:rPr lang="es-MX" sz="2400" dirty="0" err="1"/>
              <a:t>Resig</a:t>
            </a:r>
            <a:r>
              <a:rPr lang="es-MX" sz="2400" dirty="0"/>
              <a:t>, que permite simplificar la manera de interactuar con los documentos HTML, manipular el árbol </a:t>
            </a:r>
            <a:r>
              <a:rPr lang="es-MX" sz="2400" dirty="0" smtClean="0"/>
              <a:t>DOM (</a:t>
            </a:r>
            <a:r>
              <a:rPr lang="es-MX" sz="2400" i="1" dirty="0" err="1"/>
              <a:t>Document</a:t>
            </a:r>
            <a:r>
              <a:rPr lang="es-MX" sz="2400" i="1" dirty="0"/>
              <a:t> </a:t>
            </a:r>
            <a:r>
              <a:rPr lang="es-MX" sz="2400" i="1" dirty="0" err="1"/>
              <a:t>Object</a:t>
            </a:r>
            <a:r>
              <a:rPr lang="es-MX" sz="2400" i="1" dirty="0"/>
              <a:t> </a:t>
            </a:r>
            <a:r>
              <a:rPr lang="es-MX" sz="2400" i="1" dirty="0" err="1"/>
              <a:t>Model</a:t>
            </a:r>
            <a:r>
              <a:rPr lang="es-MX" sz="2400" i="1" dirty="0"/>
              <a:t> – Modelo Objeto </a:t>
            </a:r>
            <a:r>
              <a:rPr lang="es-MX" sz="2400" i="1" dirty="0" smtClean="0"/>
              <a:t>Documento)</a:t>
            </a:r>
            <a:r>
              <a:rPr lang="es-MX" sz="2400" dirty="0" smtClean="0"/>
              <a:t>, </a:t>
            </a:r>
            <a:r>
              <a:rPr lang="es-MX" sz="2400" dirty="0"/>
              <a:t>manejar eventos, desarrollar animaciones y agregar interacción con la técnica AJAX a páginas web</a:t>
            </a:r>
            <a:r>
              <a:rPr lang="es-MX" sz="2400" dirty="0" smtClean="0"/>
              <a:t>.</a:t>
            </a:r>
          </a:p>
          <a:p>
            <a:pPr marL="457200" lvl="1" indent="0" algn="ctr">
              <a:lnSpc>
                <a:spcPct val="150000"/>
              </a:lnSpc>
              <a:buNone/>
            </a:pPr>
            <a:r>
              <a:rPr lang="es-MX" sz="2400" dirty="0" smtClean="0">
                <a:solidFill>
                  <a:srgbClr val="C00000"/>
                </a:solidFill>
                <a:effectLst>
                  <a:outerShdw blurRad="38100" dist="38100" dir="2700000" algn="tl">
                    <a:srgbClr val="000000">
                      <a:alpha val="43137"/>
                    </a:srgbClr>
                  </a:outerShdw>
                </a:effectLst>
              </a:rPr>
              <a:t> </a:t>
            </a:r>
            <a:r>
              <a:rPr lang="es-MX" sz="2400" dirty="0" err="1" smtClean="0">
                <a:solidFill>
                  <a:srgbClr val="C00000"/>
                </a:solidFill>
                <a:effectLst>
                  <a:outerShdw blurRad="38100" dist="38100" dir="2700000" algn="tl">
                    <a:srgbClr val="000000">
                      <a:alpha val="43137"/>
                    </a:srgbClr>
                  </a:outerShdw>
                </a:effectLst>
              </a:rPr>
              <a:t>jQuery</a:t>
            </a:r>
            <a:r>
              <a:rPr lang="es-MX" sz="2400" dirty="0" smtClean="0">
                <a:solidFill>
                  <a:srgbClr val="C00000"/>
                </a:solidFill>
                <a:effectLst>
                  <a:outerShdw blurRad="38100" dist="38100" dir="2700000" algn="tl">
                    <a:srgbClr val="000000">
                      <a:alpha val="43137"/>
                    </a:srgbClr>
                  </a:outerShdw>
                </a:effectLst>
              </a:rPr>
              <a:t> </a:t>
            </a:r>
            <a:r>
              <a:rPr lang="es-MX" sz="2400" dirty="0">
                <a:solidFill>
                  <a:srgbClr val="C00000"/>
                </a:solidFill>
                <a:effectLst>
                  <a:outerShdw blurRad="38100" dist="38100" dir="2700000" algn="tl">
                    <a:srgbClr val="000000">
                      <a:alpha val="43137"/>
                    </a:srgbClr>
                  </a:outerShdw>
                </a:effectLst>
              </a:rPr>
              <a:t>es la biblioteca de JavaScript más utilizada</a:t>
            </a:r>
            <a:r>
              <a:rPr lang="es-MX" sz="2400" dirty="0" smtClean="0">
                <a:solidFill>
                  <a:srgbClr val="C00000"/>
                </a:solidFill>
                <a:effectLst>
                  <a:outerShdw blurRad="38100" dist="38100" dir="2700000" algn="tl">
                    <a:srgbClr val="000000">
                      <a:alpha val="43137"/>
                    </a:srgbClr>
                  </a:outerShdw>
                </a:effectLst>
              </a:rPr>
              <a:t>.</a:t>
            </a:r>
            <a:endParaRPr lang="es-MX" sz="2400" dirty="0">
              <a:solidFill>
                <a:srgbClr val="C00000"/>
              </a:solidFill>
              <a:effectLst>
                <a:outerShdw blurRad="38100" dist="38100" dir="2700000" algn="tl">
                  <a:srgbClr val="000000">
                    <a:alpha val="43137"/>
                  </a:srgbClr>
                </a:outerShdw>
              </a:effectLst>
            </a:endParaRPr>
          </a:p>
          <a:p>
            <a:pPr lvl="1" algn="just"/>
            <a:endParaRPr lang="en-US" sz="2000" i="1" dirty="0">
              <a:effectLst>
                <a:outerShdw blurRad="38100" dist="38100" dir="2700000" algn="tl">
                  <a:srgbClr val="000000">
                    <a:alpha val="43137"/>
                  </a:srgbClr>
                </a:outerShdw>
              </a:effectLst>
            </a:endParaRPr>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23</a:t>
            </a:fld>
            <a:endParaRPr lang="en-US"/>
          </a:p>
        </p:txBody>
      </p:sp>
    </p:spTree>
    <p:extLst>
      <p:ext uri="{BB962C8B-B14F-4D97-AF65-F5344CB8AC3E}">
        <p14:creationId xmlns:p14="http://schemas.microsoft.com/office/powerpoint/2010/main" val="386205335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Lenguajes para la Web.</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251520" y="1268760"/>
            <a:ext cx="8352928"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s-MX" sz="2000" i="1" dirty="0" smtClean="0">
                <a:solidFill>
                  <a:srgbClr val="0070C0"/>
                </a:solidFill>
                <a:effectLst>
                  <a:outerShdw blurRad="38100" dist="38100" dir="2700000" algn="tl">
                    <a:srgbClr val="000000">
                      <a:alpha val="43137"/>
                    </a:srgbClr>
                  </a:outerShdw>
                </a:effectLst>
              </a:rPr>
              <a:t>JavaScript: </a:t>
            </a:r>
            <a:r>
              <a:rPr lang="es-MX" sz="2400" b="1" dirty="0"/>
              <a:t>JavaScript</a:t>
            </a:r>
            <a:r>
              <a:rPr lang="es-MX" sz="2400" dirty="0"/>
              <a:t> (abreviado comúnmente "</a:t>
            </a:r>
            <a:r>
              <a:rPr lang="es-MX" sz="2400" b="1" dirty="0"/>
              <a:t>JS</a:t>
            </a:r>
            <a:r>
              <a:rPr lang="es-MX" sz="2400" dirty="0"/>
              <a:t>") es un lenguaje de programación interpretado, dialecto del estándar </a:t>
            </a:r>
            <a:r>
              <a:rPr lang="es-MX" sz="2400" dirty="0" err="1" smtClean="0"/>
              <a:t>ECMAScript</a:t>
            </a:r>
            <a:r>
              <a:rPr lang="es-MX" sz="2400" dirty="0" smtClean="0"/>
              <a:t>. </a:t>
            </a:r>
            <a:r>
              <a:rPr lang="es-MX" sz="2400" dirty="0"/>
              <a:t>Se define como orientado a objetos</a:t>
            </a:r>
            <a:r>
              <a:rPr lang="es-MX" sz="2400" dirty="0" smtClean="0"/>
              <a:t>,</a:t>
            </a:r>
            <a:r>
              <a:rPr lang="es-MX" sz="2400" dirty="0"/>
              <a:t> basado en prototipos, imperativo, débilmente </a:t>
            </a:r>
            <a:r>
              <a:rPr lang="es-MX" sz="2400" dirty="0" err="1"/>
              <a:t>tipado</a:t>
            </a:r>
            <a:r>
              <a:rPr lang="es-MX" sz="2400" dirty="0"/>
              <a:t> y dinámico</a:t>
            </a:r>
            <a:r>
              <a:rPr lang="es-MX" sz="2400" dirty="0" smtClean="0"/>
              <a:t>.</a:t>
            </a:r>
          </a:p>
          <a:p>
            <a:pPr algn="just"/>
            <a:endParaRPr lang="es-MX" sz="2400" dirty="0"/>
          </a:p>
          <a:p>
            <a:pPr algn="just"/>
            <a:r>
              <a:rPr lang="es-MX" sz="2400" dirty="0"/>
              <a:t>Se utiliza principalmente en su forma del lado del cliente (</a:t>
            </a:r>
            <a:r>
              <a:rPr lang="es-MX" sz="2400" dirty="0" err="1"/>
              <a:t>client-side</a:t>
            </a:r>
            <a:r>
              <a:rPr lang="es-MX" sz="2400" dirty="0"/>
              <a:t>), implementado como parte de un navegador </a:t>
            </a:r>
            <a:r>
              <a:rPr lang="es-MX" sz="2400" dirty="0" smtClean="0"/>
              <a:t>web permitiendo </a:t>
            </a:r>
            <a:r>
              <a:rPr lang="es-MX" sz="2400" dirty="0"/>
              <a:t>mejoras en la interfaz de usuario y páginas web </a:t>
            </a:r>
            <a:r>
              <a:rPr lang="es-MX" sz="2400" dirty="0" smtClean="0"/>
              <a:t>dinámicas</a:t>
            </a:r>
            <a:endParaRPr lang="en-US" sz="2000" i="1" dirty="0">
              <a:effectLst>
                <a:outerShdw blurRad="38100" dist="38100" dir="2700000" algn="tl">
                  <a:srgbClr val="000000">
                    <a:alpha val="43137"/>
                  </a:srgbClr>
                </a:outerShdw>
              </a:effectLst>
            </a:endParaRPr>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24</a:t>
            </a:fld>
            <a:endParaRPr lang="en-US"/>
          </a:p>
        </p:txBody>
      </p:sp>
    </p:spTree>
    <p:extLst>
      <p:ext uri="{BB962C8B-B14F-4D97-AF65-F5344CB8AC3E}">
        <p14:creationId xmlns:p14="http://schemas.microsoft.com/office/powerpoint/2010/main" val="24699089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a:t>Lenguajes para la Web.</a:t>
            </a:r>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251520" y="1268760"/>
            <a:ext cx="8352928"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50000"/>
              </a:lnSpc>
            </a:pPr>
            <a:r>
              <a:rPr lang="es-MX" sz="2400" i="1" dirty="0" smtClean="0">
                <a:solidFill>
                  <a:srgbClr val="0070C0"/>
                </a:solidFill>
                <a:effectLst>
                  <a:outerShdw blurRad="38100" dist="38100" dir="2700000" algn="tl">
                    <a:srgbClr val="000000">
                      <a:alpha val="43137"/>
                    </a:srgbClr>
                  </a:outerShdw>
                </a:effectLst>
              </a:rPr>
              <a:t>CSS</a:t>
            </a:r>
            <a:r>
              <a:rPr lang="es-MX" sz="2400" i="1" dirty="0">
                <a:solidFill>
                  <a:srgbClr val="0070C0"/>
                </a:solidFill>
                <a:effectLst>
                  <a:outerShdw blurRad="38100" dist="38100" dir="2700000" algn="tl">
                    <a:srgbClr val="000000">
                      <a:alpha val="43137"/>
                    </a:srgbClr>
                  </a:outerShdw>
                </a:effectLst>
              </a:rPr>
              <a:t>:   </a:t>
            </a:r>
            <a:r>
              <a:rPr lang="es-MX" sz="2400" dirty="0">
                <a:solidFill>
                  <a:srgbClr val="284C6A"/>
                </a:solidFill>
              </a:rPr>
              <a:t>Hoja de estilo en cascada o CSS (siglas en inglés de </a:t>
            </a:r>
            <a:r>
              <a:rPr lang="es-MX" sz="2400" dirty="0" err="1">
                <a:solidFill>
                  <a:srgbClr val="284C6A"/>
                </a:solidFill>
              </a:rPr>
              <a:t>cascading</a:t>
            </a:r>
            <a:r>
              <a:rPr lang="es-MX" sz="2400" dirty="0">
                <a:solidFill>
                  <a:srgbClr val="284C6A"/>
                </a:solidFill>
              </a:rPr>
              <a:t> </a:t>
            </a:r>
            <a:r>
              <a:rPr lang="es-MX" sz="2400" dirty="0" err="1">
                <a:solidFill>
                  <a:srgbClr val="284C6A"/>
                </a:solidFill>
              </a:rPr>
              <a:t>style</a:t>
            </a:r>
            <a:r>
              <a:rPr lang="es-MX" sz="2400" dirty="0">
                <a:solidFill>
                  <a:srgbClr val="284C6A"/>
                </a:solidFill>
              </a:rPr>
              <a:t> </a:t>
            </a:r>
            <a:r>
              <a:rPr lang="es-MX" sz="2400" dirty="0" err="1">
                <a:solidFill>
                  <a:srgbClr val="284C6A"/>
                </a:solidFill>
              </a:rPr>
              <a:t>sheets</a:t>
            </a:r>
            <a:r>
              <a:rPr lang="es-MX" sz="2400" dirty="0">
                <a:solidFill>
                  <a:srgbClr val="284C6A"/>
                </a:solidFill>
              </a:rPr>
              <a:t>) es un lenguaje usado para definir la presentación de un documento estructurado escrito en HTML o XML2 (y por extensión en XHTML</a:t>
            </a:r>
            <a:r>
              <a:rPr lang="es-MX" sz="2400" dirty="0" smtClean="0">
                <a:solidFill>
                  <a:srgbClr val="284C6A"/>
                </a:solidFill>
              </a:rPr>
              <a:t>).</a:t>
            </a:r>
          </a:p>
          <a:p>
            <a:pPr marL="457200" lvl="1" indent="0" algn="just">
              <a:lnSpc>
                <a:spcPct val="150000"/>
              </a:lnSpc>
              <a:buNone/>
            </a:pPr>
            <a:endParaRPr lang="es-MX" dirty="0" smtClean="0">
              <a:solidFill>
                <a:srgbClr val="284C6A"/>
              </a:solidFill>
            </a:endParaRPr>
          </a:p>
          <a:p>
            <a:pPr algn="just">
              <a:lnSpc>
                <a:spcPct val="150000"/>
              </a:lnSpc>
            </a:pPr>
            <a:r>
              <a:rPr lang="es-MX" sz="2400" dirty="0" smtClean="0">
                <a:solidFill>
                  <a:srgbClr val="284C6A"/>
                </a:solidFill>
              </a:rPr>
              <a:t> </a:t>
            </a:r>
            <a:r>
              <a:rPr lang="es-MX" sz="2400" dirty="0">
                <a:solidFill>
                  <a:srgbClr val="284C6A"/>
                </a:solidFill>
              </a:rPr>
              <a:t>El </a:t>
            </a:r>
            <a:r>
              <a:rPr lang="es-MX" sz="2400" dirty="0" err="1">
                <a:solidFill>
                  <a:srgbClr val="284C6A"/>
                </a:solidFill>
              </a:rPr>
              <a:t>World</a:t>
            </a:r>
            <a:r>
              <a:rPr lang="es-MX" sz="2400" dirty="0">
                <a:solidFill>
                  <a:srgbClr val="284C6A"/>
                </a:solidFill>
              </a:rPr>
              <a:t> Wide Web </a:t>
            </a:r>
            <a:r>
              <a:rPr lang="es-MX" sz="2400" dirty="0" err="1">
                <a:solidFill>
                  <a:srgbClr val="284C6A"/>
                </a:solidFill>
              </a:rPr>
              <a:t>Consortium</a:t>
            </a:r>
            <a:r>
              <a:rPr lang="es-MX" sz="2400" dirty="0">
                <a:solidFill>
                  <a:srgbClr val="284C6A"/>
                </a:solidFill>
              </a:rPr>
              <a:t> (W3C) es el encargado de formular la especificación de las hojas de estilo que servirán de estándar para los agentes de usuario o navegadores.</a:t>
            </a:r>
          </a:p>
          <a:p>
            <a:pPr marL="457200" lvl="1" indent="0" algn="just">
              <a:buNone/>
            </a:pPr>
            <a:endParaRPr lang="en-US" sz="2400" i="1" dirty="0">
              <a:effectLst>
                <a:outerShdw blurRad="38100" dist="38100" dir="2700000" algn="tl">
                  <a:srgbClr val="000000">
                    <a:alpha val="43137"/>
                  </a:srgbClr>
                </a:outerShdw>
              </a:effectLst>
            </a:endParaRPr>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25</a:t>
            </a:fld>
            <a:endParaRPr lang="en-US"/>
          </a:p>
        </p:txBody>
      </p:sp>
    </p:spTree>
    <p:extLst>
      <p:ext uri="{BB962C8B-B14F-4D97-AF65-F5344CB8AC3E}">
        <p14:creationId xmlns:p14="http://schemas.microsoft.com/office/powerpoint/2010/main" val="276995814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a:t>Lenguajes para la Web.</a:t>
            </a:r>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251520" y="1268760"/>
            <a:ext cx="8352928"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lgn="just">
              <a:lnSpc>
                <a:spcPct val="150000"/>
              </a:lnSpc>
              <a:buClr>
                <a:schemeClr val="bg2"/>
              </a:buClr>
              <a:buChar char="•"/>
            </a:pPr>
            <a:r>
              <a:rPr lang="es-MX" sz="2200" i="1" dirty="0">
                <a:solidFill>
                  <a:srgbClr val="0070C0"/>
                </a:solidFill>
                <a:effectLst>
                  <a:outerShdw blurRad="38100" dist="38100" dir="2700000" algn="tl">
                    <a:srgbClr val="000000">
                      <a:alpha val="43137"/>
                    </a:srgbClr>
                  </a:outerShdw>
                </a:effectLst>
              </a:rPr>
              <a:t>HTML5: </a:t>
            </a:r>
            <a:r>
              <a:rPr lang="es-MX" sz="2200" dirty="0">
                <a:solidFill>
                  <a:srgbClr val="284C6A"/>
                </a:solidFill>
              </a:rPr>
              <a:t>HTML5 (</a:t>
            </a:r>
            <a:r>
              <a:rPr lang="es-MX" sz="2200" dirty="0" err="1">
                <a:solidFill>
                  <a:srgbClr val="284C6A"/>
                </a:solidFill>
              </a:rPr>
              <a:t>HyperText</a:t>
            </a:r>
            <a:r>
              <a:rPr lang="es-MX" sz="2200" dirty="0">
                <a:solidFill>
                  <a:srgbClr val="284C6A"/>
                </a:solidFill>
              </a:rPr>
              <a:t> </a:t>
            </a:r>
            <a:r>
              <a:rPr lang="es-MX" sz="2200" dirty="0" err="1">
                <a:solidFill>
                  <a:srgbClr val="284C6A"/>
                </a:solidFill>
              </a:rPr>
              <a:t>Markup</a:t>
            </a:r>
            <a:r>
              <a:rPr lang="es-MX" sz="2200" dirty="0">
                <a:solidFill>
                  <a:srgbClr val="284C6A"/>
                </a:solidFill>
              </a:rPr>
              <a:t> </a:t>
            </a:r>
            <a:r>
              <a:rPr lang="es-MX" sz="2200" dirty="0" err="1">
                <a:solidFill>
                  <a:srgbClr val="284C6A"/>
                </a:solidFill>
              </a:rPr>
              <a:t>Language</a:t>
            </a:r>
            <a:r>
              <a:rPr lang="es-MX" sz="2200" dirty="0">
                <a:solidFill>
                  <a:srgbClr val="284C6A"/>
                </a:solidFill>
              </a:rPr>
              <a:t>, versión 5) es la quinta revisión importante del lenguaje básico de la </a:t>
            </a:r>
            <a:r>
              <a:rPr lang="es-MX" sz="2200" dirty="0" err="1">
                <a:solidFill>
                  <a:srgbClr val="284C6A"/>
                </a:solidFill>
              </a:rPr>
              <a:t>World</a:t>
            </a:r>
            <a:r>
              <a:rPr lang="es-MX" sz="2200" dirty="0">
                <a:solidFill>
                  <a:srgbClr val="284C6A"/>
                </a:solidFill>
              </a:rPr>
              <a:t> Wide Web, HTML. </a:t>
            </a:r>
            <a:endParaRPr lang="es-MX" sz="2200" dirty="0" smtClean="0">
              <a:solidFill>
                <a:srgbClr val="284C6A"/>
              </a:solidFill>
            </a:endParaRPr>
          </a:p>
          <a:p>
            <a:pPr marL="342900" lvl="1" indent="-342900" algn="just">
              <a:lnSpc>
                <a:spcPct val="150000"/>
              </a:lnSpc>
              <a:buClr>
                <a:schemeClr val="bg2"/>
              </a:buClr>
              <a:buChar char="•"/>
            </a:pPr>
            <a:endParaRPr lang="es-MX" sz="2200" dirty="0" smtClean="0">
              <a:solidFill>
                <a:srgbClr val="284C6A"/>
              </a:solidFill>
            </a:endParaRPr>
          </a:p>
          <a:p>
            <a:pPr marL="342900" lvl="1" indent="-342900" algn="just">
              <a:lnSpc>
                <a:spcPct val="150000"/>
              </a:lnSpc>
              <a:buClr>
                <a:schemeClr val="bg2"/>
              </a:buClr>
              <a:buFont typeface="Trebuchet MS" pitchFamily="34" charset="0"/>
              <a:buChar char="•"/>
            </a:pPr>
            <a:r>
              <a:rPr lang="es-MX" sz="2200" dirty="0" smtClean="0">
                <a:solidFill>
                  <a:srgbClr val="284C6A"/>
                </a:solidFill>
              </a:rPr>
              <a:t>HTML5 </a:t>
            </a:r>
            <a:r>
              <a:rPr lang="es-MX" sz="2200" dirty="0">
                <a:solidFill>
                  <a:srgbClr val="284C6A"/>
                </a:solidFill>
              </a:rPr>
              <a:t>establece una serie de nuevos elementos y atributos que reflejan el uso típico de los sitios web modernos. </a:t>
            </a:r>
            <a:endParaRPr lang="es-MX" sz="2200" dirty="0" smtClean="0">
              <a:solidFill>
                <a:srgbClr val="284C6A"/>
              </a:solidFill>
            </a:endParaRPr>
          </a:p>
          <a:p>
            <a:pPr marL="342900" lvl="1" indent="-342900" algn="just">
              <a:lnSpc>
                <a:spcPct val="150000"/>
              </a:lnSpc>
              <a:buClr>
                <a:schemeClr val="bg2"/>
              </a:buClr>
              <a:buFont typeface="Trebuchet MS" pitchFamily="34" charset="0"/>
              <a:buChar char="•"/>
            </a:pPr>
            <a:r>
              <a:rPr lang="es-MX" sz="2200" dirty="0" smtClean="0">
                <a:solidFill>
                  <a:srgbClr val="284C6A"/>
                </a:solidFill>
              </a:rPr>
              <a:t>Algunos </a:t>
            </a:r>
            <a:r>
              <a:rPr lang="es-MX" sz="2200" dirty="0">
                <a:solidFill>
                  <a:srgbClr val="284C6A"/>
                </a:solidFill>
              </a:rPr>
              <a:t>de ellos son técnicamente similares a las </a:t>
            </a:r>
            <a:r>
              <a:rPr lang="es-MX" sz="2200" dirty="0" smtClean="0">
                <a:solidFill>
                  <a:srgbClr val="284C6A"/>
                </a:solidFill>
              </a:rPr>
              <a:t>etiquetas &lt;</a:t>
            </a:r>
            <a:r>
              <a:rPr lang="es-MX" sz="2200" dirty="0">
                <a:solidFill>
                  <a:srgbClr val="284C6A"/>
                </a:solidFill>
              </a:rPr>
              <a:t>div&gt; y &lt;</a:t>
            </a:r>
            <a:r>
              <a:rPr lang="es-MX" sz="2200" dirty="0" err="1">
                <a:solidFill>
                  <a:srgbClr val="284C6A"/>
                </a:solidFill>
              </a:rPr>
              <a:t>span</a:t>
            </a:r>
            <a:r>
              <a:rPr lang="es-MX" sz="2200" dirty="0">
                <a:solidFill>
                  <a:srgbClr val="284C6A"/>
                </a:solidFill>
              </a:rPr>
              <a:t>&gt;, pero tienen un significado </a:t>
            </a:r>
            <a:r>
              <a:rPr lang="es-MX" sz="2200" dirty="0">
                <a:solidFill>
                  <a:srgbClr val="C00000"/>
                </a:solidFill>
                <a:effectLst>
                  <a:outerShdw blurRad="38100" dist="38100" dir="2700000" algn="tl">
                    <a:srgbClr val="000000">
                      <a:alpha val="43137"/>
                    </a:srgbClr>
                  </a:outerShdw>
                </a:effectLst>
              </a:rPr>
              <a:t>semántico</a:t>
            </a:r>
            <a:r>
              <a:rPr lang="es-MX" sz="2200" dirty="0">
                <a:solidFill>
                  <a:srgbClr val="284C6A"/>
                </a:solidFill>
              </a:rPr>
              <a:t>, como por ejemplo &lt;</a:t>
            </a:r>
            <a:r>
              <a:rPr lang="es-MX" sz="2200" dirty="0" err="1">
                <a:solidFill>
                  <a:srgbClr val="284C6A"/>
                </a:solidFill>
              </a:rPr>
              <a:t>nav</a:t>
            </a:r>
            <a:r>
              <a:rPr lang="es-MX" sz="2200" dirty="0" smtClean="0">
                <a:solidFill>
                  <a:srgbClr val="284C6A"/>
                </a:solidFill>
              </a:rPr>
              <a:t>&gt; o &lt;</a:t>
            </a:r>
            <a:r>
              <a:rPr lang="es-MX" sz="2200" dirty="0" err="1" smtClean="0">
                <a:solidFill>
                  <a:srgbClr val="284C6A"/>
                </a:solidFill>
              </a:rPr>
              <a:t>article</a:t>
            </a:r>
            <a:r>
              <a:rPr lang="es-MX" sz="2200" dirty="0" smtClean="0">
                <a:solidFill>
                  <a:srgbClr val="284C6A"/>
                </a:solidFill>
              </a:rPr>
              <a:t>&gt;</a:t>
            </a:r>
            <a:r>
              <a:rPr lang="es-MX" sz="2200" dirty="0">
                <a:solidFill>
                  <a:srgbClr val="284C6A"/>
                </a:solidFill>
              </a:rPr>
              <a:t> (bloque de navegación del sitio web) y &lt;</a:t>
            </a:r>
            <a:r>
              <a:rPr lang="es-MX" sz="2200" dirty="0" err="1">
                <a:solidFill>
                  <a:srgbClr val="284C6A"/>
                </a:solidFill>
              </a:rPr>
              <a:t>footer</a:t>
            </a:r>
            <a:r>
              <a:rPr lang="es-MX" sz="2200" dirty="0">
                <a:solidFill>
                  <a:srgbClr val="284C6A"/>
                </a:solidFill>
              </a:rPr>
              <a:t>&gt;.</a:t>
            </a:r>
            <a:endParaRPr lang="en-US" sz="2200" dirty="0">
              <a:solidFill>
                <a:srgbClr val="284C6A"/>
              </a:solidFill>
            </a:endParaRPr>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26</a:t>
            </a:fld>
            <a:endParaRPr lang="en-US"/>
          </a:p>
        </p:txBody>
      </p:sp>
    </p:spTree>
    <p:extLst>
      <p:ext uri="{BB962C8B-B14F-4D97-AF65-F5344CB8AC3E}">
        <p14:creationId xmlns:p14="http://schemas.microsoft.com/office/powerpoint/2010/main" val="366070453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Nueva Semántica del HTML5.</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0635"/>
            <a:ext cx="8352928" cy="537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55286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El núcleo de aplicación </a:t>
            </a:r>
            <a:r>
              <a:rPr lang="es-MX" sz="3200" dirty="0" smtClean="0">
                <a:solidFill>
                  <a:srgbClr val="C00000"/>
                </a:solidFill>
              </a:rPr>
              <a:t>(funciones.js)</a:t>
            </a:r>
            <a:endParaRPr lang="es-MX" sz="3200" dirty="0">
              <a:solidFill>
                <a:srgbClr val="C00000"/>
              </a:solidFill>
            </a:endParaRPr>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251520" y="1268760"/>
            <a:ext cx="8352928"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s-MX" sz="2000" dirty="0" smtClean="0"/>
              <a:t>La aplicación </a:t>
            </a:r>
            <a:r>
              <a:rPr lang="es-MX" sz="2000" dirty="0"/>
              <a:t>basada en la Web está constituida por 3 archivos de manera independiente, pero que todos en conjunto le dan la fuerza y la fortaleza a la </a:t>
            </a:r>
            <a:r>
              <a:rPr lang="es-MX" sz="2000" dirty="0" smtClean="0"/>
              <a:t>aplicación :</a:t>
            </a:r>
            <a:endParaRPr lang="es-MX" sz="2000" dirty="0"/>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28</a:t>
            </a:fld>
            <a:endParaRPr lang="en-US"/>
          </a:p>
        </p:txBody>
      </p:sp>
      <p:graphicFrame>
        <p:nvGraphicFramePr>
          <p:cNvPr id="3" name="2 Tabla"/>
          <p:cNvGraphicFramePr>
            <a:graphicFrameLocks noGrp="1"/>
          </p:cNvGraphicFramePr>
          <p:nvPr>
            <p:extLst>
              <p:ext uri="{D42A27DB-BD31-4B8C-83A1-F6EECF244321}">
                <p14:modId xmlns:p14="http://schemas.microsoft.com/office/powerpoint/2010/main" val="2076484044"/>
              </p:ext>
            </p:extLst>
          </p:nvPr>
        </p:nvGraphicFramePr>
        <p:xfrm>
          <a:off x="1763688" y="2636912"/>
          <a:ext cx="5328592" cy="4077072"/>
        </p:xfrm>
        <a:graphic>
          <a:graphicData uri="http://schemas.openxmlformats.org/drawingml/2006/table">
            <a:tbl>
              <a:tblPr firstRow="1" firstCol="1" bandRow="1">
                <a:tableStyleId>{E8B1032C-EA38-4F05-BA0D-38AFFFC7BED3}</a:tableStyleId>
              </a:tblPr>
              <a:tblGrid>
                <a:gridCol w="2678363"/>
                <a:gridCol w="2650229"/>
              </a:tblGrid>
              <a:tr h="553875">
                <a:tc>
                  <a:txBody>
                    <a:bodyPr/>
                    <a:lstStyle/>
                    <a:p>
                      <a:pPr marL="457200" algn="ctr">
                        <a:lnSpc>
                          <a:spcPct val="150000"/>
                        </a:lnSpc>
                        <a:spcAft>
                          <a:spcPts val="0"/>
                        </a:spcAft>
                      </a:pPr>
                      <a:r>
                        <a:rPr lang="es-MX" sz="1200" dirty="0">
                          <a:solidFill>
                            <a:schemeClr val="bg1"/>
                          </a:solidFill>
                          <a:effectLst/>
                        </a:rPr>
                        <a:t>Nombre del Archivo</a:t>
                      </a:r>
                      <a:endParaRPr lang="es-MX" sz="1100" dirty="0">
                        <a:solidFill>
                          <a:schemeClr val="bg1"/>
                        </a:solidFill>
                        <a:effectLst/>
                        <a:latin typeface="Calibri"/>
                        <a:ea typeface="Calibri"/>
                        <a:cs typeface="Times New Roman"/>
                      </a:endParaRPr>
                    </a:p>
                  </a:txBody>
                  <a:tcPr marL="68580" marR="68580" marT="0" marB="0">
                    <a:solidFill>
                      <a:srgbClr val="0070C0"/>
                    </a:solidFill>
                  </a:tcPr>
                </a:tc>
                <a:tc>
                  <a:txBody>
                    <a:bodyPr/>
                    <a:lstStyle/>
                    <a:p>
                      <a:pPr marL="228600" algn="ctr">
                        <a:lnSpc>
                          <a:spcPct val="150000"/>
                        </a:lnSpc>
                        <a:spcAft>
                          <a:spcPts val="0"/>
                        </a:spcAft>
                      </a:pPr>
                      <a:r>
                        <a:rPr lang="es-MX" sz="1200" dirty="0">
                          <a:solidFill>
                            <a:schemeClr val="bg1"/>
                          </a:solidFill>
                          <a:effectLst/>
                        </a:rPr>
                        <a:t>Descripción.</a:t>
                      </a:r>
                      <a:endParaRPr lang="es-MX" sz="1100" dirty="0">
                        <a:solidFill>
                          <a:schemeClr val="bg1"/>
                        </a:solidFill>
                        <a:effectLst/>
                        <a:latin typeface="Calibri"/>
                        <a:ea typeface="Calibri"/>
                        <a:cs typeface="Times New Roman"/>
                      </a:endParaRPr>
                    </a:p>
                  </a:txBody>
                  <a:tcPr marL="68580" marR="68580" marT="0" marB="0">
                    <a:solidFill>
                      <a:srgbClr val="0070C0"/>
                    </a:solidFill>
                  </a:tcPr>
                </a:tc>
              </a:tr>
              <a:tr h="1174399">
                <a:tc>
                  <a:txBody>
                    <a:bodyPr/>
                    <a:lstStyle/>
                    <a:p>
                      <a:pPr marL="342900" lvl="0" indent="-342900" algn="just">
                        <a:lnSpc>
                          <a:spcPct val="150000"/>
                        </a:lnSpc>
                        <a:spcAft>
                          <a:spcPts val="0"/>
                        </a:spcAft>
                        <a:buFont typeface="+mj-lt"/>
                        <a:buAutoNum type="arabicPeriod"/>
                      </a:pPr>
                      <a:r>
                        <a:rPr lang="es-MX" sz="1200" dirty="0">
                          <a:effectLst/>
                        </a:rPr>
                        <a:t>Archivo </a:t>
                      </a:r>
                      <a:r>
                        <a:rPr lang="es-MX" sz="1200" dirty="0" smtClean="0">
                          <a:effectLst/>
                        </a:rPr>
                        <a:t>LV.html  </a:t>
                      </a:r>
                      <a:endParaRPr lang="es-MX" sz="1100" dirty="0">
                        <a:effectLst/>
                        <a:latin typeface="Calibri"/>
                        <a:ea typeface="Calibri"/>
                        <a:cs typeface="Times New Roman"/>
                      </a:endParaRPr>
                    </a:p>
                  </a:txBody>
                  <a:tcPr marL="68580" marR="68580" marT="0" marB="0"/>
                </a:tc>
                <a:tc>
                  <a:txBody>
                    <a:bodyPr/>
                    <a:lstStyle/>
                    <a:p>
                      <a:pPr marL="228600" algn="l">
                        <a:lnSpc>
                          <a:spcPct val="150000"/>
                        </a:lnSpc>
                        <a:spcAft>
                          <a:spcPts val="0"/>
                        </a:spcAft>
                      </a:pPr>
                      <a:r>
                        <a:rPr lang="es-MX" sz="1200" dirty="0">
                          <a:effectLst/>
                        </a:rPr>
                        <a:t>Archivo desarrollado en el estándar HTML5</a:t>
                      </a:r>
                      <a:endParaRPr lang="es-MX" sz="1100" dirty="0">
                        <a:effectLst/>
                        <a:latin typeface="Calibri"/>
                        <a:ea typeface="Calibri"/>
                        <a:cs typeface="Times New Roman"/>
                      </a:endParaRPr>
                    </a:p>
                  </a:txBody>
                  <a:tcPr marL="68580" marR="68580" marT="0" marB="0"/>
                </a:tc>
              </a:tr>
              <a:tr h="1174399">
                <a:tc>
                  <a:txBody>
                    <a:bodyPr/>
                    <a:lstStyle/>
                    <a:p>
                      <a:pPr marL="342900" lvl="0" indent="-342900" algn="just">
                        <a:lnSpc>
                          <a:spcPct val="150000"/>
                        </a:lnSpc>
                        <a:spcAft>
                          <a:spcPts val="0"/>
                        </a:spcAft>
                        <a:buFont typeface="+mj-lt"/>
                        <a:buAutoNum type="arabicPeriod"/>
                      </a:pPr>
                      <a:r>
                        <a:rPr lang="es-MX" sz="1200">
                          <a:effectLst/>
                        </a:rPr>
                        <a:t>Archivo funciones.js</a:t>
                      </a:r>
                      <a:endParaRPr lang="es-MX" sz="1100">
                        <a:effectLst/>
                        <a:latin typeface="Calibri"/>
                        <a:ea typeface="Calibri"/>
                        <a:cs typeface="Times New Roman"/>
                      </a:endParaRPr>
                    </a:p>
                  </a:txBody>
                  <a:tcPr marL="68580" marR="68580" marT="0" marB="0"/>
                </a:tc>
                <a:tc>
                  <a:txBody>
                    <a:bodyPr/>
                    <a:lstStyle/>
                    <a:p>
                      <a:pPr marL="228600" algn="l">
                        <a:lnSpc>
                          <a:spcPct val="150000"/>
                        </a:lnSpc>
                        <a:spcAft>
                          <a:spcPts val="0"/>
                        </a:spcAft>
                      </a:pPr>
                      <a:r>
                        <a:rPr lang="es-MX" sz="1200" dirty="0">
                          <a:effectLst/>
                        </a:rPr>
                        <a:t>Archivo  desarrollado en el lenguaje JavaScript y </a:t>
                      </a:r>
                      <a:r>
                        <a:rPr lang="es-MX" sz="1200" dirty="0" err="1">
                          <a:effectLst/>
                        </a:rPr>
                        <a:t>Jquery</a:t>
                      </a:r>
                      <a:endParaRPr lang="es-MX" sz="1100" dirty="0">
                        <a:effectLst/>
                        <a:latin typeface="Calibri"/>
                        <a:ea typeface="Calibri"/>
                        <a:cs typeface="Times New Roman"/>
                      </a:endParaRPr>
                    </a:p>
                  </a:txBody>
                  <a:tcPr marL="68580" marR="68580" marT="0" marB="0"/>
                </a:tc>
              </a:tr>
              <a:tr h="1174399">
                <a:tc>
                  <a:txBody>
                    <a:bodyPr/>
                    <a:lstStyle/>
                    <a:p>
                      <a:pPr marL="342900" lvl="0" indent="-342900" algn="just">
                        <a:lnSpc>
                          <a:spcPct val="150000"/>
                        </a:lnSpc>
                        <a:spcAft>
                          <a:spcPts val="0"/>
                        </a:spcAft>
                        <a:buFont typeface="+mj-lt"/>
                        <a:buAutoNum type="arabicPeriod"/>
                      </a:pPr>
                      <a:r>
                        <a:rPr lang="es-MX" sz="1200">
                          <a:effectLst/>
                        </a:rPr>
                        <a:t>Archivo style.css</a:t>
                      </a:r>
                      <a:endParaRPr lang="es-MX" sz="1100">
                        <a:effectLst/>
                        <a:latin typeface="Calibri"/>
                        <a:ea typeface="Calibri"/>
                        <a:cs typeface="Times New Roman"/>
                      </a:endParaRPr>
                    </a:p>
                  </a:txBody>
                  <a:tcPr marL="68580" marR="68580" marT="0" marB="0"/>
                </a:tc>
                <a:tc>
                  <a:txBody>
                    <a:bodyPr/>
                    <a:lstStyle/>
                    <a:p>
                      <a:pPr marL="228600" algn="l">
                        <a:lnSpc>
                          <a:spcPct val="150000"/>
                        </a:lnSpc>
                        <a:spcAft>
                          <a:spcPts val="0"/>
                        </a:spcAft>
                      </a:pPr>
                      <a:r>
                        <a:rPr lang="es-MX" sz="1200" dirty="0">
                          <a:effectLst/>
                        </a:rPr>
                        <a:t>Archivo de Hoja de cascada de estilos.</a:t>
                      </a:r>
                      <a:endParaRPr lang="es-MX"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5968294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Armando el rompecabezas.</a:t>
            </a:r>
            <a:endParaRPr lang="es-MX" sz="3200" dirty="0"/>
          </a:p>
        </p:txBody>
      </p:sp>
      <p:sp>
        <p:nvSpPr>
          <p:cNvPr id="2" name="1 Menos"/>
          <p:cNvSpPr/>
          <p:nvPr/>
        </p:nvSpPr>
        <p:spPr>
          <a:xfrm>
            <a:off x="-1260648" y="692696"/>
            <a:ext cx="11377264" cy="720080"/>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29</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902" y="1268759"/>
            <a:ext cx="7334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Rectángulo"/>
          <p:cNvSpPr/>
          <p:nvPr/>
        </p:nvSpPr>
        <p:spPr>
          <a:xfrm rot="16200000">
            <a:off x="2900474" y="2620630"/>
            <a:ext cx="800976" cy="689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78867" rIns="102235" bIns="0" numCol="1" spcCol="1270" anchor="t" anchorCtr="0">
            <a:noAutofit/>
          </a:bodyPr>
          <a:lstStyle/>
          <a:p>
            <a:pPr lvl="0" algn="r" defTabSz="1022350">
              <a:lnSpc>
                <a:spcPct val="90000"/>
              </a:lnSpc>
              <a:spcBef>
                <a:spcPct val="0"/>
              </a:spcBef>
              <a:spcAft>
                <a:spcPct val="35000"/>
              </a:spcAft>
            </a:pPr>
            <a:endParaRPr lang="es-MX" sz="2300" kern="1200"/>
          </a:p>
        </p:txBody>
      </p:sp>
      <p:sp>
        <p:nvSpPr>
          <p:cNvPr id="7" name="6 Rectángulo redondeado"/>
          <p:cNvSpPr/>
          <p:nvPr/>
        </p:nvSpPr>
        <p:spPr>
          <a:xfrm>
            <a:off x="3491880" y="2803015"/>
            <a:ext cx="2376264" cy="65696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HTML5</a:t>
            </a:r>
          </a:p>
          <a:p>
            <a:pPr algn="ctr"/>
            <a:r>
              <a:rPr lang="es-MX" b="1" dirty="0" smtClean="0">
                <a:effectLst>
                  <a:outerShdw blurRad="38100" dist="38100" dir="2700000" algn="tl">
                    <a:srgbClr val="000000">
                      <a:alpha val="43137"/>
                    </a:srgbClr>
                  </a:outerShdw>
                </a:effectLst>
              </a:rPr>
              <a:t>lv.html</a:t>
            </a:r>
            <a:endParaRPr lang="es-MX" b="1" dirty="0">
              <a:effectLst>
                <a:outerShdw blurRad="38100" dist="38100" dir="2700000" algn="tl">
                  <a:srgbClr val="000000">
                    <a:alpha val="43137"/>
                  </a:srgbClr>
                </a:outerShdw>
              </a:effectLst>
            </a:endParaRPr>
          </a:p>
        </p:txBody>
      </p:sp>
      <p:sp>
        <p:nvSpPr>
          <p:cNvPr id="15" name="14 Rectángulo redondeado"/>
          <p:cNvSpPr/>
          <p:nvPr/>
        </p:nvSpPr>
        <p:spPr>
          <a:xfrm>
            <a:off x="1115616" y="3946128"/>
            <a:ext cx="2376264" cy="656961"/>
          </a:xfrm>
          <a:prstGeom prst="roundRect">
            <a:avLst/>
          </a:prstGeom>
          <a:solidFill>
            <a:srgbClr val="00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t>Jquery</a:t>
            </a:r>
            <a:endParaRPr lang="es-MX" b="1" dirty="0"/>
          </a:p>
          <a:p>
            <a:pPr algn="ctr"/>
            <a:r>
              <a:rPr lang="es-MX" b="1" dirty="0" smtClean="0">
                <a:effectLst>
                  <a:outerShdw blurRad="38100" dist="38100" dir="2700000" algn="tl">
                    <a:srgbClr val="000000">
                      <a:alpha val="43137"/>
                    </a:srgbClr>
                  </a:outerShdw>
                </a:effectLst>
              </a:rPr>
              <a:t>funciones.js</a:t>
            </a:r>
            <a:endParaRPr lang="es-MX" b="1" dirty="0">
              <a:effectLst>
                <a:outerShdw blurRad="38100" dist="38100" dir="2700000" algn="tl">
                  <a:srgbClr val="000000">
                    <a:alpha val="43137"/>
                  </a:srgbClr>
                </a:outerShdw>
              </a:effectLst>
            </a:endParaRPr>
          </a:p>
        </p:txBody>
      </p:sp>
      <p:sp>
        <p:nvSpPr>
          <p:cNvPr id="16" name="15 Rectángulo redondeado"/>
          <p:cNvSpPr/>
          <p:nvPr/>
        </p:nvSpPr>
        <p:spPr>
          <a:xfrm>
            <a:off x="5868144" y="3933056"/>
            <a:ext cx="2376264" cy="656961"/>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CSS</a:t>
            </a:r>
          </a:p>
          <a:p>
            <a:pPr algn="ctr"/>
            <a:r>
              <a:rPr lang="es-MX" b="1" dirty="0" smtClean="0">
                <a:effectLst>
                  <a:outerShdw blurRad="38100" dist="38100" dir="2700000" algn="tl">
                    <a:srgbClr val="000000">
                      <a:alpha val="43137"/>
                    </a:srgbClr>
                  </a:outerShdw>
                </a:effectLst>
              </a:rPr>
              <a:t>styles.css</a:t>
            </a:r>
            <a:endParaRPr lang="es-MX" b="1" dirty="0">
              <a:effectLst>
                <a:outerShdw blurRad="38100" dist="38100" dir="2700000" algn="tl">
                  <a:srgbClr val="000000">
                    <a:alpha val="43137"/>
                  </a:srgbClr>
                </a:outerShdw>
              </a:effectLst>
            </a:endParaRPr>
          </a:p>
        </p:txBody>
      </p:sp>
      <p:cxnSp>
        <p:nvCxnSpPr>
          <p:cNvPr id="20" name="19 Conector angular"/>
          <p:cNvCxnSpPr>
            <a:stCxn id="15" idx="0"/>
            <a:endCxn id="7" idx="1"/>
          </p:cNvCxnSpPr>
          <p:nvPr/>
        </p:nvCxnSpPr>
        <p:spPr>
          <a:xfrm rot="5400000" flipH="1" flipV="1">
            <a:off x="2490498" y="2944746"/>
            <a:ext cx="814632" cy="1188132"/>
          </a:xfrm>
          <a:prstGeom prst="bentConnector2">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3" name="22 Conector angular"/>
          <p:cNvCxnSpPr>
            <a:stCxn id="7" idx="3"/>
            <a:endCxn id="16" idx="0"/>
          </p:cNvCxnSpPr>
          <p:nvPr/>
        </p:nvCxnSpPr>
        <p:spPr>
          <a:xfrm>
            <a:off x="5868144" y="3131496"/>
            <a:ext cx="1188132" cy="801560"/>
          </a:xfrm>
          <a:prstGeom prst="bentConnector2">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5" name="24 Conector recto de flecha"/>
          <p:cNvCxnSpPr>
            <a:endCxn id="7" idx="0"/>
          </p:cNvCxnSpPr>
          <p:nvPr/>
        </p:nvCxnSpPr>
        <p:spPr>
          <a:xfrm flipH="1">
            <a:off x="4680012" y="2287935"/>
            <a:ext cx="1" cy="515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30 Rectángulo redondeado"/>
          <p:cNvSpPr/>
          <p:nvPr/>
        </p:nvSpPr>
        <p:spPr>
          <a:xfrm>
            <a:off x="717278" y="5445224"/>
            <a:ext cx="1586470" cy="1152128"/>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t>Core</a:t>
            </a:r>
            <a:r>
              <a:rPr lang="es-MX" b="1" dirty="0" smtClean="0"/>
              <a:t> Scripts</a:t>
            </a:r>
          </a:p>
          <a:p>
            <a:pPr algn="ctr"/>
            <a:endParaRPr lang="es-MX" b="1" dirty="0"/>
          </a:p>
          <a:p>
            <a:pPr algn="ctr"/>
            <a:r>
              <a:rPr lang="es-MX" b="1" dirty="0" smtClean="0"/>
              <a:t>DOM y Ajax</a:t>
            </a:r>
            <a:endParaRPr lang="es-MX" b="1" dirty="0"/>
          </a:p>
        </p:txBody>
      </p:sp>
      <p:sp>
        <p:nvSpPr>
          <p:cNvPr id="38" name="37 Rectángulo redondeado"/>
          <p:cNvSpPr/>
          <p:nvPr/>
        </p:nvSpPr>
        <p:spPr>
          <a:xfrm>
            <a:off x="2402988" y="5445224"/>
            <a:ext cx="1586470" cy="1152128"/>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t>Interactions</a:t>
            </a:r>
            <a:endParaRPr lang="es-MX" b="1" dirty="0"/>
          </a:p>
        </p:txBody>
      </p:sp>
      <p:cxnSp>
        <p:nvCxnSpPr>
          <p:cNvPr id="34" name="33 Conector angular"/>
          <p:cNvCxnSpPr>
            <a:stCxn id="31" idx="0"/>
            <a:endCxn id="38" idx="0"/>
          </p:cNvCxnSpPr>
          <p:nvPr/>
        </p:nvCxnSpPr>
        <p:spPr>
          <a:xfrm rot="5400000" flipH="1" flipV="1">
            <a:off x="2353368" y="4602369"/>
            <a:ext cx="12700" cy="1685710"/>
          </a:xfrm>
          <a:prstGeom prst="bentConnector3">
            <a:avLst>
              <a:gd name="adj1" fmla="val 1800000"/>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6" name="35 Conector recto de flecha"/>
          <p:cNvCxnSpPr/>
          <p:nvPr/>
        </p:nvCxnSpPr>
        <p:spPr>
          <a:xfrm flipV="1">
            <a:off x="2303748" y="4603090"/>
            <a:ext cx="0" cy="6261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48 Rectángulo redondeado"/>
          <p:cNvSpPr/>
          <p:nvPr/>
        </p:nvSpPr>
        <p:spPr>
          <a:xfrm>
            <a:off x="3989458" y="4155090"/>
            <a:ext cx="1417307" cy="328480"/>
          </a:xfrm>
          <a:prstGeom prst="roundRect">
            <a:avLst/>
          </a:prstGeom>
          <a:solidFill>
            <a:srgbClr val="E86218"/>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smtClean="0"/>
              <a:t>Html</a:t>
            </a:r>
            <a:r>
              <a:rPr lang="es-MX" sz="1400" b="1" dirty="0" smtClean="0"/>
              <a:t> </a:t>
            </a:r>
            <a:r>
              <a:rPr lang="es-MX" sz="1400" b="1" dirty="0" err="1" smtClean="0"/>
              <a:t>Classes</a:t>
            </a:r>
            <a:endParaRPr lang="es-MX" sz="1400" b="1" dirty="0"/>
          </a:p>
        </p:txBody>
      </p:sp>
      <p:sp>
        <p:nvSpPr>
          <p:cNvPr id="50" name="49 Rectángulo redondeado"/>
          <p:cNvSpPr/>
          <p:nvPr/>
        </p:nvSpPr>
        <p:spPr>
          <a:xfrm>
            <a:off x="5868144" y="5438874"/>
            <a:ext cx="2376263" cy="656961"/>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t>Core</a:t>
            </a:r>
            <a:r>
              <a:rPr lang="es-MX" b="1" dirty="0" smtClean="0"/>
              <a:t> </a:t>
            </a:r>
            <a:r>
              <a:rPr lang="es-MX" b="1" dirty="0" err="1" smtClean="0"/>
              <a:t>Theme</a:t>
            </a:r>
            <a:endParaRPr lang="es-MX" b="1" dirty="0"/>
          </a:p>
        </p:txBody>
      </p:sp>
      <p:cxnSp>
        <p:nvCxnSpPr>
          <p:cNvPr id="66" name="65 Conector recto de flecha"/>
          <p:cNvCxnSpPr/>
          <p:nvPr/>
        </p:nvCxnSpPr>
        <p:spPr>
          <a:xfrm rot="10800000" flipV="1">
            <a:off x="4680012" y="3522969"/>
            <a:ext cx="0" cy="6261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66 Conector recto de flecha"/>
          <p:cNvCxnSpPr>
            <a:stCxn id="49" idx="3"/>
          </p:cNvCxnSpPr>
          <p:nvPr/>
        </p:nvCxnSpPr>
        <p:spPr>
          <a:xfrm>
            <a:off x="5406765" y="4319330"/>
            <a:ext cx="46137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70 Conector recto de flecha"/>
          <p:cNvCxnSpPr/>
          <p:nvPr/>
        </p:nvCxnSpPr>
        <p:spPr>
          <a:xfrm flipH="1">
            <a:off x="3511704" y="4319330"/>
            <a:ext cx="45490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3" name="72 Conector recto de flecha"/>
          <p:cNvCxnSpPr>
            <a:stCxn id="50" idx="0"/>
            <a:endCxn id="16" idx="2"/>
          </p:cNvCxnSpPr>
          <p:nvPr/>
        </p:nvCxnSpPr>
        <p:spPr>
          <a:xfrm flipV="1">
            <a:off x="7056276" y="4590017"/>
            <a:ext cx="0" cy="8488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80791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539552" y="476672"/>
            <a:ext cx="8002587" cy="571500"/>
          </a:xfrm>
        </p:spPr>
        <p:txBody>
          <a:bodyPr/>
          <a:lstStyle/>
          <a:p>
            <a:r>
              <a:rPr lang="en-US" dirty="0" err="1" smtClean="0"/>
              <a:t>Algoritmo</a:t>
            </a:r>
            <a:r>
              <a:rPr lang="en-US" dirty="0" smtClean="0"/>
              <a:t>. </a:t>
            </a:r>
            <a:endParaRPr lang="en-US" dirty="0"/>
          </a:p>
        </p:txBody>
      </p:sp>
      <p:sp>
        <p:nvSpPr>
          <p:cNvPr id="5125" name="Rectangle 5"/>
          <p:cNvSpPr>
            <a:spLocks noGrp="1" noChangeArrowheads="1"/>
          </p:cNvSpPr>
          <p:nvPr>
            <p:ph type="body" idx="1"/>
          </p:nvPr>
        </p:nvSpPr>
        <p:spPr>
          <a:xfrm>
            <a:off x="539552" y="1700808"/>
            <a:ext cx="8208912" cy="4394498"/>
          </a:xfrm>
        </p:spPr>
        <p:txBody>
          <a:bodyPr/>
          <a:lstStyle/>
          <a:p>
            <a:pPr algn="just"/>
            <a:endParaRPr lang="es-MX" sz="2400" i="1" dirty="0"/>
          </a:p>
          <a:p>
            <a:pPr algn="just"/>
            <a:r>
              <a:rPr lang="es-MX" sz="2800" dirty="0"/>
              <a:t>Por lo que el diseño y análisis de algoritmos son esenciales y de una importancia </a:t>
            </a:r>
            <a:r>
              <a:rPr lang="es-MX" sz="2800" dirty="0" smtClean="0"/>
              <a:t>fundamental, </a:t>
            </a:r>
            <a:r>
              <a:rPr lang="es-MX" sz="2800" dirty="0"/>
              <a:t>tal y como lo especificó el PhD.  </a:t>
            </a:r>
            <a:r>
              <a:rPr lang="en-US" sz="2800" dirty="0"/>
              <a:t>Donald E. Knuth con </a:t>
            </a:r>
            <a:r>
              <a:rPr lang="en-US" sz="2800" dirty="0" err="1"/>
              <a:t>su</a:t>
            </a:r>
            <a:r>
              <a:rPr lang="en-US" sz="2800" dirty="0"/>
              <a:t> </a:t>
            </a:r>
            <a:r>
              <a:rPr lang="en-US" sz="2800" dirty="0" err="1"/>
              <a:t>frase</a:t>
            </a:r>
            <a:r>
              <a:rPr lang="en-US" sz="2800" dirty="0"/>
              <a:t> </a:t>
            </a:r>
            <a:r>
              <a:rPr lang="en-US" sz="2800" dirty="0" err="1"/>
              <a:t>célebre</a:t>
            </a:r>
            <a:r>
              <a:rPr lang="en-US" sz="2800" dirty="0"/>
              <a:t>: </a:t>
            </a:r>
            <a:endParaRPr lang="en-US" sz="2800" dirty="0" smtClean="0"/>
          </a:p>
          <a:p>
            <a:pPr algn="just"/>
            <a:endParaRPr lang="en-US" sz="2400" i="1" dirty="0"/>
          </a:p>
          <a:p>
            <a:pPr marL="0" indent="0" algn="ctr">
              <a:buNone/>
            </a:pPr>
            <a:r>
              <a:rPr lang="en-US" sz="2400" i="1" dirty="0" smtClean="0"/>
              <a:t>“</a:t>
            </a:r>
            <a:r>
              <a:rPr lang="en-US" sz="2800" i="1" dirty="0"/>
              <a:t>Computer science is the study of algorithms</a:t>
            </a:r>
            <a:r>
              <a:rPr lang="en-US" sz="2800" i="1" dirty="0" smtClean="0"/>
              <a:t>” </a:t>
            </a:r>
            <a:endParaRPr lang="es-MX" sz="2800" dirty="0"/>
          </a:p>
          <a:p>
            <a:pPr algn="just"/>
            <a:endParaRPr lang="en-US" sz="2800" dirty="0"/>
          </a:p>
        </p:txBody>
      </p:sp>
      <p:sp>
        <p:nvSpPr>
          <p:cNvPr id="3" name="2 Marcador de número de diapositiva"/>
          <p:cNvSpPr>
            <a:spLocks noGrp="1"/>
          </p:cNvSpPr>
          <p:nvPr>
            <p:ph type="sldNum" sz="quarter" idx="12"/>
          </p:nvPr>
        </p:nvSpPr>
        <p:spPr/>
        <p:txBody>
          <a:bodyPr/>
          <a:lstStyle/>
          <a:p>
            <a:fld id="{DE88A870-270F-4CD2-AAD4-27DF8BD482C1}" type="slidenum">
              <a:rPr lang="en-US" smtClean="0"/>
              <a:pPr/>
              <a:t>3</a:t>
            </a:fld>
            <a:endParaRPr lang="en-US"/>
          </a:p>
        </p:txBody>
      </p:sp>
    </p:spTree>
    <p:extLst>
      <p:ext uri="{BB962C8B-B14F-4D97-AF65-F5344CB8AC3E}">
        <p14:creationId xmlns:p14="http://schemas.microsoft.com/office/powerpoint/2010/main" val="262848293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79512" y="-171400"/>
            <a:ext cx="8640960" cy="1008112"/>
          </a:xfrm>
        </p:spPr>
        <p:txBody>
          <a:bodyPr/>
          <a:lstStyle/>
          <a:p>
            <a:pPr>
              <a:lnSpc>
                <a:spcPct val="100000"/>
              </a:lnSpc>
            </a:pPr>
            <a:r>
              <a:rPr lang="es-MX" sz="3200" dirty="0" smtClean="0"/>
              <a:t>HTML5 – Archivo lv.html</a:t>
            </a:r>
            <a:endParaRPr lang="es-MX" sz="3200" dirty="0"/>
          </a:p>
        </p:txBody>
      </p:sp>
      <p:sp>
        <p:nvSpPr>
          <p:cNvPr id="2" name="1 Menos"/>
          <p:cNvSpPr/>
          <p:nvPr/>
        </p:nvSpPr>
        <p:spPr>
          <a:xfrm>
            <a:off x="-1260648" y="548680"/>
            <a:ext cx="11377264" cy="45719"/>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30</a:t>
            </a:fld>
            <a:endParaRPr lang="en-US"/>
          </a:p>
        </p:txBody>
      </p:sp>
      <p:pic>
        <p:nvPicPr>
          <p:cNvPr id="7170" name="Picture 2" descr="C:\Users\IrvingJ.S\Desktop\fot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4399"/>
            <a:ext cx="9144000" cy="626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76074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79512" y="-171400"/>
            <a:ext cx="8640960" cy="1008112"/>
          </a:xfrm>
        </p:spPr>
        <p:txBody>
          <a:bodyPr/>
          <a:lstStyle/>
          <a:p>
            <a:pPr>
              <a:lnSpc>
                <a:spcPct val="100000"/>
              </a:lnSpc>
            </a:pPr>
            <a:r>
              <a:rPr lang="es-MX" sz="3200" dirty="0" smtClean="0"/>
              <a:t>HTML5 – Búsqueda del patrón o cadena.</a:t>
            </a:r>
            <a:endParaRPr lang="es-MX" sz="3200" dirty="0"/>
          </a:p>
        </p:txBody>
      </p:sp>
      <p:sp>
        <p:nvSpPr>
          <p:cNvPr id="2" name="1 Menos"/>
          <p:cNvSpPr/>
          <p:nvPr/>
        </p:nvSpPr>
        <p:spPr>
          <a:xfrm>
            <a:off x="-1260648" y="548680"/>
            <a:ext cx="11377264" cy="45719"/>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31</a:t>
            </a:fld>
            <a:endParaRPr lang="en-US"/>
          </a:p>
        </p:txBody>
      </p:sp>
      <p:pic>
        <p:nvPicPr>
          <p:cNvPr id="6" name="Picture 2" descr="C:\Users\IrvingJ.S\Desktop\fot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 y="614966"/>
            <a:ext cx="9138326" cy="624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6943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79512" y="-171400"/>
            <a:ext cx="8640960" cy="1008112"/>
          </a:xfrm>
        </p:spPr>
        <p:txBody>
          <a:bodyPr/>
          <a:lstStyle/>
          <a:p>
            <a:pPr>
              <a:lnSpc>
                <a:spcPct val="100000"/>
              </a:lnSpc>
            </a:pPr>
            <a:r>
              <a:rPr lang="es-MX" sz="3200" dirty="0" smtClean="0"/>
              <a:t>HTML5 – Resultado</a:t>
            </a:r>
            <a:endParaRPr lang="es-MX" sz="3200" dirty="0"/>
          </a:p>
        </p:txBody>
      </p:sp>
      <p:sp>
        <p:nvSpPr>
          <p:cNvPr id="2" name="1 Menos"/>
          <p:cNvSpPr/>
          <p:nvPr/>
        </p:nvSpPr>
        <p:spPr>
          <a:xfrm>
            <a:off x="-1260648" y="548680"/>
            <a:ext cx="11377264" cy="45719"/>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32</a:t>
            </a:fld>
            <a:endParaRPr lang="en-US"/>
          </a:p>
        </p:txBody>
      </p:sp>
      <p:pic>
        <p:nvPicPr>
          <p:cNvPr id="8195" name="Picture 3" descr="C:\Users\IrvingJ.S\Desktop\foto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94399"/>
            <a:ext cx="9144000" cy="626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4604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79512" y="-171400"/>
            <a:ext cx="8640960" cy="1008112"/>
          </a:xfrm>
        </p:spPr>
        <p:txBody>
          <a:bodyPr/>
          <a:lstStyle/>
          <a:p>
            <a:pPr>
              <a:lnSpc>
                <a:spcPct val="100000"/>
              </a:lnSpc>
            </a:pPr>
            <a:r>
              <a:rPr lang="es-MX" sz="3200" dirty="0" smtClean="0"/>
              <a:t>Fin.</a:t>
            </a:r>
            <a:endParaRPr lang="es-MX" sz="3200" dirty="0"/>
          </a:p>
        </p:txBody>
      </p:sp>
      <p:sp>
        <p:nvSpPr>
          <p:cNvPr id="2" name="1 Menos"/>
          <p:cNvSpPr/>
          <p:nvPr/>
        </p:nvSpPr>
        <p:spPr>
          <a:xfrm>
            <a:off x="-1260648" y="548680"/>
            <a:ext cx="11377264" cy="45719"/>
          </a:xfrm>
          <a:prstGeom prst="mathMinus">
            <a:avLst/>
          </a:prstGeom>
          <a:solidFill>
            <a:srgbClr val="0070C0"/>
          </a:solidFill>
          <a:ln>
            <a:solidFill>
              <a:srgbClr val="0070C0"/>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33</a:t>
            </a:fld>
            <a:endParaRPr lang="en-US"/>
          </a:p>
        </p:txBody>
      </p:sp>
      <p:sp>
        <p:nvSpPr>
          <p:cNvPr id="3" name="2 Rectángulo"/>
          <p:cNvSpPr/>
          <p:nvPr/>
        </p:nvSpPr>
        <p:spPr>
          <a:xfrm>
            <a:off x="1742543" y="2967335"/>
            <a:ext cx="5658921" cy="1323439"/>
          </a:xfrm>
          <a:prstGeom prst="rect">
            <a:avLst/>
          </a:prstGeom>
          <a:noFill/>
        </p:spPr>
        <p:txBody>
          <a:bodyPr wrap="none" lIns="91440" tIns="45720" rIns="91440" bIns="45720">
            <a:spAutoFit/>
          </a:bodyPr>
          <a:lstStyle/>
          <a:p>
            <a:pPr algn="ctr"/>
            <a:r>
              <a:rPr lang="es-ES" sz="8000" b="1" cap="none" spc="0" dirty="0" smtClean="0">
                <a:ln w="18000">
                  <a:solidFill>
                    <a:schemeClr val="accent2">
                      <a:satMod val="140000"/>
                    </a:schemeClr>
                  </a:solidFill>
                  <a:prstDash val="solid"/>
                  <a:miter lim="800000"/>
                </a:ln>
                <a:solidFill>
                  <a:srgbClr val="00B0F0"/>
                </a:solidFill>
                <a:effectLst>
                  <a:outerShdw blurRad="38100" dist="38100" dir="2700000" algn="tl">
                    <a:srgbClr val="000000">
                      <a:alpha val="43137"/>
                    </a:srgbClr>
                  </a:outerShdw>
                </a:effectLst>
              </a:rPr>
              <a:t>Gracias…!!</a:t>
            </a:r>
            <a:endParaRPr lang="es-ES" sz="8000" b="1" cap="none" spc="0" dirty="0">
              <a:ln w="18000">
                <a:solidFill>
                  <a:schemeClr val="accent2">
                    <a:satMod val="140000"/>
                  </a:schemeClr>
                </a:solidFill>
                <a:prstDash val="solid"/>
                <a:miter lim="800000"/>
              </a:ln>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739485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395536" y="332656"/>
            <a:ext cx="8002587" cy="571500"/>
          </a:xfrm>
        </p:spPr>
        <p:txBody>
          <a:bodyPr/>
          <a:lstStyle/>
          <a:p>
            <a:r>
              <a:rPr lang="en-US" dirty="0" err="1" smtClean="0"/>
              <a:t>Problemática</a:t>
            </a:r>
            <a:r>
              <a:rPr lang="en-US" dirty="0" smtClean="0"/>
              <a:t>.</a:t>
            </a:r>
            <a:endParaRPr lang="en-US" dirty="0"/>
          </a:p>
        </p:txBody>
      </p:sp>
      <p:sp>
        <p:nvSpPr>
          <p:cNvPr id="5125" name="Rectangle 5"/>
          <p:cNvSpPr>
            <a:spLocks noGrp="1" noChangeArrowheads="1"/>
          </p:cNvSpPr>
          <p:nvPr>
            <p:ph type="body" idx="1"/>
          </p:nvPr>
        </p:nvSpPr>
        <p:spPr>
          <a:xfrm>
            <a:off x="467544" y="1340768"/>
            <a:ext cx="8208912" cy="2736304"/>
          </a:xfrm>
        </p:spPr>
        <p:txBody>
          <a:bodyPr/>
          <a:lstStyle/>
          <a:p>
            <a:pPr algn="just"/>
            <a:r>
              <a:rPr lang="es-MX" sz="2400" dirty="0" smtClean="0"/>
              <a:t>La </a:t>
            </a:r>
            <a:r>
              <a:rPr lang="es-MX" sz="2400" dirty="0"/>
              <a:t>evolución tecnológica en el área de </a:t>
            </a:r>
            <a:r>
              <a:rPr lang="es-MX" sz="2400" dirty="0" smtClean="0"/>
              <a:t>la informática </a:t>
            </a:r>
            <a:r>
              <a:rPr lang="es-MX" sz="2400" dirty="0"/>
              <a:t>y el amplio uso de la Word </a:t>
            </a:r>
            <a:r>
              <a:rPr lang="es-MX" sz="2400" dirty="0" smtClean="0"/>
              <a:t>Wide Web</a:t>
            </a:r>
            <a:r>
              <a:rPr lang="es-MX" sz="2400" dirty="0"/>
              <a:t>, ha propiciado </a:t>
            </a:r>
            <a:r>
              <a:rPr lang="es-MX" sz="2400" dirty="0" smtClean="0"/>
              <a:t>un considerable </a:t>
            </a:r>
            <a:r>
              <a:rPr lang="es-MX" sz="2400" dirty="0"/>
              <a:t>aumento de información textual disponible </a:t>
            </a:r>
            <a:r>
              <a:rPr lang="es-MX" sz="2400" dirty="0" smtClean="0"/>
              <a:t>en diversos </a:t>
            </a:r>
            <a:r>
              <a:rPr lang="es-MX" sz="2400" dirty="0"/>
              <a:t>medios electrónicos tales como bibliotecas digitales, bases de datos de texto </a:t>
            </a:r>
            <a:r>
              <a:rPr lang="es-MX" sz="2400" dirty="0" smtClean="0"/>
              <a:t>y páginas electrónicas.</a:t>
            </a:r>
          </a:p>
          <a:p>
            <a:pPr algn="just"/>
            <a:endParaRPr lang="es-MX" sz="2400" dirty="0"/>
          </a:p>
          <a:p>
            <a:pPr algn="just"/>
            <a:r>
              <a:rPr lang="es-MX" sz="2400" dirty="0" smtClean="0"/>
              <a:t>La búsqueda de patrones o coincidencia de cadenas permite acceder rápidamente a zonas de interés dentro de una gran cantidad de información.</a:t>
            </a:r>
            <a:endParaRPr lang="en-US" sz="2400" dirty="0"/>
          </a:p>
        </p:txBody>
      </p:sp>
      <p:sp>
        <p:nvSpPr>
          <p:cNvPr id="3" name="2 Marcador de número de diapositiva"/>
          <p:cNvSpPr>
            <a:spLocks noGrp="1"/>
          </p:cNvSpPr>
          <p:nvPr>
            <p:ph type="sldNum" sz="quarter" idx="12"/>
          </p:nvPr>
        </p:nvSpPr>
        <p:spPr/>
        <p:txBody>
          <a:bodyPr/>
          <a:lstStyle/>
          <a:p>
            <a:fld id="{DE88A870-270F-4CD2-AAD4-27DF8BD482C1}" type="slidenum">
              <a:rPr lang="en-US" smtClean="0"/>
              <a:pPr/>
              <a:t>4</a:t>
            </a:fld>
            <a:endParaRPr lang="en-US"/>
          </a:p>
        </p:txBody>
      </p:sp>
    </p:spTree>
    <p:extLst>
      <p:ext uri="{BB962C8B-B14F-4D97-AF65-F5344CB8AC3E}">
        <p14:creationId xmlns:p14="http://schemas.microsoft.com/office/powerpoint/2010/main" val="3400337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dondear rectángulo de esquina diagonal"/>
          <p:cNvSpPr/>
          <p:nvPr/>
        </p:nvSpPr>
        <p:spPr>
          <a:xfrm>
            <a:off x="251520" y="260648"/>
            <a:ext cx="8424936" cy="1008112"/>
          </a:xfrm>
          <a:prstGeom prst="round2DiagRect">
            <a:avLst/>
          </a:prstGeom>
          <a:gradFill flip="none" rotWithShape="1">
            <a:gsLst>
              <a:gs pos="0">
                <a:srgbClr val="00CCFF">
                  <a:tint val="66000"/>
                  <a:satMod val="160000"/>
                </a:srgbClr>
              </a:gs>
              <a:gs pos="50000">
                <a:srgbClr val="00CCFF">
                  <a:tint val="44500"/>
                  <a:satMod val="160000"/>
                </a:srgbClr>
              </a:gs>
              <a:gs pos="100000">
                <a:srgbClr val="00CCFF">
                  <a:tint val="23500"/>
                  <a:satMod val="160000"/>
                </a:srgbClr>
              </a:gs>
            </a:gsLst>
            <a:lin ang="5400000" scaled="1"/>
            <a:tileRect/>
          </a:gra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24" name="Rectangle 4"/>
          <p:cNvSpPr>
            <a:spLocks noGrp="1" noChangeArrowheads="1"/>
          </p:cNvSpPr>
          <p:nvPr>
            <p:ph type="title"/>
          </p:nvPr>
        </p:nvSpPr>
        <p:spPr>
          <a:xfrm>
            <a:off x="251520" y="260648"/>
            <a:ext cx="8640960" cy="45719"/>
          </a:xfrm>
        </p:spPr>
        <p:txBody>
          <a:bodyPr/>
          <a:lstStyle/>
          <a:p>
            <a:r>
              <a:rPr lang="es-MX" sz="3200" dirty="0" smtClean="0"/>
              <a:t/>
            </a:r>
            <a:br>
              <a:rPr lang="es-MX" sz="3200" dirty="0" smtClean="0"/>
            </a:br>
            <a:r>
              <a:rPr lang="es-MX" sz="3200" dirty="0"/>
              <a:t/>
            </a:r>
            <a:br>
              <a:rPr lang="es-MX" sz="3200" dirty="0"/>
            </a:br>
            <a:r>
              <a:rPr lang="es-MX" sz="3200" dirty="0" smtClean="0">
                <a:solidFill>
                  <a:schemeClr val="accent6">
                    <a:lumMod val="50000"/>
                  </a:schemeClr>
                </a:solidFill>
              </a:rPr>
              <a:t>Coincidencia</a:t>
            </a:r>
            <a:r>
              <a:rPr lang="en-US" sz="3200" dirty="0" smtClean="0">
                <a:solidFill>
                  <a:schemeClr val="accent6">
                    <a:lumMod val="50000"/>
                  </a:schemeClr>
                </a:solidFill>
              </a:rPr>
              <a:t> de </a:t>
            </a:r>
            <a:r>
              <a:rPr lang="en-US" sz="3200" dirty="0" err="1" smtClean="0">
                <a:solidFill>
                  <a:schemeClr val="accent6">
                    <a:lumMod val="50000"/>
                  </a:schemeClr>
                </a:solidFill>
              </a:rPr>
              <a:t>Cadenas</a:t>
            </a:r>
            <a:r>
              <a:rPr lang="en-US" sz="3200" dirty="0" smtClean="0">
                <a:solidFill>
                  <a:schemeClr val="accent6">
                    <a:lumMod val="50000"/>
                  </a:schemeClr>
                </a:solidFill>
              </a:rPr>
              <a:t>.</a:t>
            </a:r>
            <a:endParaRPr lang="en-US" sz="3200" dirty="0">
              <a:solidFill>
                <a:schemeClr val="accent6">
                  <a:lumMod val="50000"/>
                </a:schemeClr>
              </a:solidFill>
            </a:endParaRPr>
          </a:p>
        </p:txBody>
      </p:sp>
      <p:sp>
        <p:nvSpPr>
          <p:cNvPr id="5125" name="Rectangle 5"/>
          <p:cNvSpPr>
            <a:spLocks noGrp="1" noChangeArrowheads="1"/>
          </p:cNvSpPr>
          <p:nvPr>
            <p:ph type="body" idx="1"/>
          </p:nvPr>
        </p:nvSpPr>
        <p:spPr>
          <a:xfrm>
            <a:off x="359532" y="1484784"/>
            <a:ext cx="8208912" cy="4680520"/>
          </a:xfrm>
        </p:spPr>
        <p:txBody>
          <a:bodyPr/>
          <a:lstStyle/>
          <a:p>
            <a:pPr algn="just"/>
            <a:r>
              <a:rPr lang="es-MX" sz="2800" dirty="0" smtClean="0"/>
              <a:t>Los problemas de  coincidencia de cadenas y patrones  son fundamentales para cualquier aplicación relacionada al procesamiento de texto</a:t>
            </a:r>
            <a:r>
              <a:rPr lang="en-US" sz="2800" dirty="0" smtClean="0"/>
              <a:t>.</a:t>
            </a:r>
          </a:p>
          <a:p>
            <a:endParaRPr lang="en-US" sz="2800" dirty="0"/>
          </a:p>
          <a:p>
            <a:pPr algn="just"/>
            <a:r>
              <a:rPr lang="es-MX" sz="2800" dirty="0"/>
              <a:t>Dado un </a:t>
            </a:r>
            <a:r>
              <a:rPr lang="es-MX" sz="2800" dirty="0">
                <a:solidFill>
                  <a:srgbClr val="C00000"/>
                </a:solidFill>
              </a:rPr>
              <a:t>texto 𝑇 y </a:t>
            </a:r>
            <a:r>
              <a:rPr lang="es-MX" sz="2800" dirty="0" smtClean="0">
                <a:solidFill>
                  <a:srgbClr val="C00000"/>
                </a:solidFill>
              </a:rPr>
              <a:t>un </a:t>
            </a:r>
            <a:r>
              <a:rPr lang="es-MX" sz="2800" dirty="0">
                <a:solidFill>
                  <a:srgbClr val="C00000"/>
                </a:solidFill>
              </a:rPr>
              <a:t>patrón</a:t>
            </a:r>
            <a:r>
              <a:rPr lang="es-MX" sz="2800" dirty="0" smtClean="0">
                <a:solidFill>
                  <a:srgbClr val="C00000"/>
                </a:solidFill>
              </a:rPr>
              <a:t> 𝑃</a:t>
            </a:r>
            <a:r>
              <a:rPr lang="es-MX" sz="2800" dirty="0" smtClean="0"/>
              <a:t>, </a:t>
            </a:r>
            <a:r>
              <a:rPr lang="es-MX" sz="2800" dirty="0"/>
              <a:t>encontrar todas las </a:t>
            </a:r>
            <a:r>
              <a:rPr lang="es-MX" sz="2800" dirty="0">
                <a:solidFill>
                  <a:srgbClr val="C00000"/>
                </a:solidFill>
              </a:rPr>
              <a:t>apariciones de 𝑃 dentro </a:t>
            </a:r>
            <a:r>
              <a:rPr lang="es-MX" sz="2800" dirty="0" smtClean="0">
                <a:solidFill>
                  <a:srgbClr val="C00000"/>
                </a:solidFill>
              </a:rPr>
              <a:t>𝑇.</a:t>
            </a:r>
            <a:r>
              <a:rPr lang="en-US" sz="2800" i="1" dirty="0" smtClean="0">
                <a:effectLst>
                  <a:outerShdw blurRad="38100" dist="38100" dir="2700000" algn="tl">
                    <a:srgbClr val="000000">
                      <a:alpha val="43137"/>
                    </a:srgbClr>
                  </a:outerShdw>
                </a:effectLst>
              </a:rPr>
              <a:t> </a:t>
            </a:r>
            <a:endParaRPr lang="en-US" sz="2800" i="1" dirty="0">
              <a:effectLst>
                <a:outerShdw blurRad="38100" dist="38100" dir="2700000" algn="tl">
                  <a:srgbClr val="000000">
                    <a:alpha val="43137"/>
                  </a:srgbClr>
                </a:outerShdw>
              </a:effectLst>
            </a:endParaRPr>
          </a:p>
        </p:txBody>
      </p:sp>
      <p:sp>
        <p:nvSpPr>
          <p:cNvPr id="3" name="2 Marcador de número de diapositiva"/>
          <p:cNvSpPr>
            <a:spLocks noGrp="1"/>
          </p:cNvSpPr>
          <p:nvPr>
            <p:ph type="sldNum" sz="quarter" idx="12"/>
          </p:nvPr>
        </p:nvSpPr>
        <p:spPr/>
        <p:txBody>
          <a:bodyPr/>
          <a:lstStyle/>
          <a:p>
            <a:fld id="{DE88A870-270F-4CD2-AAD4-27DF8BD482C1}" type="slidenum">
              <a:rPr lang="en-US" smtClean="0"/>
              <a:pPr/>
              <a:t>5</a:t>
            </a:fld>
            <a:endParaRPr lang="en-US"/>
          </a:p>
        </p:txBody>
      </p:sp>
    </p:spTree>
    <p:extLst>
      <p:ext uri="{BB962C8B-B14F-4D97-AF65-F5344CB8AC3E}">
        <p14:creationId xmlns:p14="http://schemas.microsoft.com/office/powerpoint/2010/main" val="36259221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dondear rectángulo de esquina diagonal"/>
          <p:cNvSpPr/>
          <p:nvPr/>
        </p:nvSpPr>
        <p:spPr>
          <a:xfrm>
            <a:off x="251520" y="260648"/>
            <a:ext cx="8424936" cy="1008112"/>
          </a:xfrm>
          <a:prstGeom prst="round2DiagRect">
            <a:avLst/>
          </a:prstGeom>
          <a:gradFill flip="none" rotWithShape="1">
            <a:gsLst>
              <a:gs pos="0">
                <a:srgbClr val="00CCFF">
                  <a:tint val="66000"/>
                  <a:satMod val="160000"/>
                </a:srgbClr>
              </a:gs>
              <a:gs pos="50000">
                <a:srgbClr val="00CCFF">
                  <a:tint val="44500"/>
                  <a:satMod val="160000"/>
                </a:srgbClr>
              </a:gs>
              <a:gs pos="100000">
                <a:srgbClr val="00CCFF">
                  <a:tint val="23500"/>
                  <a:satMod val="160000"/>
                </a:srgbClr>
              </a:gs>
            </a:gsLst>
            <a:lin ang="5400000" scaled="1"/>
            <a:tileRect/>
          </a:gra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24" name="Rectangle 4"/>
          <p:cNvSpPr>
            <a:spLocks noGrp="1" noChangeArrowheads="1"/>
          </p:cNvSpPr>
          <p:nvPr>
            <p:ph type="title"/>
          </p:nvPr>
        </p:nvSpPr>
        <p:spPr>
          <a:xfrm>
            <a:off x="251520" y="260648"/>
            <a:ext cx="8640960" cy="45719"/>
          </a:xfrm>
        </p:spPr>
        <p:txBody>
          <a:bodyPr/>
          <a:lstStyle/>
          <a:p>
            <a:pPr algn="ctr"/>
            <a:r>
              <a:rPr lang="es-MX" sz="3200" dirty="0" smtClean="0"/>
              <a:t/>
            </a:r>
            <a:br>
              <a:rPr lang="es-MX" sz="3200" dirty="0" smtClean="0"/>
            </a:br>
            <a:r>
              <a:rPr lang="es-MX" sz="3200" dirty="0"/>
              <a:t/>
            </a:r>
            <a:br>
              <a:rPr lang="es-MX" sz="3200" dirty="0"/>
            </a:br>
            <a:r>
              <a:rPr lang="es-MX" sz="3200" dirty="0" smtClean="0">
                <a:solidFill>
                  <a:schemeClr val="accent6">
                    <a:lumMod val="50000"/>
                  </a:schemeClr>
                </a:solidFill>
              </a:rPr>
              <a:t>Coincidencia</a:t>
            </a:r>
            <a:r>
              <a:rPr lang="en-US" sz="3200" dirty="0" smtClean="0">
                <a:solidFill>
                  <a:schemeClr val="accent6">
                    <a:lumMod val="50000"/>
                  </a:schemeClr>
                </a:solidFill>
              </a:rPr>
              <a:t> de </a:t>
            </a:r>
            <a:r>
              <a:rPr lang="en-US" sz="3200" dirty="0" err="1" smtClean="0">
                <a:solidFill>
                  <a:schemeClr val="accent6">
                    <a:lumMod val="50000"/>
                  </a:schemeClr>
                </a:solidFill>
              </a:rPr>
              <a:t>Cadenas</a:t>
            </a:r>
            <a:r>
              <a:rPr lang="en-US" sz="3200" dirty="0" smtClean="0">
                <a:solidFill>
                  <a:schemeClr val="accent6">
                    <a:lumMod val="50000"/>
                  </a:schemeClr>
                </a:solidFill>
              </a:rPr>
              <a:t> exacta y </a:t>
            </a:r>
            <a:r>
              <a:rPr lang="en-US" sz="3200" dirty="0" err="1" smtClean="0">
                <a:solidFill>
                  <a:schemeClr val="accent6">
                    <a:lumMod val="50000"/>
                  </a:schemeClr>
                </a:solidFill>
              </a:rPr>
              <a:t>Aproximada</a:t>
            </a:r>
            <a:r>
              <a:rPr lang="en-US" sz="3200" dirty="0" smtClean="0">
                <a:solidFill>
                  <a:schemeClr val="accent6">
                    <a:lumMod val="50000"/>
                  </a:schemeClr>
                </a:solidFill>
              </a:rPr>
              <a:t>.</a:t>
            </a:r>
            <a:endParaRPr lang="en-US" sz="3200" dirty="0">
              <a:solidFill>
                <a:schemeClr val="accent6">
                  <a:lumMod val="50000"/>
                </a:schemeClr>
              </a:solidFill>
            </a:endParaRPr>
          </a:p>
        </p:txBody>
      </p:sp>
      <p:sp>
        <p:nvSpPr>
          <p:cNvPr id="5125" name="Rectangle 5"/>
          <p:cNvSpPr>
            <a:spLocks noGrp="1" noChangeArrowheads="1"/>
          </p:cNvSpPr>
          <p:nvPr>
            <p:ph type="body" idx="1"/>
          </p:nvPr>
        </p:nvSpPr>
        <p:spPr>
          <a:xfrm>
            <a:off x="359532" y="1484784"/>
            <a:ext cx="8208912" cy="5373216"/>
          </a:xfrm>
        </p:spPr>
        <p:txBody>
          <a:bodyPr/>
          <a:lstStyle/>
          <a:p>
            <a:pPr algn="just">
              <a:lnSpc>
                <a:spcPct val="150000"/>
              </a:lnSpc>
            </a:pPr>
            <a:r>
              <a:rPr lang="es-MX" sz="2400" dirty="0" smtClean="0"/>
              <a:t>Sus aplicaciones:</a:t>
            </a:r>
          </a:p>
          <a:p>
            <a:pPr algn="just">
              <a:lnSpc>
                <a:spcPct val="150000"/>
              </a:lnSpc>
            </a:pPr>
            <a:endParaRPr lang="es-MX" sz="2400" dirty="0" smtClean="0"/>
          </a:p>
          <a:p>
            <a:pPr lvl="1"/>
            <a:r>
              <a:rPr lang="es-MX" sz="2000" i="1" dirty="0" smtClean="0">
                <a:solidFill>
                  <a:srgbClr val="C00000"/>
                </a:solidFill>
              </a:rPr>
              <a:t>Recuperación de información</a:t>
            </a:r>
          </a:p>
          <a:p>
            <a:pPr lvl="1"/>
            <a:r>
              <a:rPr lang="es-MX" sz="2000" i="1" dirty="0" smtClean="0">
                <a:solidFill>
                  <a:srgbClr val="C00000"/>
                </a:solidFill>
              </a:rPr>
              <a:t>Biología computacional </a:t>
            </a:r>
          </a:p>
          <a:p>
            <a:pPr lvl="1"/>
            <a:r>
              <a:rPr lang="es-MX" sz="2000" i="1" dirty="0" smtClean="0">
                <a:solidFill>
                  <a:srgbClr val="C00000"/>
                </a:solidFill>
              </a:rPr>
              <a:t>Procesamiento de señales</a:t>
            </a:r>
          </a:p>
          <a:p>
            <a:pPr lvl="1"/>
            <a:r>
              <a:rPr lang="es-MX" sz="2000" i="1" dirty="0" smtClean="0">
                <a:solidFill>
                  <a:srgbClr val="C00000"/>
                </a:solidFill>
              </a:rPr>
              <a:t>Filtros </a:t>
            </a:r>
            <a:r>
              <a:rPr lang="es-MX" sz="2000" i="1" dirty="0">
                <a:solidFill>
                  <a:srgbClr val="C00000"/>
                </a:solidFill>
              </a:rPr>
              <a:t>de </a:t>
            </a:r>
            <a:r>
              <a:rPr lang="es-MX" sz="2000" i="1" dirty="0" err="1" smtClean="0">
                <a:solidFill>
                  <a:srgbClr val="C00000"/>
                </a:solidFill>
              </a:rPr>
              <a:t>spam</a:t>
            </a:r>
            <a:endParaRPr lang="es-MX" sz="2000" i="1" dirty="0">
              <a:solidFill>
                <a:srgbClr val="C00000"/>
              </a:solidFill>
            </a:endParaRPr>
          </a:p>
          <a:p>
            <a:pPr lvl="1"/>
            <a:r>
              <a:rPr lang="es-MX" sz="2000" i="1" dirty="0">
                <a:solidFill>
                  <a:srgbClr val="C00000"/>
                </a:solidFill>
              </a:rPr>
              <a:t>B</a:t>
            </a:r>
            <a:r>
              <a:rPr lang="es-MX" sz="2000" i="1" dirty="0" smtClean="0">
                <a:solidFill>
                  <a:srgbClr val="C00000"/>
                </a:solidFill>
              </a:rPr>
              <a:t>ibliotecas digitales</a:t>
            </a:r>
            <a:endParaRPr lang="es-MX" sz="2000" i="1" dirty="0">
              <a:solidFill>
                <a:srgbClr val="C00000"/>
              </a:solidFill>
            </a:endParaRPr>
          </a:p>
          <a:p>
            <a:pPr lvl="1"/>
            <a:r>
              <a:rPr lang="es-MX" sz="2000" i="1" dirty="0" smtClean="0">
                <a:solidFill>
                  <a:srgbClr val="C00000"/>
                </a:solidFill>
              </a:rPr>
              <a:t>Procesadores </a:t>
            </a:r>
            <a:r>
              <a:rPr lang="es-MX" sz="2000" i="1" dirty="0">
                <a:solidFill>
                  <a:srgbClr val="C00000"/>
                </a:solidFill>
              </a:rPr>
              <a:t>de </a:t>
            </a:r>
            <a:r>
              <a:rPr lang="es-MX" sz="2000" i="1" dirty="0" smtClean="0">
                <a:solidFill>
                  <a:srgbClr val="C00000"/>
                </a:solidFill>
              </a:rPr>
              <a:t>texto</a:t>
            </a:r>
            <a:endParaRPr lang="es-MX" sz="2000" i="1" dirty="0">
              <a:solidFill>
                <a:srgbClr val="C00000"/>
              </a:solidFill>
            </a:endParaRPr>
          </a:p>
          <a:p>
            <a:pPr lvl="1"/>
            <a:r>
              <a:rPr lang="es-MX" sz="2000" i="1" dirty="0">
                <a:solidFill>
                  <a:srgbClr val="C00000"/>
                </a:solidFill>
              </a:rPr>
              <a:t>M</a:t>
            </a:r>
            <a:r>
              <a:rPr lang="es-MX" sz="2000" i="1" dirty="0" smtClean="0">
                <a:solidFill>
                  <a:srgbClr val="C00000"/>
                </a:solidFill>
              </a:rPr>
              <a:t>otores </a:t>
            </a:r>
            <a:r>
              <a:rPr lang="es-MX" sz="2000" i="1" dirty="0">
                <a:solidFill>
                  <a:srgbClr val="C00000"/>
                </a:solidFill>
              </a:rPr>
              <a:t>de búsqueda web</a:t>
            </a:r>
            <a:r>
              <a:rPr lang="es-MX" sz="2000" i="1" dirty="0" smtClean="0">
                <a:solidFill>
                  <a:srgbClr val="C00000"/>
                </a:solidFill>
              </a:rPr>
              <a:t>.</a:t>
            </a:r>
          </a:p>
        </p:txBody>
      </p:sp>
      <p:sp>
        <p:nvSpPr>
          <p:cNvPr id="3" name="2 Marcador de número de diapositiva"/>
          <p:cNvSpPr>
            <a:spLocks noGrp="1"/>
          </p:cNvSpPr>
          <p:nvPr>
            <p:ph type="sldNum" sz="quarter" idx="12"/>
          </p:nvPr>
        </p:nvSpPr>
        <p:spPr/>
        <p:txBody>
          <a:bodyPr/>
          <a:lstStyle/>
          <a:p>
            <a:fld id="{DE88A870-270F-4CD2-AAD4-27DF8BD482C1}" type="slidenum">
              <a:rPr lang="en-US" smtClean="0"/>
              <a:pPr/>
              <a:t>6</a:t>
            </a:fld>
            <a:endParaRPr lang="en-US"/>
          </a:p>
        </p:txBody>
      </p:sp>
    </p:spTree>
    <p:extLst>
      <p:ext uri="{BB962C8B-B14F-4D97-AF65-F5344CB8AC3E}">
        <p14:creationId xmlns:p14="http://schemas.microsoft.com/office/powerpoint/2010/main" val="19871052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r>
              <a:rPr lang="es-MX" sz="3200" dirty="0" smtClean="0">
                <a:solidFill>
                  <a:schemeClr val="accent6">
                    <a:lumMod val="50000"/>
                  </a:schemeClr>
                </a:solidFill>
              </a:rPr>
              <a:t>Definiciones.</a:t>
            </a:r>
            <a:endParaRPr lang="en-US" sz="3200" dirty="0">
              <a:solidFill>
                <a:schemeClr val="accent6">
                  <a:lumMod val="50000"/>
                </a:schemeClr>
              </a:solidFill>
            </a:endParaRPr>
          </a:p>
        </p:txBody>
      </p:sp>
      <p:sp>
        <p:nvSpPr>
          <p:cNvPr id="2" name="1 Menos"/>
          <p:cNvSpPr/>
          <p:nvPr/>
        </p:nvSpPr>
        <p:spPr>
          <a:xfrm>
            <a:off x="-1260648" y="692696"/>
            <a:ext cx="11377264" cy="720080"/>
          </a:xfrm>
          <a:prstGeom prst="mathMinus">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6" name="Rectangle 5"/>
              <p:cNvSpPr txBox="1">
                <a:spLocks noChangeArrowheads="1"/>
              </p:cNvSpPr>
              <p:nvPr/>
            </p:nvSpPr>
            <p:spPr bwMode="auto">
              <a:xfrm>
                <a:off x="323528" y="1412776"/>
                <a:ext cx="8208912" cy="504257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14:m>
                  <m:oMath xmlns:m="http://schemas.openxmlformats.org/officeDocument/2006/math">
                    <m:nary>
                      <m:naryPr>
                        <m:chr m:val="∑"/>
                        <m:subHide m:val="on"/>
                        <m:supHide m:val="on"/>
                        <m:ctrlPr>
                          <a:rPr lang="pt-BR" sz="2400" i="1" dirty="0" smtClean="0">
                            <a:latin typeface="Cambria Math"/>
                          </a:rPr>
                        </m:ctrlPr>
                      </m:naryPr>
                      <m:sub/>
                      <m:sup/>
                      <m:e>
                        <m:r>
                          <a:rPr lang="es-MX" sz="2400" b="0" i="1" dirty="0" smtClean="0">
                            <a:latin typeface="Cambria Math"/>
                          </a:rPr>
                          <m:t> </m:t>
                        </m:r>
                        <m:r>
                          <a:rPr lang="es-MX" sz="2400" b="0" i="1" dirty="0" smtClean="0">
                            <a:latin typeface="Cambria Math"/>
                          </a:rPr>
                          <m:t>𝐷𝑒𝑛𝑜𝑡𝑎</m:t>
                        </m:r>
                        <m:r>
                          <a:rPr lang="es-MX" sz="2400" b="0" i="1" dirty="0" smtClean="0">
                            <a:latin typeface="Cambria Math"/>
                          </a:rPr>
                          <m:t> </m:t>
                        </m:r>
                        <m:r>
                          <a:rPr lang="es-MX" sz="2400" b="0" i="1" dirty="0" smtClean="0">
                            <a:latin typeface="Cambria Math"/>
                          </a:rPr>
                          <m:t>𝑢𝑛</m:t>
                        </m:r>
                        <m:r>
                          <a:rPr lang="es-MX" sz="2400" b="0" i="1" dirty="0" smtClean="0">
                            <a:latin typeface="Cambria Math"/>
                          </a:rPr>
                          <m:t> </m:t>
                        </m:r>
                        <m:r>
                          <a:rPr lang="es-MX" sz="2400" b="0" i="1" dirty="0" smtClean="0">
                            <a:latin typeface="Cambria Math"/>
                          </a:rPr>
                          <m:t>𝑎𝑙𝑓𝑎𝑏𝑒𝑡𝑜</m:t>
                        </m:r>
                        <m:r>
                          <a:rPr lang="es-MX" sz="2400" b="0" i="1" dirty="0" smtClean="0">
                            <a:latin typeface="Cambria Math"/>
                          </a:rPr>
                          <m:t> </m:t>
                        </m:r>
                        <m:r>
                          <a:rPr lang="es-MX" sz="2400" b="0" i="1" dirty="0" smtClean="0">
                            <a:latin typeface="Cambria Math"/>
                          </a:rPr>
                          <m:t>𝑓𝑖𝑛𝑖𝑡𝑜</m:t>
                        </m:r>
                        <m:r>
                          <a:rPr lang="es-MX" sz="2400" b="0" i="1" dirty="0" smtClean="0">
                            <a:latin typeface="Cambria Math"/>
                          </a:rPr>
                          <m:t>. </m:t>
                        </m:r>
                      </m:e>
                    </m:nary>
                  </m:oMath>
                </a14:m>
                <a:endParaRPr lang="en-US" sz="2400" dirty="0" smtClean="0"/>
              </a:p>
              <a:p>
                <a:pPr algn="just"/>
                <a:endParaRPr lang="en-US" sz="2400" dirty="0" smtClean="0"/>
              </a:p>
              <a:p>
                <a:pPr lvl="1">
                  <a:lnSpc>
                    <a:spcPct val="150000"/>
                  </a:lnSpc>
                </a:pPr>
                <a14:m>
                  <m:oMath xmlns:m="http://schemas.openxmlformats.org/officeDocument/2006/math">
                    <m:nary>
                      <m:naryPr>
                        <m:chr m:val="∑"/>
                        <m:ctrlPr>
                          <a:rPr lang="pt-BR" sz="2000" i="1" dirty="0">
                            <a:latin typeface="Cambria Math"/>
                          </a:rPr>
                        </m:ctrlPr>
                      </m:naryPr>
                      <m:sub>
                        <m:r>
                          <a:rPr lang="es-MX" sz="2000" b="0" i="1" dirty="0" smtClean="0">
                            <a:latin typeface="Cambria Math"/>
                          </a:rPr>
                          <m:t> </m:t>
                        </m:r>
                        <m:r>
                          <m:rPr>
                            <m:brk m:alnAt="23"/>
                          </m:rPr>
                          <a:rPr lang="es-MX" sz="2000" i="1" dirty="0">
                            <a:latin typeface="Cambria Math"/>
                          </a:rPr>
                          <m:t> </m:t>
                        </m:r>
                      </m:sub>
                      <m:sup>
                        <m:r>
                          <a:rPr lang="es-MX" sz="2000" i="1" dirty="0">
                            <a:latin typeface="Cambria Math"/>
                          </a:rPr>
                          <m:t> </m:t>
                        </m:r>
                      </m:sup>
                      <m:e>
                        <m:r>
                          <a:rPr lang="es-MX" sz="2000" b="0" i="1" dirty="0" smtClean="0">
                            <a:latin typeface="Cambria Math"/>
                          </a:rPr>
                          <m:t>={ </m:t>
                        </m:r>
                        <m:r>
                          <a:rPr lang="es-MX" sz="2000" b="0" i="1" dirty="0" smtClean="0">
                            <a:latin typeface="Cambria Math"/>
                          </a:rPr>
                          <m:t>𝑎</m:t>
                        </m:r>
                        <m:r>
                          <a:rPr lang="es-MX" sz="2000" b="0" i="1" dirty="0" smtClean="0">
                            <a:latin typeface="Cambria Math"/>
                          </a:rPr>
                          <m:t>, </m:t>
                        </m:r>
                        <m:r>
                          <a:rPr lang="es-MX" sz="2000" b="0" i="1" dirty="0" smtClean="0">
                            <a:latin typeface="Cambria Math"/>
                          </a:rPr>
                          <m:t>𝑏</m:t>
                        </m:r>
                        <m:r>
                          <a:rPr lang="es-MX" sz="2000" b="0" i="1" dirty="0" smtClean="0">
                            <a:latin typeface="Cambria Math"/>
                          </a:rPr>
                          <m:t>, </m:t>
                        </m:r>
                        <m:r>
                          <a:rPr lang="es-MX" sz="2000" b="0" i="1" dirty="0" smtClean="0">
                            <a:latin typeface="Cambria Math"/>
                          </a:rPr>
                          <m:t>𝑐</m:t>
                        </m:r>
                        <m:r>
                          <a:rPr lang="es-MX" sz="2000" b="0" i="1" dirty="0" smtClean="0">
                            <a:latin typeface="Cambria Math"/>
                          </a:rPr>
                          <m:t> ,…</m:t>
                        </m:r>
                        <m:r>
                          <a:rPr lang="es-MX" sz="2000" b="0" i="1" dirty="0" smtClean="0">
                            <a:latin typeface="Cambria Math"/>
                          </a:rPr>
                          <m:t>𝑧</m:t>
                        </m:r>
                        <m:r>
                          <a:rPr lang="es-MX" sz="2000" b="0" i="1" dirty="0" smtClean="0">
                            <a:latin typeface="Cambria Math"/>
                          </a:rPr>
                          <m:t>} </m:t>
                        </m:r>
                      </m:e>
                    </m:nary>
                  </m:oMath>
                </a14:m>
                <a:endParaRPr lang="es-MX" sz="2000" dirty="0" smtClean="0"/>
              </a:p>
              <a:p>
                <a:pPr lvl="1">
                  <a:lnSpc>
                    <a:spcPct val="150000"/>
                  </a:lnSpc>
                </a:pPr>
                <a:endParaRPr lang="es-MX" sz="2000" dirty="0" smtClean="0"/>
              </a:p>
              <a:p>
                <a:pPr>
                  <a:lnSpc>
                    <a:spcPct val="150000"/>
                  </a:lnSpc>
                </a:pPr>
                <a:r>
                  <a:rPr lang="es-MX" sz="2400" i="1" dirty="0" smtClean="0">
                    <a:latin typeface="Cambria Math"/>
                  </a:rPr>
                  <a:t>Una </a:t>
                </a:r>
                <a:r>
                  <a:rPr lang="es-MX" sz="2400" i="1" dirty="0">
                    <a:latin typeface="Cambria Math"/>
                  </a:rPr>
                  <a:t>cadena de caracteres fija </a:t>
                </a:r>
                <a:r>
                  <a:rPr lang="es-MX" sz="2400" i="1" dirty="0" smtClean="0">
                    <a:solidFill>
                      <a:schemeClr val="tx1"/>
                    </a:solidFill>
                    <a:latin typeface="Cambria Math"/>
                  </a:rPr>
                  <a:t>T  </a:t>
                </a:r>
                <a14:m>
                  <m:oMath xmlns:m="http://schemas.openxmlformats.org/officeDocument/2006/math">
                    <m:r>
                      <a:rPr lang="es-MX" sz="2400" i="1">
                        <a:solidFill>
                          <a:schemeClr val="tx1"/>
                        </a:solidFill>
                        <a:latin typeface="Cambria Math"/>
                      </a:rPr>
                      <m:t>∈ </m:t>
                    </m:r>
                    <m:r>
                      <m:rPr>
                        <m:sty m:val="p"/>
                      </m:rPr>
                      <a:rPr lang="el-GR" sz="2400" i="1">
                        <a:solidFill>
                          <a:schemeClr val="tx1"/>
                        </a:solidFill>
                        <a:latin typeface="Cambria Math"/>
                      </a:rPr>
                      <m:t>Σ</m:t>
                    </m:r>
                    <m:r>
                      <a:rPr lang="es-MX" sz="2400" i="1">
                        <a:solidFill>
                          <a:schemeClr val="tx1"/>
                        </a:solidFill>
                        <a:latin typeface="Cambria Math"/>
                      </a:rPr>
                      <m:t> </m:t>
                    </m:r>
                  </m:oMath>
                </a14:m>
                <a:r>
                  <a:rPr lang="es-MX" sz="2400" i="1" dirty="0">
                    <a:solidFill>
                      <a:schemeClr val="tx1"/>
                    </a:solidFill>
                    <a:latin typeface="Cambria Math"/>
                  </a:rPr>
                  <a:t> </a:t>
                </a:r>
                <a:r>
                  <a:rPr lang="es-MX" sz="2400" i="1" dirty="0">
                    <a:latin typeface="Cambria Math"/>
                  </a:rPr>
                  <a:t>comprenderá lo que llamamos un texto</a:t>
                </a:r>
                <a:r>
                  <a:rPr lang="es-MX" sz="2400" i="1" dirty="0" smtClean="0">
                    <a:latin typeface="Cambria Math"/>
                  </a:rPr>
                  <a:t>.</a:t>
                </a:r>
              </a:p>
              <a:p>
                <a:pPr>
                  <a:lnSpc>
                    <a:spcPct val="150000"/>
                  </a:lnSpc>
                </a:pPr>
                <a:r>
                  <a:rPr lang="es-MX" sz="2400" i="1" dirty="0" smtClean="0">
                    <a:latin typeface="Cambria Math"/>
                  </a:rPr>
                  <a:t>Otra </a:t>
                </a:r>
                <a:r>
                  <a:rPr lang="es-MX" sz="2400" i="1" dirty="0">
                    <a:latin typeface="Cambria Math"/>
                  </a:rPr>
                  <a:t>cadena de caracteres </a:t>
                </a:r>
                <a:r>
                  <a:rPr lang="es-MX" sz="2400" i="1" dirty="0" smtClean="0">
                    <a:solidFill>
                      <a:schemeClr val="tx1"/>
                    </a:solidFill>
                    <a:latin typeface="Cambria Math"/>
                  </a:rPr>
                  <a:t>P  </a:t>
                </a:r>
                <a14:m>
                  <m:oMath xmlns:m="http://schemas.openxmlformats.org/officeDocument/2006/math">
                    <m:r>
                      <a:rPr lang="es-MX" sz="2400" i="1">
                        <a:solidFill>
                          <a:schemeClr val="tx1"/>
                        </a:solidFill>
                        <a:latin typeface="Cambria Math"/>
                      </a:rPr>
                      <m:t>∈ </m:t>
                    </m:r>
                    <m:r>
                      <m:rPr>
                        <m:sty m:val="p"/>
                      </m:rPr>
                      <a:rPr lang="el-GR" sz="2400" i="1">
                        <a:solidFill>
                          <a:schemeClr val="tx1"/>
                        </a:solidFill>
                        <a:latin typeface="Cambria Math"/>
                      </a:rPr>
                      <m:t>Σ</m:t>
                    </m:r>
                    <m:r>
                      <a:rPr lang="el-GR" sz="2400" i="1">
                        <a:solidFill>
                          <a:schemeClr val="tx1"/>
                        </a:solidFill>
                        <a:latin typeface="Cambria Math"/>
                      </a:rPr>
                      <m:t> </m:t>
                    </m:r>
                  </m:oMath>
                </a14:m>
                <a:r>
                  <a:rPr lang="es-MX" sz="2400" i="1" dirty="0" smtClean="0">
                    <a:solidFill>
                      <a:schemeClr val="tx1"/>
                    </a:solidFill>
                    <a:latin typeface="Cambria Math"/>
                  </a:rPr>
                  <a:t> </a:t>
                </a:r>
                <a:r>
                  <a:rPr lang="es-MX" sz="2400" i="1" dirty="0">
                    <a:latin typeface="Cambria Math"/>
                  </a:rPr>
                  <a:t>se llama un patrón de búsqueda.</a:t>
                </a:r>
              </a:p>
              <a:p>
                <a:pPr marL="0" indent="0" algn="just">
                  <a:buNone/>
                </a:pPr>
                <a:endParaRPr lang="en-US" sz="2400" dirty="0"/>
              </a:p>
              <a:p>
                <a:pPr algn="just"/>
                <a:endParaRPr lang="en-US" sz="2400" dirty="0" smtClean="0"/>
              </a:p>
              <a:p>
                <a:endParaRPr lang="en-US" sz="2400" dirty="0" smtClean="0"/>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endParaRPr lang="es-MX" sz="2400" dirty="0"/>
              </a:p>
              <a:p>
                <a:endParaRPr lang="es-MX" sz="2400" dirty="0"/>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pPr algn="just"/>
                <a:r>
                  <a:rPr lang="en-US" sz="2400" i="1" dirty="0" smtClean="0">
                    <a:effectLst>
                      <a:outerShdw blurRad="38100" dist="38100" dir="2700000" algn="tl">
                        <a:srgbClr val="000000">
                          <a:alpha val="43137"/>
                        </a:srgbClr>
                      </a:outerShdw>
                    </a:effectLst>
                  </a:rPr>
                  <a:t> </a:t>
                </a:r>
                <a:endParaRPr lang="en-US" sz="2400" i="1" dirty="0">
                  <a:effectLst>
                    <a:outerShdw blurRad="38100" dist="38100" dir="2700000" algn="tl">
                      <a:srgbClr val="000000">
                        <a:alpha val="43137"/>
                      </a:srgbClr>
                    </a:outerShdw>
                  </a:effectLst>
                </a:endParaRPr>
              </a:p>
            </p:txBody>
          </p:sp>
        </mc:Choice>
        <mc:Fallback xmlns="">
          <p:sp>
            <p:nvSpPr>
              <p:cNvPr id="6" name="Rectangle 5"/>
              <p:cNvSpPr txBox="1">
                <a:spLocks noRot="1" noChangeAspect="1" noMove="1" noResize="1" noEditPoints="1" noAdjustHandles="1" noChangeArrowheads="1" noChangeShapeType="1" noTextEdit="1"/>
              </p:cNvSpPr>
              <p:nvPr/>
            </p:nvSpPr>
            <p:spPr bwMode="auto">
              <a:xfrm>
                <a:off x="323528" y="1412776"/>
                <a:ext cx="8208912" cy="5042570"/>
              </a:xfrm>
              <a:prstGeom prst="rect">
                <a:avLst/>
              </a:prstGeom>
              <a:blipFill rotWithShape="1">
                <a:blip r:embed="rId2"/>
                <a:stretch>
                  <a:fillRect l="-1559" t="-10883" b="-116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
        <p:nvSpPr>
          <p:cNvPr id="5" name="4 Marcador de número de diapositiva"/>
          <p:cNvSpPr>
            <a:spLocks noGrp="1"/>
          </p:cNvSpPr>
          <p:nvPr>
            <p:ph type="sldNum" sz="quarter" idx="12"/>
          </p:nvPr>
        </p:nvSpPr>
        <p:spPr/>
        <p:txBody>
          <a:bodyPr/>
          <a:lstStyle/>
          <a:p>
            <a:fld id="{DE88A870-270F-4CD2-AAD4-27DF8BD482C1}" type="slidenum">
              <a:rPr lang="en-US" smtClean="0"/>
              <a:pPr/>
              <a:t>7</a:t>
            </a:fld>
            <a:endParaRPr lang="en-US"/>
          </a:p>
        </p:txBody>
      </p:sp>
    </p:spTree>
    <p:extLst>
      <p:ext uri="{BB962C8B-B14F-4D97-AF65-F5344CB8AC3E}">
        <p14:creationId xmlns:p14="http://schemas.microsoft.com/office/powerpoint/2010/main" val="6398848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a:t>Anotaciones: </a:t>
            </a:r>
          </a:p>
        </p:txBody>
      </p:sp>
      <p:sp>
        <p:nvSpPr>
          <p:cNvPr id="2" name="1 Menos"/>
          <p:cNvSpPr/>
          <p:nvPr/>
        </p:nvSpPr>
        <p:spPr>
          <a:xfrm>
            <a:off x="-1260648" y="692696"/>
            <a:ext cx="11377264" cy="720080"/>
          </a:xfrm>
          <a:prstGeom prst="mathMinus">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503548" y="1412776"/>
            <a:ext cx="7848872"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100000"/>
              </a:lnSpc>
            </a:pPr>
            <a:r>
              <a:rPr lang="en-US" sz="2400" dirty="0" smtClean="0">
                <a:solidFill>
                  <a:srgbClr val="C00000"/>
                </a:solidFill>
              </a:rPr>
              <a:t>𝑛 y </a:t>
            </a:r>
            <a:r>
              <a:rPr lang="en-US" sz="2400" dirty="0">
                <a:solidFill>
                  <a:srgbClr val="C00000"/>
                </a:solidFill>
              </a:rPr>
              <a:t>𝑚</a:t>
            </a:r>
            <a:r>
              <a:rPr lang="en-US" sz="2400" dirty="0"/>
              <a:t>: L</a:t>
            </a:r>
            <a:r>
              <a:rPr lang="en-US" sz="2400" dirty="0" smtClean="0"/>
              <a:t>ongitudes de 𝑇  y 𝑃</a:t>
            </a:r>
          </a:p>
          <a:p>
            <a:pPr>
              <a:lnSpc>
                <a:spcPct val="100000"/>
              </a:lnSpc>
            </a:pPr>
            <a:endParaRPr lang="en-US" sz="2400" dirty="0"/>
          </a:p>
          <a:p>
            <a:pPr>
              <a:lnSpc>
                <a:spcPct val="100000"/>
              </a:lnSpc>
            </a:pPr>
            <a:r>
              <a:rPr lang="es-MX" sz="2400" dirty="0" smtClean="0">
                <a:solidFill>
                  <a:srgbClr val="C00000"/>
                </a:solidFill>
              </a:rPr>
              <a:t>𝛴</a:t>
            </a:r>
            <a:r>
              <a:rPr lang="es-MX" sz="2400" dirty="0"/>
              <a:t>: </a:t>
            </a:r>
            <a:r>
              <a:rPr lang="es-MX" sz="2400" dirty="0" smtClean="0"/>
              <a:t>Conjunto de Alfabetos finit</a:t>
            </a:r>
            <a:r>
              <a:rPr lang="es-MX" sz="2400" dirty="0"/>
              <a:t>o</a:t>
            </a:r>
          </a:p>
          <a:p>
            <a:pPr lvl="1"/>
            <a:r>
              <a:rPr lang="es-MX" sz="2000" dirty="0" smtClean="0"/>
              <a:t>Tamaño Constante.</a:t>
            </a:r>
          </a:p>
          <a:p>
            <a:pPr lvl="1"/>
            <a:endParaRPr lang="es-MX" sz="2000" dirty="0" smtClean="0"/>
          </a:p>
          <a:p>
            <a:pPr>
              <a:lnSpc>
                <a:spcPct val="100000"/>
              </a:lnSpc>
            </a:pPr>
            <a:r>
              <a:rPr lang="en-US" sz="2400" dirty="0" smtClean="0">
                <a:solidFill>
                  <a:srgbClr val="C00000"/>
                </a:solidFill>
              </a:rPr>
              <a:t>𝑃𝑖</a:t>
            </a:r>
            <a:r>
              <a:rPr lang="en-US" sz="2400" dirty="0">
                <a:solidFill>
                  <a:srgbClr val="C00000"/>
                </a:solidFill>
              </a:rPr>
              <a:t>: </a:t>
            </a:r>
            <a:r>
              <a:rPr lang="es-MX" sz="2400" dirty="0" smtClean="0"/>
              <a:t>enésimo carácter </a:t>
            </a:r>
            <a:r>
              <a:rPr lang="en-US" sz="2400" dirty="0" smtClean="0"/>
              <a:t>de 𝑃 </a:t>
            </a:r>
            <a:r>
              <a:rPr lang="en-US" sz="2400" dirty="0"/>
              <a:t>(1-indexed</a:t>
            </a:r>
            <a:r>
              <a:rPr lang="en-US" sz="2400" dirty="0" smtClean="0"/>
              <a:t>)</a:t>
            </a:r>
          </a:p>
          <a:p>
            <a:pPr>
              <a:lnSpc>
                <a:spcPct val="100000"/>
              </a:lnSpc>
            </a:pPr>
            <a:r>
              <a:rPr lang="es-MX" sz="2400" dirty="0" smtClean="0">
                <a:solidFill>
                  <a:srgbClr val="C00000"/>
                </a:solidFill>
              </a:rPr>
              <a:t>𝑎</a:t>
            </a:r>
            <a:r>
              <a:rPr lang="es-MX" sz="2400" dirty="0">
                <a:solidFill>
                  <a:srgbClr val="C00000"/>
                </a:solidFill>
              </a:rPr>
              <a:t>,𝑏,𝑐: </a:t>
            </a:r>
            <a:r>
              <a:rPr lang="es-MX" sz="2400" dirty="0" smtClean="0"/>
              <a:t>caracteres simples en  𝛴</a:t>
            </a:r>
          </a:p>
          <a:p>
            <a:pPr>
              <a:lnSpc>
                <a:spcPct val="100000"/>
              </a:lnSpc>
            </a:pPr>
            <a:r>
              <a:rPr lang="es-MX" sz="2400" dirty="0" smtClean="0">
                <a:solidFill>
                  <a:srgbClr val="C00000"/>
                </a:solidFill>
              </a:rPr>
              <a:t>𝑥</a:t>
            </a:r>
            <a:r>
              <a:rPr lang="es-MX" sz="2400" dirty="0">
                <a:solidFill>
                  <a:srgbClr val="C00000"/>
                </a:solidFill>
              </a:rPr>
              <a:t>,𝑦,𝑧: </a:t>
            </a:r>
            <a:r>
              <a:rPr lang="es-MX" sz="2400" dirty="0" smtClean="0"/>
              <a:t>Cadenas</a:t>
            </a:r>
          </a:p>
          <a:p>
            <a:pPr>
              <a:lnSpc>
                <a:spcPct val="100000"/>
              </a:lnSpc>
            </a:pPr>
            <a:endParaRPr lang="es-MX" sz="2400" dirty="0"/>
          </a:p>
          <a:p>
            <a:pPr marL="0" indent="0" algn="ctr">
              <a:buNone/>
            </a:pPr>
            <a:r>
              <a:rPr lang="es-MX" sz="2400" b="1" dirty="0">
                <a:solidFill>
                  <a:srgbClr val="C00000"/>
                </a:solidFill>
              </a:rPr>
              <a:t>𝑇 </a:t>
            </a:r>
            <a:r>
              <a:rPr lang="es-MX" sz="2400" dirty="0"/>
              <a:t>= </a:t>
            </a:r>
            <a:r>
              <a:rPr lang="es-MX" sz="2400" b="1" dirty="0"/>
              <a:t>AGCAT</a:t>
            </a:r>
            <a:r>
              <a:rPr lang="es-MX" sz="2400" b="1" dirty="0">
                <a:solidFill>
                  <a:srgbClr val="C00000"/>
                </a:solidFill>
              </a:rPr>
              <a:t>GCT</a:t>
            </a:r>
            <a:r>
              <a:rPr lang="es-MX" sz="2400" b="1" dirty="0"/>
              <a:t>GCAGTCAT</a:t>
            </a:r>
            <a:r>
              <a:rPr lang="es-MX" sz="2400" b="1" dirty="0">
                <a:solidFill>
                  <a:srgbClr val="C00000"/>
                </a:solidFill>
              </a:rPr>
              <a:t>GCT</a:t>
            </a:r>
            <a:r>
              <a:rPr lang="es-MX" sz="2400" b="1" dirty="0"/>
              <a:t>TAG</a:t>
            </a:r>
            <a:r>
              <a:rPr lang="es-MX" sz="2400" b="1" dirty="0">
                <a:solidFill>
                  <a:srgbClr val="C00000"/>
                </a:solidFill>
              </a:rPr>
              <a:t>GCT</a:t>
            </a:r>
            <a:r>
              <a:rPr lang="es-MX" sz="2400" b="1" dirty="0"/>
              <a:t>A </a:t>
            </a:r>
            <a:endParaRPr lang="es-MX" sz="2400" dirty="0"/>
          </a:p>
          <a:p>
            <a:pPr marL="0" indent="0" algn="ctr">
              <a:buNone/>
            </a:pPr>
            <a:r>
              <a:rPr lang="es-MX" sz="2400" b="1" dirty="0">
                <a:solidFill>
                  <a:srgbClr val="C00000"/>
                </a:solidFill>
              </a:rPr>
              <a:t>𝑃 </a:t>
            </a:r>
            <a:r>
              <a:rPr lang="es-MX" sz="2400" dirty="0"/>
              <a:t>= </a:t>
            </a:r>
            <a:r>
              <a:rPr lang="es-MX" sz="2400" b="1" dirty="0"/>
              <a:t>GCT </a:t>
            </a:r>
            <a:endParaRPr lang="es-MX" sz="2400" dirty="0"/>
          </a:p>
          <a:p>
            <a:pPr>
              <a:lnSpc>
                <a:spcPct val="100000"/>
              </a:lnSpc>
            </a:pPr>
            <a:endParaRPr lang="es-MX" sz="2400" dirty="0"/>
          </a:p>
          <a:p>
            <a:pPr>
              <a:lnSpc>
                <a:spcPct val="100000"/>
              </a:lnSpc>
            </a:pPr>
            <a:endParaRPr lang="es-MX" sz="2400" dirty="0"/>
          </a:p>
          <a:p>
            <a:pPr marL="0" indent="0" algn="just">
              <a:buNone/>
            </a:pPr>
            <a:endParaRPr lang="en-US" sz="2400" dirty="0" smtClean="0"/>
          </a:p>
          <a:p>
            <a:endParaRPr lang="en-US" sz="2400" dirty="0" smtClean="0"/>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endParaRPr lang="es-MX" sz="2400" dirty="0"/>
          </a:p>
          <a:p>
            <a:endParaRPr lang="es-MX" sz="2400" dirty="0"/>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pPr algn="just"/>
            <a:endParaRPr lang="en-US" sz="2400" i="1" dirty="0" smtClean="0">
              <a:effectLst>
                <a:outerShdw blurRad="38100" dist="38100" dir="2700000" algn="tl">
                  <a:srgbClr val="000000">
                    <a:alpha val="43137"/>
                  </a:srgbClr>
                </a:outerShdw>
              </a:effectLst>
            </a:endParaRPr>
          </a:p>
          <a:p>
            <a:pPr algn="just"/>
            <a:r>
              <a:rPr lang="en-US" sz="2400" i="1" dirty="0" smtClean="0">
                <a:effectLst>
                  <a:outerShdw blurRad="38100" dist="38100" dir="2700000" algn="tl">
                    <a:srgbClr val="000000">
                      <a:alpha val="43137"/>
                    </a:srgbClr>
                  </a:outerShdw>
                </a:effectLst>
              </a:rPr>
              <a:t> </a:t>
            </a:r>
            <a:endParaRPr lang="en-US" sz="2400" i="1" dirty="0">
              <a:effectLst>
                <a:outerShdw blurRad="38100" dist="38100" dir="2700000" algn="tl">
                  <a:srgbClr val="000000">
                    <a:alpha val="43137"/>
                  </a:srgbClr>
                </a:outerShdw>
              </a:effectLst>
            </a:endParaRPr>
          </a:p>
        </p:txBody>
      </p:sp>
      <p:sp>
        <p:nvSpPr>
          <p:cNvPr id="5" name="4 Marcador de número de diapositiva"/>
          <p:cNvSpPr>
            <a:spLocks noGrp="1"/>
          </p:cNvSpPr>
          <p:nvPr>
            <p:ph type="sldNum" sz="quarter" idx="12"/>
          </p:nvPr>
        </p:nvSpPr>
        <p:spPr/>
        <p:txBody>
          <a:bodyPr/>
          <a:lstStyle/>
          <a:p>
            <a:fld id="{DE88A870-270F-4CD2-AAD4-27DF8BD482C1}" type="slidenum">
              <a:rPr lang="en-US" smtClean="0"/>
              <a:pPr/>
              <a:t>8</a:t>
            </a:fld>
            <a:endParaRPr lang="en-US"/>
          </a:p>
        </p:txBody>
      </p:sp>
    </p:spTree>
    <p:extLst>
      <p:ext uri="{BB962C8B-B14F-4D97-AF65-F5344CB8AC3E}">
        <p14:creationId xmlns:p14="http://schemas.microsoft.com/office/powerpoint/2010/main" val="9196828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51520" y="116632"/>
            <a:ext cx="8640960" cy="1008112"/>
          </a:xfrm>
        </p:spPr>
        <p:txBody>
          <a:bodyPr/>
          <a:lstStyle/>
          <a:p>
            <a:pPr>
              <a:lnSpc>
                <a:spcPct val="100000"/>
              </a:lnSpc>
            </a:pPr>
            <a:r>
              <a:rPr lang="es-MX" sz="3200" dirty="0" smtClean="0"/>
              <a:t>Distancia de Edición</a:t>
            </a:r>
            <a:endParaRPr lang="es-MX" sz="3200" dirty="0"/>
          </a:p>
        </p:txBody>
      </p:sp>
      <p:sp>
        <p:nvSpPr>
          <p:cNvPr id="2" name="1 Menos"/>
          <p:cNvSpPr/>
          <p:nvPr/>
        </p:nvSpPr>
        <p:spPr>
          <a:xfrm>
            <a:off x="-1260648" y="692696"/>
            <a:ext cx="11377264" cy="720080"/>
          </a:xfrm>
          <a:prstGeom prst="mathMinus">
            <a:avLst/>
          </a:prstGeom>
          <a:solidFill>
            <a:srgbClr val="00CCFF"/>
          </a:solidFill>
          <a:ln>
            <a:solidFill>
              <a:srgbClr val="00CCFF"/>
            </a:solidFill>
          </a:ln>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6" name="Rectangle 5"/>
          <p:cNvSpPr txBox="1">
            <a:spLocks noChangeArrowheads="1"/>
          </p:cNvSpPr>
          <p:nvPr/>
        </p:nvSpPr>
        <p:spPr bwMode="auto">
          <a:xfrm>
            <a:off x="503548" y="1268760"/>
            <a:ext cx="7848872"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1" fontAlgn="base" hangingPunct="1">
              <a:spcBef>
                <a:spcPct val="20000"/>
              </a:spcBef>
              <a:spcAft>
                <a:spcPct val="0"/>
              </a:spcAft>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Font typeface="Trebuchet MS" pitchFamily="34" charset="0"/>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s-MX" sz="2400" dirty="0"/>
              <a:t>En teoría de la información y ciencias de la computación se llama </a:t>
            </a:r>
            <a:r>
              <a:rPr lang="es-MX" sz="2400" dirty="0">
                <a:solidFill>
                  <a:srgbClr val="C00000"/>
                </a:solidFill>
              </a:rPr>
              <a:t>Distancia de </a:t>
            </a:r>
            <a:r>
              <a:rPr lang="es-MX" sz="2400" dirty="0" err="1">
                <a:solidFill>
                  <a:srgbClr val="C00000"/>
                </a:solidFill>
              </a:rPr>
              <a:t>Levenshtein</a:t>
            </a:r>
            <a:r>
              <a:rPr lang="es-MX" sz="2400" dirty="0">
                <a:solidFill>
                  <a:srgbClr val="C00000"/>
                </a:solidFill>
              </a:rPr>
              <a:t>, distancia de edición, o distancia entre palabras</a:t>
            </a:r>
            <a:r>
              <a:rPr lang="es-MX" sz="2400" dirty="0"/>
              <a:t>, al número mínimo de operaciones requeridas para transformar una cadena de caracteres en </a:t>
            </a:r>
            <a:r>
              <a:rPr lang="es-MX" sz="2400" dirty="0" smtClean="0"/>
              <a:t>otra.</a:t>
            </a:r>
          </a:p>
          <a:p>
            <a:pPr algn="just"/>
            <a:endParaRPr lang="en-US" sz="2400" i="1" dirty="0"/>
          </a:p>
          <a:p>
            <a:pPr algn="just"/>
            <a:r>
              <a:rPr lang="es-MX" sz="2400" dirty="0" smtClean="0"/>
              <a:t>La </a:t>
            </a:r>
            <a:r>
              <a:rPr lang="es-MX" sz="2400" dirty="0"/>
              <a:t>distancia de edición entre dos cadenas </a:t>
            </a:r>
            <a:r>
              <a:rPr lang="es-MX" sz="2400" i="1" dirty="0">
                <a:solidFill>
                  <a:srgbClr val="C00000"/>
                </a:solidFill>
                <a:effectLst>
                  <a:outerShdw blurRad="38100" dist="38100" dir="2700000" algn="tl">
                    <a:srgbClr val="000000">
                      <a:alpha val="43137"/>
                    </a:srgbClr>
                  </a:outerShdw>
                </a:effectLst>
              </a:rPr>
              <a:t>x</a:t>
            </a:r>
            <a:r>
              <a:rPr lang="es-MX" sz="2400" i="1" dirty="0">
                <a:solidFill>
                  <a:srgbClr val="C00000"/>
                </a:solidFill>
              </a:rPr>
              <a:t> </a:t>
            </a:r>
            <a:r>
              <a:rPr lang="es-MX" sz="2400" dirty="0"/>
              <a:t>y </a:t>
            </a:r>
            <a:r>
              <a:rPr lang="es-MX" sz="2400" i="1" dirty="0" err="1" smtClean="0">
                <a:solidFill>
                  <a:srgbClr val="C00000"/>
                </a:solidFill>
                <a:effectLst>
                  <a:outerShdw blurRad="38100" dist="38100" dir="2700000" algn="tl">
                    <a:srgbClr val="000000">
                      <a:alpha val="43137"/>
                    </a:srgbClr>
                  </a:outerShdw>
                </a:effectLst>
              </a:rPr>
              <a:t>y</a:t>
            </a:r>
            <a:r>
              <a:rPr lang="es-MX" sz="2400" i="1" dirty="0" smtClean="0">
                <a:effectLst>
                  <a:outerShdw blurRad="38100" dist="38100" dir="2700000" algn="tl">
                    <a:srgbClr val="000000">
                      <a:alpha val="43137"/>
                    </a:srgbClr>
                  </a:outerShdw>
                </a:effectLst>
              </a:rPr>
              <a:t>  </a:t>
            </a:r>
            <a:r>
              <a:rPr lang="es-MX" sz="2400" dirty="0" smtClean="0"/>
              <a:t>es </a:t>
            </a:r>
            <a:r>
              <a:rPr lang="es-MX" sz="2400" dirty="0"/>
              <a:t>el número mínimo de </a:t>
            </a:r>
            <a:r>
              <a:rPr lang="es-MX" sz="2400" dirty="0" smtClean="0"/>
              <a:t>operaciones </a:t>
            </a:r>
            <a:r>
              <a:rPr lang="es-MX" sz="2400" dirty="0" smtClean="0">
                <a:solidFill>
                  <a:srgbClr val="C00000"/>
                </a:solidFill>
              </a:rPr>
              <a:t>(sustituciones, inserciones y eliminaciones) </a:t>
            </a:r>
            <a:r>
              <a:rPr lang="es-MX" sz="2400" dirty="0">
                <a:solidFill>
                  <a:srgbClr val="C00000"/>
                </a:solidFill>
              </a:rPr>
              <a:t>de </a:t>
            </a:r>
            <a:r>
              <a:rPr lang="es-MX" sz="2400" dirty="0" smtClean="0">
                <a:solidFill>
                  <a:srgbClr val="C00000"/>
                </a:solidFill>
              </a:rPr>
              <a:t>edición necesarias para transformar </a:t>
            </a:r>
            <a:r>
              <a:rPr lang="es-MX" sz="2400" i="1" dirty="0">
                <a:solidFill>
                  <a:srgbClr val="002060"/>
                </a:solidFill>
                <a:effectLst>
                  <a:outerShdw blurRad="38100" dist="38100" dir="2700000" algn="tl">
                    <a:srgbClr val="000000">
                      <a:alpha val="43137"/>
                    </a:srgbClr>
                  </a:outerShdw>
                </a:effectLst>
              </a:rPr>
              <a:t>x</a:t>
            </a:r>
            <a:r>
              <a:rPr lang="es-MX" sz="2400" i="1" dirty="0">
                <a:solidFill>
                  <a:srgbClr val="C00000"/>
                </a:solidFill>
              </a:rPr>
              <a:t> </a:t>
            </a:r>
            <a:r>
              <a:rPr lang="es-MX" sz="2400" dirty="0">
                <a:solidFill>
                  <a:srgbClr val="C00000"/>
                </a:solidFill>
              </a:rPr>
              <a:t>en </a:t>
            </a:r>
            <a:r>
              <a:rPr lang="es-MX" sz="2400" i="1" dirty="0">
                <a:solidFill>
                  <a:srgbClr val="002060"/>
                </a:solidFill>
                <a:effectLst>
                  <a:outerShdw blurRad="38100" dist="38100" dir="2700000" algn="tl">
                    <a:srgbClr val="000000">
                      <a:alpha val="43137"/>
                    </a:srgbClr>
                  </a:outerShdw>
                </a:effectLst>
              </a:rPr>
              <a:t>y</a:t>
            </a:r>
            <a:r>
              <a:rPr lang="es-MX" sz="2400" dirty="0">
                <a:solidFill>
                  <a:srgbClr val="C00000"/>
                </a:solidFill>
              </a:rPr>
              <a:t>. </a:t>
            </a:r>
            <a:endParaRPr lang="es-MX" sz="2400" dirty="0" smtClean="0">
              <a:solidFill>
                <a:srgbClr val="C00000"/>
              </a:solidFill>
            </a:endParaRPr>
          </a:p>
          <a:p>
            <a:endParaRPr lang="es-MX" sz="2800" dirty="0"/>
          </a:p>
          <a:p>
            <a:endParaRPr lang="es-MX" sz="2800" dirty="0"/>
          </a:p>
          <a:p>
            <a:pPr algn="just"/>
            <a:endParaRPr lang="en-US" sz="2800" i="1" dirty="0" smtClean="0">
              <a:effectLst>
                <a:outerShdw blurRad="38100" dist="38100" dir="2700000" algn="tl">
                  <a:srgbClr val="000000">
                    <a:alpha val="43137"/>
                  </a:srgbClr>
                </a:outerShdw>
              </a:effectLst>
            </a:endParaRPr>
          </a:p>
          <a:p>
            <a:pPr algn="just"/>
            <a:endParaRPr lang="en-US" sz="2800" i="1" dirty="0" smtClean="0">
              <a:effectLst>
                <a:outerShdw blurRad="38100" dist="38100" dir="2700000" algn="tl">
                  <a:srgbClr val="000000">
                    <a:alpha val="43137"/>
                  </a:srgbClr>
                </a:outerShdw>
              </a:effectLst>
            </a:endParaRPr>
          </a:p>
          <a:p>
            <a:pPr algn="just"/>
            <a:endParaRPr lang="en-US" sz="2800" i="1" dirty="0" smtClean="0">
              <a:effectLst>
                <a:outerShdw blurRad="38100" dist="38100" dir="2700000" algn="tl">
                  <a:srgbClr val="000000">
                    <a:alpha val="43137"/>
                  </a:srgbClr>
                </a:outerShdw>
              </a:effectLst>
            </a:endParaRPr>
          </a:p>
          <a:p>
            <a:pPr algn="just"/>
            <a:endParaRPr lang="en-US" sz="2800" i="1" dirty="0" smtClean="0">
              <a:effectLst>
                <a:outerShdw blurRad="38100" dist="38100" dir="2700000" algn="tl">
                  <a:srgbClr val="000000">
                    <a:alpha val="43137"/>
                  </a:srgbClr>
                </a:outerShdw>
              </a:effectLst>
            </a:endParaRPr>
          </a:p>
          <a:p>
            <a:pPr algn="just"/>
            <a:r>
              <a:rPr lang="en-US" sz="2800" i="1" dirty="0" smtClean="0">
                <a:effectLst>
                  <a:outerShdw blurRad="38100" dist="38100" dir="2700000" algn="tl">
                    <a:srgbClr val="000000">
                      <a:alpha val="43137"/>
                    </a:srgbClr>
                  </a:outerShdw>
                </a:effectLst>
              </a:rPr>
              <a:t> </a:t>
            </a:r>
            <a:endParaRPr lang="en-US" sz="2800" i="1" dirty="0">
              <a:effectLst>
                <a:outerShdw blurRad="38100" dist="38100" dir="2700000" algn="tl">
                  <a:srgbClr val="000000">
                    <a:alpha val="43137"/>
                  </a:srgbClr>
                </a:outerShdw>
              </a:effectLst>
            </a:endParaRPr>
          </a:p>
        </p:txBody>
      </p:sp>
      <p:sp>
        <p:nvSpPr>
          <p:cNvPr id="4" name="3 Marcador de número de diapositiva"/>
          <p:cNvSpPr>
            <a:spLocks noGrp="1"/>
          </p:cNvSpPr>
          <p:nvPr>
            <p:ph type="sldNum" sz="quarter" idx="12"/>
          </p:nvPr>
        </p:nvSpPr>
        <p:spPr/>
        <p:txBody>
          <a:bodyPr/>
          <a:lstStyle/>
          <a:p>
            <a:fld id="{DE88A870-270F-4CD2-AAD4-27DF8BD482C1}" type="slidenum">
              <a:rPr lang="en-US" smtClean="0"/>
              <a:pPr/>
              <a:t>9</a:t>
            </a:fld>
            <a:endParaRPr lang="en-US"/>
          </a:p>
        </p:txBody>
      </p:sp>
    </p:spTree>
    <p:extLst>
      <p:ext uri="{BB962C8B-B14F-4D97-AF65-F5344CB8AC3E}">
        <p14:creationId xmlns:p14="http://schemas.microsoft.com/office/powerpoint/2010/main" val="199552572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esentación de seminario de formación">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seminario de formación</Template>
  <TotalTime>6713</TotalTime>
  <Words>1453</Words>
  <Application>Microsoft Office PowerPoint</Application>
  <PresentationFormat>Presentación en pantalla (4:3)</PresentationFormat>
  <Paragraphs>275</Paragraphs>
  <Slides>33</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35" baseType="lpstr">
      <vt:lpstr>Presentación de seminario de formación</vt:lpstr>
      <vt:lpstr>Documento</vt:lpstr>
      <vt:lpstr> ANÁLISIS DEL ALGORITMO  DE  LEVENSHTEIN  UNA APLICACIÓN SOBRE LA WEB </vt:lpstr>
      <vt:lpstr>Introducción </vt:lpstr>
      <vt:lpstr>Algoritmo. </vt:lpstr>
      <vt:lpstr>Problemática.</vt:lpstr>
      <vt:lpstr>  Coincidencia de Cadenas.</vt:lpstr>
      <vt:lpstr>  Coincidencia de Cadenas exacta y Aproximada.</vt:lpstr>
      <vt:lpstr>Definiciones.</vt:lpstr>
      <vt:lpstr>Anotaciones: </vt:lpstr>
      <vt:lpstr>Distancia de Edición</vt:lpstr>
      <vt:lpstr>Distancia de Edición</vt:lpstr>
      <vt:lpstr>Distancia de Edición</vt:lpstr>
      <vt:lpstr>Operaciones de Edición de Cadenas </vt:lpstr>
      <vt:lpstr>Definición de Edición de Distancia</vt:lpstr>
      <vt:lpstr>Definición de Edición de Distancia</vt:lpstr>
      <vt:lpstr>La implementación de la función:</vt:lpstr>
      <vt:lpstr>La implementación de la función:</vt:lpstr>
      <vt:lpstr>Matriz  de LV: Cuando x=1;y=1.</vt:lpstr>
      <vt:lpstr>Matriz  de LV: Cuando x=1;y=2</vt:lpstr>
      <vt:lpstr>Matriz  de LV: Cuando x=1;y=3</vt:lpstr>
      <vt:lpstr>Matriz  de LV: Resultado Final [x,j] = 2</vt:lpstr>
      <vt:lpstr>Surgimiento y Planteamiento de la idea</vt:lpstr>
      <vt:lpstr>Levenshtein sobre la Web</vt:lpstr>
      <vt:lpstr>Lenguajes para la Web.</vt:lpstr>
      <vt:lpstr>Lenguajes para la Web.</vt:lpstr>
      <vt:lpstr>Lenguajes para la Web.</vt:lpstr>
      <vt:lpstr>Lenguajes para la Web.</vt:lpstr>
      <vt:lpstr>Nueva Semántica del HTML5.</vt:lpstr>
      <vt:lpstr>El núcleo de aplicación (funciones.js)</vt:lpstr>
      <vt:lpstr>Armando el rompecabezas.</vt:lpstr>
      <vt:lpstr>HTML5 – Archivo lv.html</vt:lpstr>
      <vt:lpstr>HTML5 – Búsqueda del patrón o cadena.</vt:lpstr>
      <vt:lpstr>HTML5 – Resultado</vt:lpstr>
      <vt:lpstr>Fin.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DEL ALGORITMO  DE  LEVENSHTEIN  UNA APLICACIÓN SOBRE LA WEB</dc:title>
  <dc:creator>Irving J. S. Linares</dc:creator>
  <cp:lastModifiedBy>Irving J. S. Linares</cp:lastModifiedBy>
  <cp:revision>83</cp:revision>
  <dcterms:created xsi:type="dcterms:W3CDTF">2014-11-15T21:07:35Z</dcterms:created>
  <dcterms:modified xsi:type="dcterms:W3CDTF">2015-11-12T14:51:35Z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TC062561683082</vt:lpwstr>
  </property>
</Properties>
</file>