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58" r:id="rId7"/>
    <p:sldId id="276" r:id="rId8"/>
    <p:sldId id="277" r:id="rId9"/>
    <p:sldId id="278" r:id="rId10"/>
    <p:sldId id="259" r:id="rId11"/>
    <p:sldId id="279" r:id="rId12"/>
    <p:sldId id="280" r:id="rId13"/>
    <p:sldId id="281" r:id="rId14"/>
    <p:sldId id="260" r:id="rId15"/>
    <p:sldId id="282" r:id="rId16"/>
    <p:sldId id="283" r:id="rId17"/>
    <p:sldId id="284" r:id="rId18"/>
    <p:sldId id="261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TUGAS AKHIR PKPL</a:t>
            </a:r>
            <a:r>
              <a:rPr lang="en-GB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723570"/>
          </a:xfrm>
        </p:spPr>
        <p:txBody>
          <a:bodyPr>
            <a:normAutofit/>
          </a:bodyPr>
          <a:lstStyle/>
          <a:p>
            <a:r>
              <a:rPr lang="en-GB" dirty="0" err="1" smtClean="0"/>
              <a:t>Pembuatan</a:t>
            </a:r>
            <a:r>
              <a:rPr lang="en-GB" dirty="0" smtClean="0"/>
              <a:t> </a:t>
            </a:r>
            <a:r>
              <a:rPr lang="en-GB" dirty="0" err="1" smtClean="0"/>
              <a:t>Aplikasi</a:t>
            </a:r>
            <a:r>
              <a:rPr lang="en-GB" dirty="0" smtClean="0"/>
              <a:t> </a:t>
            </a:r>
            <a:r>
              <a:rPr lang="en-GB" dirty="0" err="1" smtClean="0"/>
              <a:t>Penjualan</a:t>
            </a:r>
            <a:r>
              <a:rPr lang="en-GB" dirty="0" smtClean="0"/>
              <a:t> </a:t>
            </a:r>
            <a:r>
              <a:rPr lang="en-GB" dirty="0" err="1" smtClean="0"/>
              <a:t>Kerajinan</a:t>
            </a:r>
            <a:r>
              <a:rPr lang="en-GB" dirty="0" smtClean="0"/>
              <a:t> </a:t>
            </a:r>
            <a:r>
              <a:rPr lang="en-GB" dirty="0" err="1" smtClean="0"/>
              <a:t>Batu</a:t>
            </a:r>
            <a:r>
              <a:rPr lang="en-GB" dirty="0" smtClean="0"/>
              <a:t> </a:t>
            </a:r>
            <a:r>
              <a:rPr lang="en-GB" dirty="0" err="1" smtClean="0"/>
              <a:t>Ukir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Oleh</a:t>
            </a:r>
            <a:r>
              <a:rPr lang="en-GB" dirty="0" smtClean="0"/>
              <a:t> : </a:t>
            </a:r>
            <a:r>
              <a:rPr lang="en-GB" dirty="0" smtClean="0"/>
              <a:t>	</a:t>
            </a:r>
            <a:r>
              <a:rPr lang="en-GB" dirty="0" err="1" smtClean="0"/>
              <a:t>Irkham</a:t>
            </a:r>
            <a:r>
              <a:rPr lang="en-GB" dirty="0" smtClean="0"/>
              <a:t> </a:t>
            </a:r>
            <a:r>
              <a:rPr lang="en-GB" dirty="0" err="1" smtClean="0"/>
              <a:t>Taufik</a:t>
            </a:r>
            <a:r>
              <a:rPr lang="en-GB" dirty="0" smtClean="0"/>
              <a:t> </a:t>
            </a:r>
            <a:r>
              <a:rPr lang="en-GB" dirty="0" err="1" smtClean="0"/>
              <a:t>Abimanyu</a:t>
            </a:r>
            <a:r>
              <a:rPr lang="en-GB" dirty="0" smtClean="0"/>
              <a:t> (1800018147</a:t>
            </a:r>
            <a:r>
              <a:rPr lang="en-GB" dirty="0" smtClean="0"/>
              <a:t>)</a:t>
            </a:r>
          </a:p>
          <a:p>
            <a:r>
              <a:rPr lang="en-GB" dirty="0"/>
              <a:t>	</a:t>
            </a:r>
            <a:r>
              <a:rPr lang="en-GB" dirty="0" err="1" smtClean="0"/>
              <a:t>Kelas</a:t>
            </a:r>
            <a:r>
              <a:rPr lang="en-GB" dirty="0" smtClean="0"/>
              <a:t>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5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Uji</a:t>
            </a:r>
            <a:r>
              <a:rPr lang="en-GB" dirty="0" smtClean="0"/>
              <a:t> </a:t>
            </a:r>
            <a:r>
              <a:rPr lang="en-GB" dirty="0" err="1" smtClean="0"/>
              <a:t>fucntional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648563"/>
              </p:ext>
            </p:extLst>
          </p:nvPr>
        </p:nvGraphicFramePr>
        <p:xfrm>
          <a:off x="812800" y="1951566"/>
          <a:ext cx="10210800" cy="4714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1265641052"/>
                    </a:ext>
                  </a:extLst>
                </a:gridCol>
                <a:gridCol w="4686300">
                  <a:extLst>
                    <a:ext uri="{9D8B030D-6E8A-4147-A177-3AD203B41FA5}">
                      <a16:colId xmlns:a16="http://schemas.microsoft.com/office/drawing/2014/main" val="3906397873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3862810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Acceptance 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Test</a:t>
                      </a:r>
                      <a:r>
                        <a:rPr lang="en-GB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2653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User bisa menginput nama di halaman daftar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Tes dengan mengisi nama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3454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Tes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  <a:r>
                        <a:rPr lang="en-GB" sz="1800" dirty="0" err="1">
                          <a:effectLst/>
                        </a:rPr>
                        <a:t>dengan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  <a:r>
                        <a:rPr lang="en-GB" sz="1800" dirty="0" err="1">
                          <a:effectLst/>
                        </a:rPr>
                        <a:t>nama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  <a:r>
                        <a:rPr lang="en-GB" sz="1800" dirty="0" err="1">
                          <a:effectLst/>
                        </a:rPr>
                        <a:t>kosong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642738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User bisa menginputkan email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Tes dengan email kosong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8706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Tes dengan format email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76125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Tes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  <a:r>
                        <a:rPr lang="en-GB" sz="1800" dirty="0" err="1">
                          <a:effectLst/>
                        </a:rPr>
                        <a:t>dengan</a:t>
                      </a:r>
                      <a:r>
                        <a:rPr lang="en-GB" sz="1800" dirty="0">
                          <a:effectLst/>
                        </a:rPr>
                        <a:t> format </a:t>
                      </a:r>
                      <a:r>
                        <a:rPr lang="en-GB" sz="1800" dirty="0" err="1">
                          <a:effectLst/>
                        </a:rPr>
                        <a:t>bukan</a:t>
                      </a:r>
                      <a:r>
                        <a:rPr lang="en-GB" sz="1800" dirty="0">
                          <a:effectLst/>
                        </a:rPr>
                        <a:t> email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866014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User </a:t>
                      </a:r>
                      <a:r>
                        <a:rPr lang="en-GB" sz="2000" dirty="0" err="1">
                          <a:effectLst/>
                        </a:rPr>
                        <a:t>bisa</a:t>
                      </a:r>
                      <a:r>
                        <a:rPr lang="en-GB" sz="2000" dirty="0">
                          <a:effectLst/>
                        </a:rPr>
                        <a:t> </a:t>
                      </a:r>
                      <a:r>
                        <a:rPr lang="en-GB" sz="2000" dirty="0" err="1">
                          <a:effectLst/>
                        </a:rPr>
                        <a:t>menginputkan</a:t>
                      </a:r>
                      <a:r>
                        <a:rPr lang="en-GB" sz="2000" dirty="0">
                          <a:effectLst/>
                        </a:rPr>
                        <a:t> </a:t>
                      </a:r>
                      <a:r>
                        <a:rPr lang="en-GB" sz="2000" dirty="0" err="1">
                          <a:effectLst/>
                        </a:rPr>
                        <a:t>nomor</a:t>
                      </a:r>
                      <a:r>
                        <a:rPr lang="en-GB" sz="2000" dirty="0">
                          <a:effectLst/>
                        </a:rPr>
                        <a:t> </a:t>
                      </a:r>
                      <a:r>
                        <a:rPr lang="en-GB" sz="2000" dirty="0" err="1">
                          <a:effectLst/>
                        </a:rPr>
                        <a:t>handphone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Tes dengan nomor handphone kosong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7054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Tes dengan nomor handphone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4584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</a:rPr>
                        <a:t>Tes</a:t>
                      </a:r>
                      <a:r>
                        <a:rPr lang="en-GB" sz="2000" dirty="0">
                          <a:effectLst/>
                        </a:rPr>
                        <a:t> </a:t>
                      </a:r>
                      <a:r>
                        <a:rPr lang="en-GB" sz="2000" dirty="0" err="1">
                          <a:effectLst/>
                        </a:rPr>
                        <a:t>dengan</a:t>
                      </a:r>
                      <a:r>
                        <a:rPr lang="en-GB" sz="2000" dirty="0">
                          <a:effectLst/>
                        </a:rPr>
                        <a:t> </a:t>
                      </a:r>
                      <a:r>
                        <a:rPr lang="en-GB" sz="2000" dirty="0" err="1">
                          <a:effectLst/>
                        </a:rPr>
                        <a:t>bukan</a:t>
                      </a:r>
                      <a:r>
                        <a:rPr lang="en-GB" sz="2000" dirty="0">
                          <a:effectLst/>
                        </a:rPr>
                        <a:t> </a:t>
                      </a:r>
                      <a:r>
                        <a:rPr lang="en-GB" sz="2000" dirty="0" err="1">
                          <a:effectLst/>
                        </a:rPr>
                        <a:t>nomor</a:t>
                      </a:r>
                      <a:r>
                        <a:rPr lang="en-GB" sz="2000" dirty="0">
                          <a:effectLst/>
                        </a:rPr>
                        <a:t> </a:t>
                      </a:r>
                      <a:r>
                        <a:rPr lang="en-GB" sz="2000" dirty="0" err="1">
                          <a:effectLst/>
                        </a:rPr>
                        <a:t>handphone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328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51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32058"/>
              </p:ext>
            </p:extLst>
          </p:nvPr>
        </p:nvGraphicFramePr>
        <p:xfrm>
          <a:off x="914400" y="795866"/>
          <a:ext cx="10210800" cy="572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1265641052"/>
                    </a:ext>
                  </a:extLst>
                </a:gridCol>
                <a:gridCol w="4686300">
                  <a:extLst>
                    <a:ext uri="{9D8B030D-6E8A-4147-A177-3AD203B41FA5}">
                      <a16:colId xmlns:a16="http://schemas.microsoft.com/office/drawing/2014/main" val="3906397873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3862810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Acceptance 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Test</a:t>
                      </a:r>
                      <a:r>
                        <a:rPr lang="en-GB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2653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bisa menginputkan password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 dengan password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3454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password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kosong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642738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bisa menginputkan konfirmasi password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 dengan konfirmasi password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8706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 dengan konfirmasi password kosong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76125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konfirmasi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password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beda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password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866014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bisa menginputkan email di halaman login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 dengan email kosong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7054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 dengan email sesuai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4584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email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sesuai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328496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bisa menginputkan password di halaman login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 dengan password kosong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11051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 dengan password sesuai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85386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</a:t>
                      </a: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password </a:t>
                      </a:r>
                      <a:r>
                        <a:rPr lang="en-GB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sesuai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9293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28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950644"/>
              </p:ext>
            </p:extLst>
          </p:nvPr>
        </p:nvGraphicFramePr>
        <p:xfrm>
          <a:off x="571500" y="402166"/>
          <a:ext cx="10210800" cy="5501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1265641052"/>
                    </a:ext>
                  </a:extLst>
                </a:gridCol>
                <a:gridCol w="2976206">
                  <a:extLst>
                    <a:ext uri="{9D8B030D-6E8A-4147-A177-3AD203B41FA5}">
                      <a16:colId xmlns:a16="http://schemas.microsoft.com/office/drawing/2014/main" val="3906397873"/>
                    </a:ext>
                  </a:extLst>
                </a:gridCol>
                <a:gridCol w="3229947">
                  <a:extLst>
                    <a:ext uri="{9D8B030D-6E8A-4147-A177-3AD203B41FA5}">
                      <a16:colId xmlns:a16="http://schemas.microsoft.com/office/drawing/2014/main" val="3862810307"/>
                    </a:ext>
                  </a:extLst>
                </a:gridCol>
                <a:gridCol w="3229947">
                  <a:extLst>
                    <a:ext uri="{9D8B030D-6E8A-4147-A177-3AD203B41FA5}">
                      <a16:colId xmlns:a16="http://schemas.microsoft.com/office/drawing/2014/main" val="2631402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Acceptance Criteria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Test</a:t>
                      </a:r>
                      <a:r>
                        <a:rPr lang="en-GB" sz="1400" baseline="0" dirty="0" smtClean="0"/>
                        <a:t> Case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Expected Result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82653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User </a:t>
                      </a:r>
                      <a:r>
                        <a:rPr lang="en-GB" sz="1400" dirty="0" err="1">
                          <a:effectLst/>
                        </a:rPr>
                        <a:t>bisa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menginput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nama</a:t>
                      </a:r>
                      <a:r>
                        <a:rPr lang="en-GB" sz="1400" dirty="0">
                          <a:effectLst/>
                        </a:rPr>
                        <a:t> di </a:t>
                      </a:r>
                      <a:r>
                        <a:rPr lang="en-GB" sz="1400" dirty="0" err="1">
                          <a:effectLst/>
                        </a:rPr>
                        <a:t>halaman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daftar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Tes dengan mengisi nama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Tersimpan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sesuai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nama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diinputkan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3454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Tes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dengan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nama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kosong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Tampil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tulisan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nama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harus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diisi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642738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User </a:t>
                      </a:r>
                      <a:r>
                        <a:rPr lang="en-GB" sz="1400" dirty="0" err="1">
                          <a:effectLst/>
                        </a:rPr>
                        <a:t>bisa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menginputkan</a:t>
                      </a:r>
                      <a:r>
                        <a:rPr lang="en-GB" sz="1400" dirty="0">
                          <a:effectLst/>
                        </a:rPr>
                        <a:t> email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Tes dengan email kosong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Tampil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tulisan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email </a:t>
                      </a: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harus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diisi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8706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Tes dengan format email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Tersimpan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email yang </a:t>
                      </a: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diinputkan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76125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Tes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dengan</a:t>
                      </a:r>
                      <a:r>
                        <a:rPr lang="en-GB" sz="1400" dirty="0">
                          <a:effectLst/>
                        </a:rPr>
                        <a:t> format </a:t>
                      </a:r>
                      <a:r>
                        <a:rPr lang="en-GB" sz="1400" dirty="0" err="1">
                          <a:effectLst/>
                        </a:rPr>
                        <a:t>bukan</a:t>
                      </a:r>
                      <a:r>
                        <a:rPr lang="en-GB" sz="1400" dirty="0">
                          <a:effectLst/>
                        </a:rPr>
                        <a:t> email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Tampil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tulisan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email </a:t>
                      </a: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sesuai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format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866014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User </a:t>
                      </a:r>
                      <a:r>
                        <a:rPr lang="en-GB" sz="1600" dirty="0" err="1">
                          <a:effectLst/>
                        </a:rPr>
                        <a:t>bisa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menginputkan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nomor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handphone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Tes dengan nomor handphone kosong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Tampil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tulisan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nomor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handphone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harus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diisi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7054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Tes dengan nomor handphone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Tersimpan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sesuai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nomor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handphone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diinputkan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4584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Tes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dengan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bukan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nomor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handphone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Tampil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tulisan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sesuai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format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328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74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783528"/>
              </p:ext>
            </p:extLst>
          </p:nvPr>
        </p:nvGraphicFramePr>
        <p:xfrm>
          <a:off x="546100" y="123633"/>
          <a:ext cx="11087099" cy="653075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68766">
                  <a:extLst>
                    <a:ext uri="{9D8B030D-6E8A-4147-A177-3AD203B41FA5}">
                      <a16:colId xmlns:a16="http://schemas.microsoft.com/office/drawing/2014/main" val="1265641052"/>
                    </a:ext>
                  </a:extLst>
                </a:gridCol>
                <a:gridCol w="2144586">
                  <a:extLst>
                    <a:ext uri="{9D8B030D-6E8A-4147-A177-3AD203B41FA5}">
                      <a16:colId xmlns:a16="http://schemas.microsoft.com/office/drawing/2014/main" val="3906397873"/>
                    </a:ext>
                  </a:extLst>
                </a:gridCol>
                <a:gridCol w="4566604">
                  <a:extLst>
                    <a:ext uri="{9D8B030D-6E8A-4147-A177-3AD203B41FA5}">
                      <a16:colId xmlns:a16="http://schemas.microsoft.com/office/drawing/2014/main" val="3862810307"/>
                    </a:ext>
                  </a:extLst>
                </a:gridCol>
                <a:gridCol w="3507143">
                  <a:extLst>
                    <a:ext uri="{9D8B030D-6E8A-4147-A177-3AD203B41FA5}">
                      <a16:colId xmlns:a16="http://schemas.microsoft.com/office/drawing/2014/main" val="1648211057"/>
                    </a:ext>
                  </a:extLst>
                </a:gridCol>
              </a:tblGrid>
              <a:tr h="249611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Acceptance Criteria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Test</a:t>
                      </a:r>
                      <a:r>
                        <a:rPr lang="en-GB" sz="1200" baseline="0" dirty="0" smtClean="0"/>
                        <a:t> Case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826533"/>
                  </a:ext>
                </a:extLst>
              </a:tr>
              <a:tr h="582426">
                <a:tc rowSpan="2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</a:t>
                      </a: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bisa</a:t>
                      </a: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menginputkan</a:t>
                      </a: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password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 dengan password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Tersimpan sesuai dengan password yang diinputkan terenkripsi dengan MD5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3454157"/>
                  </a:ext>
                </a:extLst>
              </a:tr>
              <a:tr h="5140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</a:t>
                      </a: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password </a:t>
                      </a: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kosong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Tampil tulisan password harus diisi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6427387"/>
                  </a:ext>
                </a:extLst>
              </a:tr>
              <a:tr h="514080">
                <a:tc rowSpan="3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</a:t>
                      </a: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bisa</a:t>
                      </a: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menginputkan</a:t>
                      </a: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konfirmasi</a:t>
                      </a: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password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 dengan konfirmasi password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Tidak eror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870635"/>
                  </a:ext>
                </a:extLst>
              </a:tr>
              <a:tr h="5140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</a:t>
                      </a: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konfirmasi</a:t>
                      </a: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password </a:t>
                      </a: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kosong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Tampil tulisan harus diisi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7612595"/>
                  </a:ext>
                </a:extLst>
              </a:tr>
              <a:tr h="771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</a:t>
                      </a: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konfirmasi</a:t>
                      </a: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password </a:t>
                      </a: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beda</a:t>
                      </a: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password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Tampil tulisan password tidak sama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8660146"/>
                  </a:ext>
                </a:extLst>
              </a:tr>
              <a:tr h="582426">
                <a:tc rowSpan="3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bisa menginputkan email di halaman login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</a:t>
                      </a: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email </a:t>
                      </a: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kosong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Tampil alert username/email dan password harus diisi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705491"/>
                  </a:ext>
                </a:extLst>
              </a:tr>
              <a:tr h="2912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</a:t>
                      </a: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email </a:t>
                      </a: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sesuai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Masuk kesistem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458485"/>
                  </a:ext>
                </a:extLst>
              </a:tr>
              <a:tr h="5140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</a:t>
                      </a: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email </a:t>
                      </a: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sesuai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Tampil tulisan email/password salah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3284964"/>
                  </a:ext>
                </a:extLst>
              </a:tr>
              <a:tr h="582426">
                <a:tc rowSpan="3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bisa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menginputkan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password di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halaman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login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password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kosong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Tampil alert username/email dan password harus diisi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1105171"/>
                  </a:ext>
                </a:extLst>
              </a:tr>
              <a:tr h="4160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password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sesuai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Masuk kesistem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8538664"/>
                  </a:ext>
                </a:extLst>
              </a:tr>
              <a:tr h="6656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password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sesuai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Tampil</a:t>
                      </a: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tulisan</a:t>
                      </a: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email/password </a:t>
                      </a: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9293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5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Uji</a:t>
            </a:r>
            <a:r>
              <a:rPr lang="en-GB" dirty="0" smtClean="0"/>
              <a:t> acceptance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GB" dirty="0" smtClean="0"/>
              <a:t>Test Case :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GB" dirty="0" smtClean="0"/>
              <a:t>Apakah </a:t>
            </a:r>
            <a:r>
              <a:rPr lang="en-GB" dirty="0" err="1"/>
              <a:t>tampilan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menarik</a:t>
            </a:r>
            <a:r>
              <a:rPr lang="en-GB" dirty="0"/>
              <a:t>?</a:t>
            </a:r>
            <a:endParaRPr lang="en-US" sz="1600" dirty="0"/>
          </a:p>
          <a:p>
            <a:pPr marL="1257300" lvl="2" indent="-342900">
              <a:buFont typeface="+mj-lt"/>
              <a:buAutoNum type="arabicParenR"/>
            </a:pPr>
            <a:r>
              <a:rPr lang="en-GB" dirty="0"/>
              <a:t>Apakah menu-menu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mudah</a:t>
            </a:r>
            <a:r>
              <a:rPr lang="en-GB" dirty="0"/>
              <a:t> </a:t>
            </a:r>
            <a:r>
              <a:rPr lang="en-GB" dirty="0" err="1"/>
              <a:t>dipahami</a:t>
            </a:r>
            <a:r>
              <a:rPr lang="en-GB" dirty="0"/>
              <a:t>?</a:t>
            </a:r>
            <a:endParaRPr lang="en-US" sz="1600" dirty="0"/>
          </a:p>
          <a:p>
            <a:pPr marL="1257300" lvl="2" indent="-342900">
              <a:buFont typeface="+mj-lt"/>
              <a:buAutoNum type="arabicParenR"/>
            </a:pPr>
            <a:r>
              <a:rPr lang="en-GB" dirty="0"/>
              <a:t>Apakah </a:t>
            </a:r>
            <a:r>
              <a:rPr lang="en-GB" dirty="0" err="1"/>
              <a:t>informasi</a:t>
            </a:r>
            <a:r>
              <a:rPr lang="en-GB" dirty="0"/>
              <a:t> yang </a:t>
            </a:r>
            <a:r>
              <a:rPr lang="en-GB" dirty="0" err="1"/>
              <a:t>terdapat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membantu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?</a:t>
            </a:r>
            <a:endParaRPr lang="en-US" sz="1600" dirty="0"/>
          </a:p>
          <a:p>
            <a:pPr marL="1257300" lvl="2" indent="-342900">
              <a:buFont typeface="+mj-lt"/>
              <a:buAutoNum type="arabicParenR"/>
            </a:pPr>
            <a:r>
              <a:rPr lang="en-GB" dirty="0"/>
              <a:t>Apakah </a:t>
            </a:r>
            <a:r>
              <a:rPr lang="en-GB" dirty="0" err="1"/>
              <a:t>berita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membantu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?</a:t>
            </a:r>
            <a:endParaRPr lang="en-US" sz="1600" dirty="0"/>
          </a:p>
          <a:p>
            <a:pPr marL="1257300" lvl="2" indent="-342900">
              <a:buFont typeface="+mj-lt"/>
              <a:buAutoNum type="arabicParenR"/>
            </a:pPr>
            <a:r>
              <a:rPr lang="en-GB" dirty="0"/>
              <a:t>Apakah </a:t>
            </a:r>
            <a:r>
              <a:rPr lang="en-GB" dirty="0" err="1"/>
              <a:t>perlu</a:t>
            </a:r>
            <a:r>
              <a:rPr lang="en-GB" dirty="0"/>
              <a:t> </a:t>
            </a:r>
            <a:r>
              <a:rPr lang="en-GB" dirty="0" err="1"/>
              <a:t>pembelajaran</a:t>
            </a:r>
            <a:r>
              <a:rPr lang="en-GB" dirty="0"/>
              <a:t> </a:t>
            </a:r>
            <a:r>
              <a:rPr lang="en-GB" dirty="0" err="1"/>
              <a:t>ahli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?</a:t>
            </a:r>
            <a:endParaRPr lang="en-US" sz="1600" dirty="0"/>
          </a:p>
          <a:p>
            <a:pPr marL="1257300" lvl="2" indent="-342900">
              <a:buFont typeface="+mj-lt"/>
              <a:buAutoNum type="arabicParenR"/>
            </a:pPr>
            <a:r>
              <a:rPr lang="en-GB" dirty="0"/>
              <a:t>Apakah </a:t>
            </a:r>
            <a:r>
              <a:rPr lang="en-GB" dirty="0" err="1"/>
              <a:t>metode</a:t>
            </a:r>
            <a:r>
              <a:rPr lang="en-GB" dirty="0"/>
              <a:t> </a:t>
            </a:r>
            <a:r>
              <a:rPr lang="en-GB" dirty="0" err="1"/>
              <a:t>pencarian</a:t>
            </a:r>
            <a:r>
              <a:rPr lang="en-GB" dirty="0"/>
              <a:t> </a:t>
            </a:r>
            <a:r>
              <a:rPr lang="en-GB" dirty="0" err="1"/>
              <a:t>membantu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 </a:t>
            </a:r>
            <a:r>
              <a:rPr lang="en-GB" dirty="0" err="1"/>
              <a:t>mencari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?</a:t>
            </a:r>
            <a:endParaRPr lang="en-US" sz="1600" dirty="0"/>
          </a:p>
          <a:p>
            <a:pPr marL="1257300" lvl="2" indent="-342900">
              <a:buFont typeface="+mj-lt"/>
              <a:buAutoNum type="arabicParenR"/>
            </a:pPr>
            <a:r>
              <a:rPr lang="en-GB" dirty="0"/>
              <a:t>Apakah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sudah</a:t>
            </a:r>
            <a:r>
              <a:rPr lang="en-GB" dirty="0"/>
              <a:t> </a:t>
            </a:r>
            <a:r>
              <a:rPr lang="en-GB" dirty="0" err="1"/>
              <a:t>cukup</a:t>
            </a:r>
            <a:r>
              <a:rPr lang="en-GB" dirty="0"/>
              <a:t> </a:t>
            </a:r>
            <a:r>
              <a:rPr lang="en-GB" dirty="0" err="1"/>
              <a:t>baik</a:t>
            </a:r>
            <a:r>
              <a:rPr lang="en-GB" dirty="0"/>
              <a:t>?</a:t>
            </a:r>
            <a:endParaRPr lang="en-US" sz="1600" dirty="0"/>
          </a:p>
          <a:p>
            <a:pPr marL="1257300" lvl="2" indent="-342900">
              <a:buFont typeface="+mj-lt"/>
              <a:buAutoNum type="arabicParenR"/>
            </a:pPr>
            <a:r>
              <a:rPr lang="en-GB" dirty="0"/>
              <a:t>Apakah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dijadikan</a:t>
            </a:r>
            <a:r>
              <a:rPr lang="en-GB" dirty="0"/>
              <a:t> media </a:t>
            </a:r>
            <a:r>
              <a:rPr lang="en-GB" dirty="0" err="1"/>
              <a:t>informasi</a:t>
            </a:r>
            <a:r>
              <a:rPr lang="en-GB" dirty="0"/>
              <a:t>?</a:t>
            </a:r>
            <a:endParaRPr lang="en-US" sz="1600" dirty="0"/>
          </a:p>
          <a:p>
            <a:pPr marL="457200" lvl="1" indent="0">
              <a:buNone/>
            </a:pPr>
            <a:endParaRPr lang="en-GB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55408"/>
              </p:ext>
            </p:extLst>
          </p:nvPr>
        </p:nvGraphicFramePr>
        <p:xfrm>
          <a:off x="800100" y="635001"/>
          <a:ext cx="10579104" cy="5090812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322388">
                  <a:extLst>
                    <a:ext uri="{9D8B030D-6E8A-4147-A177-3AD203B41FA5}">
                      <a16:colId xmlns:a16="http://schemas.microsoft.com/office/drawing/2014/main" val="1059008262"/>
                    </a:ext>
                  </a:extLst>
                </a:gridCol>
                <a:gridCol w="1322388">
                  <a:extLst>
                    <a:ext uri="{9D8B030D-6E8A-4147-A177-3AD203B41FA5}">
                      <a16:colId xmlns:a16="http://schemas.microsoft.com/office/drawing/2014/main" val="2229958768"/>
                    </a:ext>
                  </a:extLst>
                </a:gridCol>
                <a:gridCol w="1322388">
                  <a:extLst>
                    <a:ext uri="{9D8B030D-6E8A-4147-A177-3AD203B41FA5}">
                      <a16:colId xmlns:a16="http://schemas.microsoft.com/office/drawing/2014/main" val="3931390693"/>
                    </a:ext>
                  </a:extLst>
                </a:gridCol>
                <a:gridCol w="1322388">
                  <a:extLst>
                    <a:ext uri="{9D8B030D-6E8A-4147-A177-3AD203B41FA5}">
                      <a16:colId xmlns:a16="http://schemas.microsoft.com/office/drawing/2014/main" val="3380921847"/>
                    </a:ext>
                  </a:extLst>
                </a:gridCol>
                <a:gridCol w="1322388">
                  <a:extLst>
                    <a:ext uri="{9D8B030D-6E8A-4147-A177-3AD203B41FA5}">
                      <a16:colId xmlns:a16="http://schemas.microsoft.com/office/drawing/2014/main" val="794762216"/>
                    </a:ext>
                  </a:extLst>
                </a:gridCol>
                <a:gridCol w="1322388">
                  <a:extLst>
                    <a:ext uri="{9D8B030D-6E8A-4147-A177-3AD203B41FA5}">
                      <a16:colId xmlns:a16="http://schemas.microsoft.com/office/drawing/2014/main" val="2715317210"/>
                    </a:ext>
                  </a:extLst>
                </a:gridCol>
                <a:gridCol w="1322388">
                  <a:extLst>
                    <a:ext uri="{9D8B030D-6E8A-4147-A177-3AD203B41FA5}">
                      <a16:colId xmlns:a16="http://schemas.microsoft.com/office/drawing/2014/main" val="1697567928"/>
                    </a:ext>
                  </a:extLst>
                </a:gridCol>
                <a:gridCol w="1322388">
                  <a:extLst>
                    <a:ext uri="{9D8B030D-6E8A-4147-A177-3AD203B41FA5}">
                      <a16:colId xmlns:a16="http://schemas.microsoft.com/office/drawing/2014/main" val="1835593843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Apakah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tampilan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menarik</a:t>
                      </a:r>
                      <a:r>
                        <a:rPr lang="en-US" sz="1200" dirty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Apakah</a:t>
                      </a:r>
                      <a:r>
                        <a:rPr lang="en-US" sz="1200" dirty="0">
                          <a:effectLst/>
                        </a:rPr>
                        <a:t> menu-menu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mudah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dipahami</a:t>
                      </a:r>
                      <a:r>
                        <a:rPr lang="en-US" sz="1200" dirty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Apakah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informasi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terdapat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pada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membantu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anda</a:t>
                      </a:r>
                      <a:r>
                        <a:rPr lang="en-US" sz="1200" dirty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Apakah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berita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pada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membantu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anda</a:t>
                      </a:r>
                      <a:r>
                        <a:rPr lang="en-US" sz="1200" dirty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Apakah perlu pembelajaran ahli untuk menggunakan sistem ini?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Apakah metode pencarian membantu anda mencari informasi?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Apakah sistem ini sudah cukup baik?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Apakah sistem ini dapat dijadikan media informasi?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extLst>
                  <a:ext uri="{0D108BD9-81ED-4DB2-BD59-A6C34878D82A}">
                    <a16:rowId xmlns:a16="http://schemas.microsoft.com/office/drawing/2014/main" val="3204229760"/>
                  </a:ext>
                </a:extLst>
              </a:tr>
              <a:tr h="25306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extLst>
                  <a:ext uri="{0D108BD9-81ED-4DB2-BD59-A6C34878D82A}">
                    <a16:rowId xmlns:a16="http://schemas.microsoft.com/office/drawing/2014/main" val="678536971"/>
                  </a:ext>
                </a:extLst>
              </a:tr>
              <a:tr h="25306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extLst>
                  <a:ext uri="{0D108BD9-81ED-4DB2-BD59-A6C34878D82A}">
                    <a16:rowId xmlns:a16="http://schemas.microsoft.com/office/drawing/2014/main" val="2895898207"/>
                  </a:ext>
                </a:extLst>
              </a:tr>
              <a:tr h="25306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extLst>
                  <a:ext uri="{0D108BD9-81ED-4DB2-BD59-A6C34878D82A}">
                    <a16:rowId xmlns:a16="http://schemas.microsoft.com/office/drawing/2014/main" val="3039941123"/>
                  </a:ext>
                </a:extLst>
              </a:tr>
              <a:tr h="25306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extLst>
                  <a:ext uri="{0D108BD9-81ED-4DB2-BD59-A6C34878D82A}">
                    <a16:rowId xmlns:a16="http://schemas.microsoft.com/office/drawing/2014/main" val="1631936973"/>
                  </a:ext>
                </a:extLst>
              </a:tr>
              <a:tr h="25306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extLst>
                  <a:ext uri="{0D108BD9-81ED-4DB2-BD59-A6C34878D82A}">
                    <a16:rowId xmlns:a16="http://schemas.microsoft.com/office/drawing/2014/main" val="1794887382"/>
                  </a:ext>
                </a:extLst>
              </a:tr>
              <a:tr h="25306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extLst>
                  <a:ext uri="{0D108BD9-81ED-4DB2-BD59-A6C34878D82A}">
                    <a16:rowId xmlns:a16="http://schemas.microsoft.com/office/drawing/2014/main" val="3095778841"/>
                  </a:ext>
                </a:extLst>
              </a:tr>
              <a:tr h="25306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extLst>
                  <a:ext uri="{0D108BD9-81ED-4DB2-BD59-A6C34878D82A}">
                    <a16:rowId xmlns:a16="http://schemas.microsoft.com/office/drawing/2014/main" val="3382729329"/>
                  </a:ext>
                </a:extLst>
              </a:tr>
              <a:tr h="25306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extLst>
                  <a:ext uri="{0D108BD9-81ED-4DB2-BD59-A6C34878D82A}">
                    <a16:rowId xmlns:a16="http://schemas.microsoft.com/office/drawing/2014/main" val="1611814644"/>
                  </a:ext>
                </a:extLst>
              </a:tr>
              <a:tr h="25306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extLst>
                  <a:ext uri="{0D108BD9-81ED-4DB2-BD59-A6C34878D82A}">
                    <a16:rowId xmlns:a16="http://schemas.microsoft.com/office/drawing/2014/main" val="2247947337"/>
                  </a:ext>
                </a:extLst>
              </a:tr>
              <a:tr h="25306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extLst>
                  <a:ext uri="{0D108BD9-81ED-4DB2-BD59-A6C34878D82A}">
                    <a16:rowId xmlns:a16="http://schemas.microsoft.com/office/drawing/2014/main" val="1400366462"/>
                  </a:ext>
                </a:extLst>
              </a:tr>
              <a:tr h="25306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extLst>
                  <a:ext uri="{0D108BD9-81ED-4DB2-BD59-A6C34878D82A}">
                    <a16:rowId xmlns:a16="http://schemas.microsoft.com/office/drawing/2014/main" val="2783908017"/>
                  </a:ext>
                </a:extLst>
              </a:tr>
              <a:tr h="25306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extLst>
                  <a:ext uri="{0D108BD9-81ED-4DB2-BD59-A6C34878D82A}">
                    <a16:rowId xmlns:a16="http://schemas.microsoft.com/office/drawing/2014/main" val="3746698120"/>
                  </a:ext>
                </a:extLst>
              </a:tr>
              <a:tr h="25306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extLst>
                  <a:ext uri="{0D108BD9-81ED-4DB2-BD59-A6C34878D82A}">
                    <a16:rowId xmlns:a16="http://schemas.microsoft.com/office/drawing/2014/main" val="3916044822"/>
                  </a:ext>
                </a:extLst>
              </a:tr>
              <a:tr h="25306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extLst>
                  <a:ext uri="{0D108BD9-81ED-4DB2-BD59-A6C34878D82A}">
                    <a16:rowId xmlns:a16="http://schemas.microsoft.com/office/drawing/2014/main" val="1305285301"/>
                  </a:ext>
                </a:extLst>
              </a:tr>
              <a:tr h="25306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80" marR="24780" marT="16520" marB="16520" anchor="b"/>
                </a:tc>
                <a:extLst>
                  <a:ext uri="{0D108BD9-81ED-4DB2-BD59-A6C34878D82A}">
                    <a16:rowId xmlns:a16="http://schemas.microsoft.com/office/drawing/2014/main" val="2880359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7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239122"/>
              </p:ext>
            </p:extLst>
          </p:nvPr>
        </p:nvGraphicFramePr>
        <p:xfrm>
          <a:off x="508001" y="914401"/>
          <a:ext cx="11201400" cy="4948455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935673">
                  <a:extLst>
                    <a:ext uri="{9D8B030D-6E8A-4147-A177-3AD203B41FA5}">
                      <a16:colId xmlns:a16="http://schemas.microsoft.com/office/drawing/2014/main" val="825232401"/>
                    </a:ext>
                  </a:extLst>
                </a:gridCol>
                <a:gridCol w="4311309">
                  <a:extLst>
                    <a:ext uri="{9D8B030D-6E8A-4147-A177-3AD203B41FA5}">
                      <a16:colId xmlns:a16="http://schemas.microsoft.com/office/drawing/2014/main" val="2452103062"/>
                    </a:ext>
                  </a:extLst>
                </a:gridCol>
                <a:gridCol w="935673">
                  <a:extLst>
                    <a:ext uri="{9D8B030D-6E8A-4147-A177-3AD203B41FA5}">
                      <a16:colId xmlns:a16="http://schemas.microsoft.com/office/drawing/2014/main" val="1114367856"/>
                    </a:ext>
                  </a:extLst>
                </a:gridCol>
                <a:gridCol w="934342">
                  <a:extLst>
                    <a:ext uri="{9D8B030D-6E8A-4147-A177-3AD203B41FA5}">
                      <a16:colId xmlns:a16="http://schemas.microsoft.com/office/drawing/2014/main" val="3252927798"/>
                    </a:ext>
                  </a:extLst>
                </a:gridCol>
                <a:gridCol w="937011">
                  <a:extLst>
                    <a:ext uri="{9D8B030D-6E8A-4147-A177-3AD203B41FA5}">
                      <a16:colId xmlns:a16="http://schemas.microsoft.com/office/drawing/2014/main" val="1456705098"/>
                    </a:ext>
                  </a:extLst>
                </a:gridCol>
                <a:gridCol w="937011">
                  <a:extLst>
                    <a:ext uri="{9D8B030D-6E8A-4147-A177-3AD203B41FA5}">
                      <a16:colId xmlns:a16="http://schemas.microsoft.com/office/drawing/2014/main" val="1399701626"/>
                    </a:ext>
                  </a:extLst>
                </a:gridCol>
                <a:gridCol w="931671">
                  <a:extLst>
                    <a:ext uri="{9D8B030D-6E8A-4147-A177-3AD203B41FA5}">
                      <a16:colId xmlns:a16="http://schemas.microsoft.com/office/drawing/2014/main" val="572151350"/>
                    </a:ext>
                  </a:extLst>
                </a:gridCol>
                <a:gridCol w="1278710">
                  <a:extLst>
                    <a:ext uri="{9D8B030D-6E8A-4147-A177-3AD203B41FA5}">
                      <a16:colId xmlns:a16="http://schemas.microsoft.com/office/drawing/2014/main" val="1662109816"/>
                    </a:ext>
                  </a:extLst>
                </a:gridCol>
              </a:tblGrid>
              <a:tr h="331180">
                <a:tc rowSpan="2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 rowSpan="2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Pertanyaan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 gridSpan="5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Nilai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Jumlah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extLst>
                  <a:ext uri="{0D108BD9-81ED-4DB2-BD59-A6C34878D82A}">
                    <a16:rowId xmlns:a16="http://schemas.microsoft.com/office/drawing/2014/main" val="3993523455"/>
                  </a:ext>
                </a:extLst>
              </a:tr>
              <a:tr h="3313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Ax5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Bx4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Cx3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Dx2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Ex1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96165"/>
                  </a:ext>
                </a:extLst>
              </a:tr>
              <a:tr h="405716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Apakah tampilan sistem ini menarik?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extLst>
                  <a:ext uri="{0D108BD9-81ED-4DB2-BD59-A6C34878D82A}">
                    <a16:rowId xmlns:a16="http://schemas.microsoft.com/office/drawing/2014/main" val="2943462608"/>
                  </a:ext>
                </a:extLst>
              </a:tr>
              <a:tr h="367682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Apakah menu-menu dari sistem ini mudah dipahami?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extLst>
                  <a:ext uri="{0D108BD9-81ED-4DB2-BD59-A6C34878D82A}">
                    <a16:rowId xmlns:a16="http://schemas.microsoft.com/office/drawing/2014/main" val="2434538188"/>
                  </a:ext>
                </a:extLst>
              </a:tr>
              <a:tr h="703068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Apakah informasi yang terdapat pada sistem membantu anda?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extLst>
                  <a:ext uri="{0D108BD9-81ED-4DB2-BD59-A6C34878D82A}">
                    <a16:rowId xmlns:a16="http://schemas.microsoft.com/office/drawing/2014/main" val="653661681"/>
                  </a:ext>
                </a:extLst>
              </a:tr>
              <a:tr h="331376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Apakah berita pada sistem membantu anda?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extLst>
                  <a:ext uri="{0D108BD9-81ED-4DB2-BD59-A6C34878D82A}">
                    <a16:rowId xmlns:a16="http://schemas.microsoft.com/office/drawing/2014/main" val="4157324162"/>
                  </a:ext>
                </a:extLst>
              </a:tr>
              <a:tr h="703068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Apakah perlu pembelajaran ahli untuk menggunakan sistem ini?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extLst>
                  <a:ext uri="{0D108BD9-81ED-4DB2-BD59-A6C34878D82A}">
                    <a16:rowId xmlns:a16="http://schemas.microsoft.com/office/drawing/2014/main" val="1557893488"/>
                  </a:ext>
                </a:extLst>
              </a:tr>
              <a:tr h="703068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Apakah metode pencarian membatu anda mencari informasi?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extLst>
                  <a:ext uri="{0D108BD9-81ED-4DB2-BD59-A6C34878D82A}">
                    <a16:rowId xmlns:a16="http://schemas.microsoft.com/office/drawing/2014/main" val="2033191855"/>
                  </a:ext>
                </a:extLst>
              </a:tr>
              <a:tr h="342323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Apakah sistem ini sudah cukup baik?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extLst>
                  <a:ext uri="{0D108BD9-81ED-4DB2-BD59-A6C34878D82A}">
                    <a16:rowId xmlns:a16="http://schemas.microsoft.com/office/drawing/2014/main" val="3989133092"/>
                  </a:ext>
                </a:extLst>
              </a:tr>
              <a:tr h="44204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Apakah sistem ini dapat dijadikan media informasi?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extLst>
                  <a:ext uri="{0D108BD9-81ED-4DB2-BD59-A6C34878D82A}">
                    <a16:rowId xmlns:a16="http://schemas.microsoft.com/office/drawing/2014/main" val="2602871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54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300" y="261099"/>
            <a:ext cx="48895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1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Analisa</a:t>
            </a:r>
            <a:r>
              <a:rPr lang="en-GB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70305" algn="just">
              <a:lnSpc>
                <a:spcPct val="150000"/>
              </a:lnSpc>
              <a:spcAft>
                <a:spcPts val="0"/>
              </a:spcAft>
            </a:pPr>
            <a:r>
              <a:rPr lang="en-GB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responden</a:t>
            </a: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69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70305" algn="just">
              <a:lnSpc>
                <a:spcPct val="150000"/>
              </a:lnSpc>
              <a:spcAft>
                <a:spcPts val="0"/>
              </a:spcAft>
            </a:pPr>
            <a:r>
              <a:rPr lang="en-GB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rata-rata = 69/15 = 4,6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70305" algn="just">
              <a:lnSpc>
                <a:spcPct val="150000"/>
              </a:lnSpc>
              <a:spcAft>
                <a:spcPts val="0"/>
              </a:spcAft>
            </a:pPr>
            <a:r>
              <a:rPr lang="en-GB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Prosentase</a:t>
            </a: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4,6/5 x 100 = 92%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70305" algn="just">
              <a:lnSpc>
                <a:spcPct val="150000"/>
              </a:lnSpc>
              <a:spcAft>
                <a:spcPts val="0"/>
              </a:spcAft>
            </a:pP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0" indent="-2286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1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Analisa</a:t>
            </a:r>
            <a:r>
              <a:rPr lang="en-GB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70305" algn="just">
              <a:lnSpc>
                <a:spcPct val="150000"/>
              </a:lnSpc>
              <a:spcAft>
                <a:spcPts val="0"/>
              </a:spcAft>
            </a:pPr>
            <a:r>
              <a:rPr lang="en-GB" sz="1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GB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responden</a:t>
            </a: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65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70305" algn="just">
              <a:lnSpc>
                <a:spcPct val="150000"/>
              </a:lnSpc>
              <a:spcAft>
                <a:spcPts val="0"/>
              </a:spcAft>
            </a:pPr>
            <a:r>
              <a:rPr lang="en-GB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rata-rata = 65/15 = 4,3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70305" algn="just">
              <a:lnSpc>
                <a:spcPct val="150000"/>
              </a:lnSpc>
              <a:spcAft>
                <a:spcPts val="0"/>
              </a:spcAft>
            </a:pPr>
            <a:r>
              <a:rPr lang="en-GB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Prosentase</a:t>
            </a: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4,3/5 x 100 = 86,6%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70305" algn="just">
              <a:lnSpc>
                <a:spcPct val="150000"/>
              </a:lnSpc>
              <a:spcAft>
                <a:spcPts val="0"/>
              </a:spcAft>
            </a:pP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Analasia</a:t>
            </a: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ketiga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70305" algn="just">
              <a:lnSpc>
                <a:spcPct val="150000"/>
              </a:lnSpc>
              <a:spcAft>
                <a:spcPts val="0"/>
              </a:spcAft>
            </a:pPr>
            <a:r>
              <a:rPr lang="en-GB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responden</a:t>
            </a: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61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70305" algn="just">
              <a:lnSpc>
                <a:spcPct val="150000"/>
              </a:lnSpc>
              <a:spcAft>
                <a:spcPts val="0"/>
              </a:spcAft>
            </a:pPr>
            <a:r>
              <a:rPr lang="en-GB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rata-rata = 61/15 = 4,01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70305" algn="just">
              <a:lnSpc>
                <a:spcPct val="150000"/>
              </a:lnSpc>
              <a:spcAft>
                <a:spcPts val="0"/>
              </a:spcAft>
            </a:pPr>
            <a:r>
              <a:rPr lang="en-GB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Prosentase</a:t>
            </a: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4,01/5 x 100 = 81,3%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70305" algn="just">
              <a:lnSpc>
                <a:spcPct val="150000"/>
              </a:lnSpc>
              <a:spcAft>
                <a:spcPts val="0"/>
              </a:spcAft>
            </a:pP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1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Analisa</a:t>
            </a:r>
            <a:r>
              <a:rPr lang="en-GB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keempat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70305" algn="just">
              <a:lnSpc>
                <a:spcPct val="150000"/>
              </a:lnSpc>
              <a:spcAft>
                <a:spcPts val="0"/>
              </a:spcAft>
            </a:pPr>
            <a:r>
              <a:rPr lang="en-GB" sz="1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GB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responden</a:t>
            </a: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52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70305" algn="just">
              <a:lnSpc>
                <a:spcPct val="150000"/>
              </a:lnSpc>
              <a:spcAft>
                <a:spcPts val="0"/>
              </a:spcAft>
            </a:pPr>
            <a:r>
              <a:rPr lang="en-GB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rata-rata = 62/15 = 4,6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70305" algn="just">
              <a:lnSpc>
                <a:spcPct val="150000"/>
              </a:lnSpc>
              <a:spcAft>
                <a:spcPts val="0"/>
              </a:spcAft>
            </a:pPr>
            <a:r>
              <a:rPr lang="en-GB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Prosentase</a:t>
            </a: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4,6/5 x 100 = 92%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62600" y="261099"/>
            <a:ext cx="4889500" cy="6193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kelima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responden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rata-rata = 69/15 = 3,46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Prosentase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3,46/5 x 100 = 69,3%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Analisa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keenam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responden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rata-rata = 64/15 = 3,6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Prosentase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3,6/5 x 100 = 72%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Analisa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ketujuh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responden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58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rata-rata = 58/15 = 3,86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Prosentase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3,86/5 x 100 = 77,3%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Analisa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kedelapan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responden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rata-rata = 64/15 = 4,26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Prosentase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4,26/5 x 100 = 85,3%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8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Uji</a:t>
            </a:r>
            <a:r>
              <a:rPr lang="en-GB" dirty="0" smtClean="0"/>
              <a:t> </a:t>
            </a:r>
            <a:r>
              <a:rPr lang="en-GB" dirty="0" err="1" smtClean="0"/>
              <a:t>integrasi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58800" y="2876044"/>
            <a:ext cx="8204200" cy="347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397000" y="3239834"/>
            <a:ext cx="6870700" cy="2703766"/>
            <a:chOff x="0" y="0"/>
            <a:chExt cx="5029200" cy="1933575"/>
          </a:xfrm>
        </p:grpSpPr>
        <p:sp>
          <p:nvSpPr>
            <p:cNvPr id="21" name="Rectangle 20"/>
            <p:cNvSpPr/>
            <p:nvPr/>
          </p:nvSpPr>
          <p:spPr>
            <a:xfrm>
              <a:off x="1466850" y="0"/>
              <a:ext cx="1200150" cy="39052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Sistem Penjulan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755650"/>
              <a:ext cx="1200150" cy="39052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Modul Pembelian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89250" y="749300"/>
              <a:ext cx="1200150" cy="39052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Modul Penjulan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29050" y="1543050"/>
              <a:ext cx="1200150" cy="39052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Modul Pemrosesan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79600" y="1543050"/>
              <a:ext cx="1200150" cy="39052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Modul Mutasi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52450" y="488950"/>
              <a:ext cx="2970691" cy="255181"/>
              <a:chOff x="0" y="0"/>
              <a:chExt cx="2524125" cy="228600"/>
            </a:xfrm>
          </p:grpSpPr>
          <p:cxnSp>
            <p:nvCxnSpPr>
              <p:cNvPr id="33" name="Elbow Connector 32"/>
              <p:cNvCxnSpPr/>
              <p:nvPr/>
            </p:nvCxnSpPr>
            <p:spPr>
              <a:xfrm flipH="1">
                <a:off x="0" y="0"/>
                <a:ext cx="1228725" cy="228600"/>
              </a:xfrm>
              <a:prstGeom prst="bentConnector3">
                <a:avLst>
                  <a:gd name="adj1" fmla="val 10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Elbow Connector 33"/>
              <p:cNvCxnSpPr/>
              <p:nvPr/>
            </p:nvCxnSpPr>
            <p:spPr>
              <a:xfrm>
                <a:off x="1209675" y="0"/>
                <a:ext cx="1314450" cy="219075"/>
              </a:xfrm>
              <a:prstGeom prst="bentConnector3">
                <a:avLst>
                  <a:gd name="adj1" fmla="val 10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2457450" y="1276350"/>
              <a:ext cx="2028826" cy="238125"/>
              <a:chOff x="0" y="0"/>
              <a:chExt cx="2524125" cy="228600"/>
            </a:xfrm>
          </p:grpSpPr>
          <p:cxnSp>
            <p:nvCxnSpPr>
              <p:cNvPr id="31" name="Elbow Connector 30"/>
              <p:cNvCxnSpPr/>
              <p:nvPr/>
            </p:nvCxnSpPr>
            <p:spPr>
              <a:xfrm flipH="1">
                <a:off x="0" y="0"/>
                <a:ext cx="1228725" cy="228600"/>
              </a:xfrm>
              <a:prstGeom prst="bentConnector3">
                <a:avLst>
                  <a:gd name="adj1" fmla="val 10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/>
              <p:cNvCxnSpPr/>
              <p:nvPr/>
            </p:nvCxnSpPr>
            <p:spPr>
              <a:xfrm>
                <a:off x="1209675" y="0"/>
                <a:ext cx="1314450" cy="219075"/>
              </a:xfrm>
              <a:prstGeom prst="bentConnector3">
                <a:avLst>
                  <a:gd name="adj1" fmla="val 10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/>
            <p:nvPr/>
          </p:nvCxnSpPr>
          <p:spPr>
            <a:xfrm>
              <a:off x="2012950" y="387350"/>
              <a:ext cx="0" cy="1047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517900" y="1143000"/>
              <a:ext cx="0" cy="1346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1422400" y="749300"/>
              <a:ext cx="1200150" cy="39052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Modul Admin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388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952808"/>
              </p:ext>
            </p:extLst>
          </p:nvPr>
        </p:nvGraphicFramePr>
        <p:xfrm>
          <a:off x="482601" y="266699"/>
          <a:ext cx="10947400" cy="6484241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257336">
                  <a:extLst>
                    <a:ext uri="{9D8B030D-6E8A-4147-A177-3AD203B41FA5}">
                      <a16:colId xmlns:a16="http://schemas.microsoft.com/office/drawing/2014/main" val="268189414"/>
                    </a:ext>
                  </a:extLst>
                </a:gridCol>
                <a:gridCol w="2584446">
                  <a:extLst>
                    <a:ext uri="{9D8B030D-6E8A-4147-A177-3AD203B41FA5}">
                      <a16:colId xmlns:a16="http://schemas.microsoft.com/office/drawing/2014/main" val="4013781843"/>
                    </a:ext>
                  </a:extLst>
                </a:gridCol>
                <a:gridCol w="2584446">
                  <a:extLst>
                    <a:ext uri="{9D8B030D-6E8A-4147-A177-3AD203B41FA5}">
                      <a16:colId xmlns:a16="http://schemas.microsoft.com/office/drawing/2014/main" val="4256043059"/>
                    </a:ext>
                  </a:extLst>
                </a:gridCol>
                <a:gridCol w="815072">
                  <a:extLst>
                    <a:ext uri="{9D8B030D-6E8A-4147-A177-3AD203B41FA5}">
                      <a16:colId xmlns:a16="http://schemas.microsoft.com/office/drawing/2014/main" val="4214810123"/>
                    </a:ext>
                  </a:extLst>
                </a:gridCol>
                <a:gridCol w="815072">
                  <a:extLst>
                    <a:ext uri="{9D8B030D-6E8A-4147-A177-3AD203B41FA5}">
                      <a16:colId xmlns:a16="http://schemas.microsoft.com/office/drawing/2014/main" val="538687982"/>
                    </a:ext>
                  </a:extLst>
                </a:gridCol>
                <a:gridCol w="735325">
                  <a:extLst>
                    <a:ext uri="{9D8B030D-6E8A-4147-A177-3AD203B41FA5}">
                      <a16:colId xmlns:a16="http://schemas.microsoft.com/office/drawing/2014/main" val="2176850925"/>
                    </a:ext>
                  </a:extLst>
                </a:gridCol>
                <a:gridCol w="1155703">
                  <a:extLst>
                    <a:ext uri="{9D8B030D-6E8A-4147-A177-3AD203B41FA5}">
                      <a16:colId xmlns:a16="http://schemas.microsoft.com/office/drawing/2014/main" val="3926537590"/>
                    </a:ext>
                  </a:extLst>
                </a:gridCol>
              </a:tblGrid>
              <a:tr h="1127168"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Input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Input</a:t>
                      </a:r>
                    </a:p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GB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Modul</a:t>
                      </a:r>
                      <a:r>
                        <a:rPr lang="en-GB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Pembelian</a:t>
                      </a:r>
                      <a:r>
                        <a:rPr lang="en-GB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Tingkat Kepentingan Ketergantungan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Total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extLst>
                  <a:ext uri="{0D108BD9-81ED-4DB2-BD59-A6C34878D82A}">
                    <a16:rowId xmlns:a16="http://schemas.microsoft.com/office/drawing/2014/main" val="733368766"/>
                  </a:ext>
                </a:extLst>
              </a:tr>
              <a:tr h="284808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Modul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O. Data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671487"/>
                  </a:ext>
                </a:extLst>
              </a:tr>
              <a:tr h="1444184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Modul Mutasi &amp; Distribusi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Mutasi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Masuk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dan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Keluar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Barang</a:t>
                      </a:r>
                      <a:r>
                        <a:rPr lang="en-GB" sz="1400" dirty="0">
                          <a:effectLst/>
                        </a:rPr>
                        <a:t>/</a:t>
                      </a:r>
                      <a:r>
                        <a:rPr lang="en-GB" sz="1400" dirty="0" err="1">
                          <a:effectLst/>
                        </a:rPr>
                        <a:t>Produk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Digunakan untuk Pencatatan Transaksi / Order Masuk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extLst>
                  <a:ext uri="{0D108BD9-81ED-4DB2-BD59-A6C34878D82A}">
                    <a16:rowId xmlns:a16="http://schemas.microsoft.com/office/drawing/2014/main" val="527732707"/>
                  </a:ext>
                </a:extLst>
              </a:tr>
              <a:tr h="1690752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Modul Pemrosesan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Proses Transaksi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Mengatur Proses Transaksi (Pending, Dikirim, Selesai, DIbatalkan)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extLst>
                  <a:ext uri="{0D108BD9-81ED-4DB2-BD59-A6C34878D82A}">
                    <a16:rowId xmlns:a16="http://schemas.microsoft.com/office/drawing/2014/main" val="1493851232"/>
                  </a:ext>
                </a:extLst>
              </a:tr>
              <a:tr h="1021496">
                <a:tc rowSpan="2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Modul Admin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Data produk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Memperoleh</a:t>
                      </a:r>
                      <a:r>
                        <a:rPr lang="en-GB" sz="1400" dirty="0">
                          <a:effectLst/>
                        </a:rPr>
                        <a:t> data </a:t>
                      </a:r>
                      <a:r>
                        <a:rPr lang="en-GB" sz="1400" dirty="0" err="1">
                          <a:effectLst/>
                        </a:rPr>
                        <a:t>produk</a:t>
                      </a:r>
                      <a:r>
                        <a:rPr lang="en-GB" sz="1400" dirty="0">
                          <a:effectLst/>
                        </a:rPr>
                        <a:t> yang </a:t>
                      </a:r>
                      <a:r>
                        <a:rPr lang="en-GB" sz="1400" dirty="0" err="1">
                          <a:effectLst/>
                        </a:rPr>
                        <a:t>tersedia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 rowSpan="2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extLst>
                  <a:ext uri="{0D108BD9-81ED-4DB2-BD59-A6C34878D82A}">
                    <a16:rowId xmlns:a16="http://schemas.microsoft.com/office/drawing/2014/main" val="2475606447"/>
                  </a:ext>
                </a:extLst>
              </a:tr>
              <a:tr h="8806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Jabatan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Mengatur role yang ada pada sistem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36" marR="33536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9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39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Uji</a:t>
            </a:r>
            <a:r>
              <a:rPr lang="en-GB" dirty="0" smtClean="0"/>
              <a:t> unit </a:t>
            </a:r>
            <a:r>
              <a:rPr lang="en-GB" dirty="0" err="1" smtClean="0"/>
              <a:t>ttd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test driven development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keranjang</a:t>
            </a:r>
            <a:r>
              <a:rPr lang="en-US" dirty="0"/>
              <a:t> </a:t>
            </a:r>
            <a:r>
              <a:rPr lang="en-US" dirty="0" err="1"/>
              <a:t>belanja</a:t>
            </a:r>
            <a:r>
              <a:rPr lang="en-US" dirty="0"/>
              <a:t>, total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dikali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230458"/>
              </p:ext>
            </p:extLst>
          </p:nvPr>
        </p:nvGraphicFramePr>
        <p:xfrm>
          <a:off x="685800" y="3393060"/>
          <a:ext cx="4745355" cy="2313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45355">
                  <a:extLst>
                    <a:ext uri="{9D8B030D-6E8A-4147-A177-3AD203B41FA5}">
                      <a16:colId xmlns:a16="http://schemas.microsoft.com/office/drawing/2014/main" val="508083013"/>
                    </a:ext>
                  </a:extLst>
                </a:gridCol>
              </a:tblGrid>
              <a:tr h="15220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&lt;?</a:t>
                      </a:r>
                      <a:r>
                        <a:rPr lang="en-US" sz="1200" dirty="0" err="1">
                          <a:effectLst/>
                        </a:rPr>
                        <a:t>php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</a:endParaRPr>
                    </a:p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	class Cart </a:t>
                      </a:r>
                      <a:endParaRPr lang="en-US" sz="1100" dirty="0">
                        <a:effectLst/>
                      </a:endParaRPr>
                    </a:p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	{</a:t>
                      </a:r>
                      <a:endParaRPr lang="en-US" sz="1100" dirty="0">
                        <a:effectLst/>
                      </a:endParaRPr>
                    </a:p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		Public function add($</a:t>
                      </a:r>
                      <a:r>
                        <a:rPr lang="en-US" sz="1200" dirty="0" err="1">
                          <a:effectLst/>
                        </a:rPr>
                        <a:t>harga</a:t>
                      </a:r>
                      <a:r>
                        <a:rPr lang="en-US" sz="1200" dirty="0">
                          <a:effectLst/>
                        </a:rPr>
                        <a:t>, $</a:t>
                      </a:r>
                      <a:r>
                        <a:rPr lang="en-US" sz="1200" dirty="0" err="1">
                          <a:effectLst/>
                        </a:rPr>
                        <a:t>qty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</a:endParaRPr>
                    </a:p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		{</a:t>
                      </a:r>
                      <a:endParaRPr lang="en-US" sz="1100" dirty="0">
                        <a:effectLst/>
                      </a:endParaRPr>
                    </a:p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			$</a:t>
                      </a:r>
                      <a:r>
                        <a:rPr lang="en-US" sz="1200" dirty="0" err="1">
                          <a:effectLst/>
                        </a:rPr>
                        <a:t>totalharga</a:t>
                      </a:r>
                      <a:r>
                        <a:rPr lang="en-US" sz="1200" dirty="0">
                          <a:effectLst/>
                        </a:rPr>
                        <a:t> = $</a:t>
                      </a:r>
                      <a:r>
                        <a:rPr lang="en-US" sz="1200" dirty="0" err="1">
                          <a:effectLst/>
                        </a:rPr>
                        <a:t>harga</a:t>
                      </a:r>
                      <a:r>
                        <a:rPr lang="en-US" sz="1200" dirty="0">
                          <a:effectLst/>
                        </a:rPr>
                        <a:t> * $</a:t>
                      </a:r>
                      <a:r>
                        <a:rPr lang="en-US" sz="1200" dirty="0" err="1">
                          <a:effectLst/>
                        </a:rPr>
                        <a:t>qty</a:t>
                      </a:r>
                      <a:r>
                        <a:rPr lang="en-US" sz="1200" dirty="0">
                          <a:effectLst/>
                        </a:rPr>
                        <a:t>;</a:t>
                      </a:r>
                      <a:endParaRPr lang="en-US" sz="1100" dirty="0">
                        <a:effectLst/>
                      </a:endParaRPr>
                    </a:p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			return $</a:t>
                      </a:r>
                      <a:r>
                        <a:rPr lang="en-US" sz="1200" dirty="0" err="1">
                          <a:effectLst/>
                        </a:rPr>
                        <a:t>totalharga</a:t>
                      </a:r>
                      <a:r>
                        <a:rPr lang="en-US" sz="1200" dirty="0">
                          <a:effectLst/>
                        </a:rPr>
                        <a:t>;</a:t>
                      </a:r>
                      <a:endParaRPr lang="en-US" sz="1100" dirty="0">
                        <a:effectLst/>
                      </a:endParaRPr>
                    </a:p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		}</a:t>
                      </a:r>
                      <a:endParaRPr lang="en-US" sz="1100" dirty="0">
                        <a:effectLst/>
                      </a:endParaRPr>
                    </a:p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	}</a:t>
                      </a:r>
                      <a:endParaRPr lang="en-US" sz="1100" dirty="0">
                        <a:effectLst/>
                      </a:endParaRPr>
                    </a:p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?&gt;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9069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119495"/>
              </p:ext>
            </p:extLst>
          </p:nvPr>
        </p:nvGraphicFramePr>
        <p:xfrm>
          <a:off x="368300" y="114301"/>
          <a:ext cx="11226799" cy="6584639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314945">
                  <a:extLst>
                    <a:ext uri="{9D8B030D-6E8A-4147-A177-3AD203B41FA5}">
                      <a16:colId xmlns:a16="http://schemas.microsoft.com/office/drawing/2014/main" val="940387744"/>
                    </a:ext>
                  </a:extLst>
                </a:gridCol>
                <a:gridCol w="2650404">
                  <a:extLst>
                    <a:ext uri="{9D8B030D-6E8A-4147-A177-3AD203B41FA5}">
                      <a16:colId xmlns:a16="http://schemas.microsoft.com/office/drawing/2014/main" val="1525701341"/>
                    </a:ext>
                  </a:extLst>
                </a:gridCol>
                <a:gridCol w="2650404">
                  <a:extLst>
                    <a:ext uri="{9D8B030D-6E8A-4147-A177-3AD203B41FA5}">
                      <a16:colId xmlns:a16="http://schemas.microsoft.com/office/drawing/2014/main" val="1564214010"/>
                    </a:ext>
                  </a:extLst>
                </a:gridCol>
                <a:gridCol w="835879">
                  <a:extLst>
                    <a:ext uri="{9D8B030D-6E8A-4147-A177-3AD203B41FA5}">
                      <a16:colId xmlns:a16="http://schemas.microsoft.com/office/drawing/2014/main" val="2687819877"/>
                    </a:ext>
                  </a:extLst>
                </a:gridCol>
                <a:gridCol w="835879">
                  <a:extLst>
                    <a:ext uri="{9D8B030D-6E8A-4147-A177-3AD203B41FA5}">
                      <a16:colId xmlns:a16="http://schemas.microsoft.com/office/drawing/2014/main" val="1691816931"/>
                    </a:ext>
                  </a:extLst>
                </a:gridCol>
                <a:gridCol w="754091">
                  <a:extLst>
                    <a:ext uri="{9D8B030D-6E8A-4147-A177-3AD203B41FA5}">
                      <a16:colId xmlns:a16="http://schemas.microsoft.com/office/drawing/2014/main" val="4279866402"/>
                    </a:ext>
                  </a:extLst>
                </a:gridCol>
                <a:gridCol w="1185197">
                  <a:extLst>
                    <a:ext uri="{9D8B030D-6E8A-4147-A177-3AD203B41FA5}">
                      <a16:colId xmlns:a16="http://schemas.microsoft.com/office/drawing/2014/main" val="861113924"/>
                    </a:ext>
                  </a:extLst>
                </a:gridCol>
              </a:tblGrid>
              <a:tr h="788807"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Input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Input</a:t>
                      </a:r>
                    </a:p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(</a:t>
                      </a:r>
                      <a:r>
                        <a:rPr lang="en-GB" sz="1400" dirty="0" err="1" smtClean="0">
                          <a:effectLst/>
                        </a:rPr>
                        <a:t>Modul</a:t>
                      </a:r>
                      <a:r>
                        <a:rPr lang="en-GB" sz="1400" dirty="0" smtClean="0">
                          <a:effectLst/>
                        </a:rPr>
                        <a:t> </a:t>
                      </a:r>
                      <a:r>
                        <a:rPr lang="en-GB" sz="1400" dirty="0" err="1" smtClean="0">
                          <a:effectLst/>
                        </a:rPr>
                        <a:t>Distribusi</a:t>
                      </a:r>
                      <a:r>
                        <a:rPr lang="en-GB" sz="1400" dirty="0" smtClean="0">
                          <a:effectLst/>
                        </a:rPr>
                        <a:t> &amp; mutase)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Tingkat Kepentingan Ketergantungan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Total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extLst>
                  <a:ext uri="{0D108BD9-81ED-4DB2-BD59-A6C34878D82A}">
                    <a16:rowId xmlns:a16="http://schemas.microsoft.com/office/drawing/2014/main" val="929494394"/>
                  </a:ext>
                </a:extLst>
              </a:tr>
              <a:tr h="145727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Modul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O. Data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517935"/>
                  </a:ext>
                </a:extLst>
              </a:tr>
              <a:tr h="912493">
                <a:tc rowSpan="2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Modul Pembelian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Data Pembelian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Digunakan untuk Memperoleh data pembelian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 rowSpan="2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extLst>
                  <a:ext uri="{0D108BD9-81ED-4DB2-BD59-A6C34878D82A}">
                    <a16:rowId xmlns:a16="http://schemas.microsoft.com/office/drawing/2014/main" val="3778087038"/>
                  </a:ext>
                </a:extLst>
              </a:tr>
              <a:tr h="1060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Data Pembayaran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Digunakan untuk mengetahui pembayaran transaksi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09379"/>
                  </a:ext>
                </a:extLst>
              </a:tr>
              <a:tr h="1951336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Modul Pemrosesan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Proses Transaksi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Digunakan untuk Memperoleh data Proses Transaksi (Pending, Dikirim, Selesai, DIbatalkan)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extLst>
                  <a:ext uri="{0D108BD9-81ED-4DB2-BD59-A6C34878D82A}">
                    <a16:rowId xmlns:a16="http://schemas.microsoft.com/office/drawing/2014/main" val="1167149679"/>
                  </a:ext>
                </a:extLst>
              </a:tr>
              <a:tr h="788820">
                <a:tc rowSpan="2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Modul Admin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Data produk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Memperoleh data produk yang tersedia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 rowSpan="2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extLst>
                  <a:ext uri="{0D108BD9-81ED-4DB2-BD59-A6C34878D82A}">
                    <a16:rowId xmlns:a16="http://schemas.microsoft.com/office/drawing/2014/main" val="212076227"/>
                  </a:ext>
                </a:extLst>
              </a:tr>
              <a:tr h="7146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Jabatan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Mengatur role yang ada pada sistem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97" marR="25797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281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3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631892"/>
              </p:ext>
            </p:extLst>
          </p:nvPr>
        </p:nvGraphicFramePr>
        <p:xfrm>
          <a:off x="469900" y="355599"/>
          <a:ext cx="11163299" cy="6051201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301852">
                  <a:extLst>
                    <a:ext uri="{9D8B030D-6E8A-4147-A177-3AD203B41FA5}">
                      <a16:colId xmlns:a16="http://schemas.microsoft.com/office/drawing/2014/main" val="1090308545"/>
                    </a:ext>
                  </a:extLst>
                </a:gridCol>
                <a:gridCol w="2635415">
                  <a:extLst>
                    <a:ext uri="{9D8B030D-6E8A-4147-A177-3AD203B41FA5}">
                      <a16:colId xmlns:a16="http://schemas.microsoft.com/office/drawing/2014/main" val="1386360050"/>
                    </a:ext>
                  </a:extLst>
                </a:gridCol>
                <a:gridCol w="2635415">
                  <a:extLst>
                    <a:ext uri="{9D8B030D-6E8A-4147-A177-3AD203B41FA5}">
                      <a16:colId xmlns:a16="http://schemas.microsoft.com/office/drawing/2014/main" val="2439819727"/>
                    </a:ext>
                  </a:extLst>
                </a:gridCol>
                <a:gridCol w="831148">
                  <a:extLst>
                    <a:ext uri="{9D8B030D-6E8A-4147-A177-3AD203B41FA5}">
                      <a16:colId xmlns:a16="http://schemas.microsoft.com/office/drawing/2014/main" val="2608886775"/>
                    </a:ext>
                  </a:extLst>
                </a:gridCol>
                <a:gridCol w="831148">
                  <a:extLst>
                    <a:ext uri="{9D8B030D-6E8A-4147-A177-3AD203B41FA5}">
                      <a16:colId xmlns:a16="http://schemas.microsoft.com/office/drawing/2014/main" val="4237789263"/>
                    </a:ext>
                  </a:extLst>
                </a:gridCol>
                <a:gridCol w="749826">
                  <a:extLst>
                    <a:ext uri="{9D8B030D-6E8A-4147-A177-3AD203B41FA5}">
                      <a16:colId xmlns:a16="http://schemas.microsoft.com/office/drawing/2014/main" val="3133361537"/>
                    </a:ext>
                  </a:extLst>
                </a:gridCol>
                <a:gridCol w="1178495">
                  <a:extLst>
                    <a:ext uri="{9D8B030D-6E8A-4147-A177-3AD203B41FA5}">
                      <a16:colId xmlns:a16="http://schemas.microsoft.com/office/drawing/2014/main" val="790817161"/>
                    </a:ext>
                  </a:extLst>
                </a:gridCol>
              </a:tblGrid>
              <a:tr h="1661546"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Input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08" marR="4790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Input</a:t>
                      </a:r>
                    </a:p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(</a:t>
                      </a:r>
                      <a:r>
                        <a:rPr lang="en-GB" sz="1400" dirty="0" err="1" smtClean="0">
                          <a:effectLst/>
                        </a:rPr>
                        <a:t>Modul</a:t>
                      </a:r>
                      <a:r>
                        <a:rPr lang="en-GB" sz="1400" dirty="0" smtClean="0">
                          <a:effectLst/>
                        </a:rPr>
                        <a:t> </a:t>
                      </a:r>
                      <a:r>
                        <a:rPr lang="en-GB" sz="1400" dirty="0" err="1" smtClean="0">
                          <a:effectLst/>
                        </a:rPr>
                        <a:t>Pemrosesan</a:t>
                      </a:r>
                      <a:r>
                        <a:rPr lang="en-GB" sz="1400" dirty="0" smtClean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08" marR="47908" marT="0" marB="0" anchor="ctr"/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Tingkat Kepentingan Ketergantungan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08" marR="4790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Total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08" marR="47908" marT="0" marB="0" anchor="ctr"/>
                </a:tc>
                <a:extLst>
                  <a:ext uri="{0D108BD9-81ED-4DB2-BD59-A6C34878D82A}">
                    <a16:rowId xmlns:a16="http://schemas.microsoft.com/office/drawing/2014/main" val="3407008320"/>
                  </a:ext>
                </a:extLst>
              </a:tr>
              <a:tr h="2886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Modul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08" marR="4790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O. Data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08" marR="4790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08" marR="4790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08" marR="4790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08" marR="4790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379889"/>
                  </a:ext>
                </a:extLst>
              </a:tr>
              <a:tr h="150909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Modul Pembelian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08" marR="4790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Data Pembelian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08" marR="4790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Digunakan untuk Memperoleh data pembelian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08" marR="4790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08" marR="4790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08" marR="4790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v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08" marR="4790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08" marR="47908" marT="0" marB="0" anchor="ctr"/>
                </a:tc>
                <a:extLst>
                  <a:ext uri="{0D108BD9-81ED-4DB2-BD59-A6C34878D82A}">
                    <a16:rowId xmlns:a16="http://schemas.microsoft.com/office/drawing/2014/main" val="3807221113"/>
                  </a:ext>
                </a:extLst>
              </a:tr>
              <a:tr h="1356538">
                <a:tc rowSpan="2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Modul Admin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08" marR="4790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Data produk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08" marR="4790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Memperoleh data produk yang tersedia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08" marR="4790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08" marR="4790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08" marR="4790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v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08" marR="47908" marT="0" marB="0" anchor="ctr"/>
                </a:tc>
                <a:tc rowSpan="2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08" marR="47908" marT="0" marB="0" anchor="ctr"/>
                </a:tc>
                <a:extLst>
                  <a:ext uri="{0D108BD9-81ED-4DB2-BD59-A6C34878D82A}">
                    <a16:rowId xmlns:a16="http://schemas.microsoft.com/office/drawing/2014/main" val="3383340594"/>
                  </a:ext>
                </a:extLst>
              </a:tr>
              <a:tr h="12039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Jabatan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08" marR="4790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Mengatur role yang ada pada sistem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08" marR="4790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08" marR="4790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v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08" marR="4790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08" marR="4790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21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0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634561"/>
              </p:ext>
            </p:extLst>
          </p:nvPr>
        </p:nvGraphicFramePr>
        <p:xfrm>
          <a:off x="1981199" y="2209801"/>
          <a:ext cx="7886700" cy="274320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181101">
                  <a:extLst>
                    <a:ext uri="{9D8B030D-6E8A-4147-A177-3AD203B41FA5}">
                      <a16:colId xmlns:a16="http://schemas.microsoft.com/office/drawing/2014/main" val="2288775784"/>
                    </a:ext>
                  </a:extLst>
                </a:gridCol>
                <a:gridCol w="1968356">
                  <a:extLst>
                    <a:ext uri="{9D8B030D-6E8A-4147-A177-3AD203B41FA5}">
                      <a16:colId xmlns:a16="http://schemas.microsoft.com/office/drawing/2014/main" val="1555034367"/>
                    </a:ext>
                  </a:extLst>
                </a:gridCol>
                <a:gridCol w="4737243">
                  <a:extLst>
                    <a:ext uri="{9D8B030D-6E8A-4147-A177-3AD203B41FA5}">
                      <a16:colId xmlns:a16="http://schemas.microsoft.com/office/drawing/2014/main" val="659854883"/>
                    </a:ext>
                  </a:extLst>
                </a:gridCol>
              </a:tblGrid>
              <a:tr h="909902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ID Skenario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Test Skenario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4041411"/>
                  </a:ext>
                </a:extLst>
              </a:tr>
              <a:tr h="91012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TS1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Integrasi Modul Pembelian dan Mutasi &amp; Distribusi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2377682"/>
                  </a:ext>
                </a:extLst>
              </a:tr>
              <a:tr h="91012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TS2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</a:rPr>
                        <a:t>Integrasi</a:t>
                      </a:r>
                      <a:r>
                        <a:rPr lang="en-GB" sz="2000" dirty="0">
                          <a:effectLst/>
                        </a:rPr>
                        <a:t> </a:t>
                      </a:r>
                      <a:r>
                        <a:rPr lang="en-GB" sz="2000" dirty="0" err="1">
                          <a:effectLst/>
                        </a:rPr>
                        <a:t>Modul</a:t>
                      </a:r>
                      <a:r>
                        <a:rPr lang="en-GB" sz="2000" dirty="0">
                          <a:effectLst/>
                        </a:rPr>
                        <a:t> </a:t>
                      </a:r>
                      <a:r>
                        <a:rPr lang="en-GB" sz="2000" dirty="0" err="1">
                          <a:effectLst/>
                        </a:rPr>
                        <a:t>Pembelian</a:t>
                      </a:r>
                      <a:r>
                        <a:rPr lang="en-GB" sz="2000" dirty="0">
                          <a:effectLst/>
                        </a:rPr>
                        <a:t> </a:t>
                      </a:r>
                      <a:r>
                        <a:rPr lang="en-GB" sz="2000" dirty="0" err="1">
                          <a:effectLst/>
                        </a:rPr>
                        <a:t>dan</a:t>
                      </a:r>
                      <a:r>
                        <a:rPr lang="en-GB" sz="2000" dirty="0">
                          <a:effectLst/>
                        </a:rPr>
                        <a:t> </a:t>
                      </a:r>
                      <a:r>
                        <a:rPr lang="en-GB" sz="2000" dirty="0" err="1">
                          <a:effectLst/>
                        </a:rPr>
                        <a:t>Premrosesan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842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47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916096"/>
              </p:ext>
            </p:extLst>
          </p:nvPr>
        </p:nvGraphicFramePr>
        <p:xfrm>
          <a:off x="2641600" y="1409703"/>
          <a:ext cx="6553200" cy="271779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901237">
                  <a:extLst>
                    <a:ext uri="{9D8B030D-6E8A-4147-A177-3AD203B41FA5}">
                      <a16:colId xmlns:a16="http://schemas.microsoft.com/office/drawing/2014/main" val="229073638"/>
                    </a:ext>
                  </a:extLst>
                </a:gridCol>
                <a:gridCol w="1537170">
                  <a:extLst>
                    <a:ext uri="{9D8B030D-6E8A-4147-A177-3AD203B41FA5}">
                      <a16:colId xmlns:a16="http://schemas.microsoft.com/office/drawing/2014/main" val="969476745"/>
                    </a:ext>
                  </a:extLst>
                </a:gridCol>
                <a:gridCol w="1476493">
                  <a:extLst>
                    <a:ext uri="{9D8B030D-6E8A-4147-A177-3AD203B41FA5}">
                      <a16:colId xmlns:a16="http://schemas.microsoft.com/office/drawing/2014/main" val="133330837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3097566695"/>
                    </a:ext>
                  </a:extLst>
                </a:gridCol>
              </a:tblGrid>
              <a:tr h="160959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Skenario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Jumlah Uji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Uji</a:t>
                      </a:r>
                      <a:r>
                        <a:rPr lang="en-GB" sz="1800" dirty="0">
                          <a:effectLst/>
                        </a:rPr>
                        <a:t> Lolos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Uji Belum Lolos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8494841"/>
                  </a:ext>
                </a:extLst>
              </a:tr>
              <a:tr h="55410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TS1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2240295"/>
                  </a:ext>
                </a:extLst>
              </a:tr>
              <a:tr h="55410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TS2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7382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93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Tampilan</a:t>
            </a:r>
            <a:r>
              <a:rPr lang="en-GB" dirty="0" smtClean="0"/>
              <a:t> </a:t>
            </a:r>
            <a:r>
              <a:rPr lang="en-GB" dirty="0" err="1" smtClean="0"/>
              <a:t>pengujian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49" y="1752599"/>
            <a:ext cx="5454968" cy="46231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513" y="1752599"/>
            <a:ext cx="2892687" cy="469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29" y="766385"/>
            <a:ext cx="3886742" cy="54014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344" y="766385"/>
            <a:ext cx="4201111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366366"/>
            <a:ext cx="10976883" cy="22500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2867505"/>
            <a:ext cx="9633846" cy="33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99" y="648723"/>
            <a:ext cx="11014983" cy="27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8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99" y="372351"/>
            <a:ext cx="6083301" cy="27967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399" y="3340100"/>
            <a:ext cx="6452607" cy="304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13" y="749300"/>
            <a:ext cx="9406970" cy="43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7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559991"/>
              </p:ext>
            </p:extLst>
          </p:nvPr>
        </p:nvGraphicFramePr>
        <p:xfrm>
          <a:off x="987811" y="1055838"/>
          <a:ext cx="5479249" cy="48413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79249">
                  <a:extLst>
                    <a:ext uri="{9D8B030D-6E8A-4147-A177-3AD203B41FA5}">
                      <a16:colId xmlns:a16="http://schemas.microsoft.com/office/drawing/2014/main" val="17166838"/>
                    </a:ext>
                  </a:extLst>
                </a:gridCol>
              </a:tblGrid>
              <a:tr h="48413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&lt;?</a:t>
                      </a:r>
                      <a:r>
                        <a:rPr lang="en-US" sz="1200" dirty="0" err="1">
                          <a:effectLst/>
                        </a:rPr>
                        <a:t>php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 </a:t>
                      </a:r>
                      <a:r>
                        <a:rPr lang="en-US" sz="1200" dirty="0" err="1">
                          <a:effectLst/>
                        </a:rPr>
                        <a:t>PHPUnit</a:t>
                      </a:r>
                      <a:r>
                        <a:rPr lang="en-US" sz="1200" dirty="0">
                          <a:effectLst/>
                        </a:rPr>
                        <a:t>\Framework\</a:t>
                      </a:r>
                      <a:r>
                        <a:rPr lang="en-US" sz="1200" dirty="0" err="1">
                          <a:effectLst/>
                        </a:rPr>
                        <a:t>TestCase</a:t>
                      </a:r>
                      <a:r>
                        <a:rPr lang="en-US" sz="1200" dirty="0">
                          <a:effectLst/>
                        </a:rPr>
                        <a:t>;</a:t>
                      </a:r>
                      <a:endParaRPr lang="en-US" sz="11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require_once</a:t>
                      </a:r>
                      <a:r>
                        <a:rPr lang="en-US" sz="1200" dirty="0">
                          <a:effectLst/>
                        </a:rPr>
                        <a:t> "</a:t>
                      </a:r>
                      <a:r>
                        <a:rPr lang="en-US" sz="1200" dirty="0" err="1">
                          <a:effectLst/>
                        </a:rPr>
                        <a:t>cart.php</a:t>
                      </a:r>
                      <a:r>
                        <a:rPr lang="en-US" sz="1200" dirty="0">
                          <a:effectLst/>
                        </a:rPr>
                        <a:t>";</a:t>
                      </a:r>
                      <a:endParaRPr lang="en-US" sz="11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class </a:t>
                      </a:r>
                      <a:r>
                        <a:rPr lang="en-US" sz="1200" dirty="0" err="1">
                          <a:effectLst/>
                        </a:rPr>
                        <a:t>TastCart</a:t>
                      </a:r>
                      <a:r>
                        <a:rPr lang="en-US" sz="1200" dirty="0">
                          <a:effectLst/>
                        </a:rPr>
                        <a:t> extends </a:t>
                      </a:r>
                      <a:r>
                        <a:rPr lang="en-US" sz="1200" dirty="0" err="1">
                          <a:effectLst/>
                        </a:rPr>
                        <a:t>TestCase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{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public function </a:t>
                      </a:r>
                      <a:r>
                        <a:rPr lang="en-US" sz="1200" dirty="0" err="1">
                          <a:effectLst/>
                        </a:rPr>
                        <a:t>testCountWords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{</a:t>
                      </a:r>
                      <a:endParaRPr lang="en-US" sz="11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   $</a:t>
                      </a:r>
                      <a:r>
                        <a:rPr lang="en-US" sz="1200" dirty="0" err="1">
                          <a:effectLst/>
                        </a:rPr>
                        <a:t>hitung</a:t>
                      </a:r>
                      <a:r>
                        <a:rPr lang="en-US" sz="1200" dirty="0">
                          <a:effectLst/>
                        </a:rPr>
                        <a:t> = new Cart();</a:t>
                      </a:r>
                      <a:endParaRPr lang="en-US" sz="11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   $</a:t>
                      </a:r>
                      <a:r>
                        <a:rPr lang="en-US" sz="1200" dirty="0" err="1">
                          <a:effectLst/>
                        </a:rPr>
                        <a:t>totalharga</a:t>
                      </a:r>
                      <a:r>
                        <a:rPr lang="en-US" sz="1200" dirty="0">
                          <a:effectLst/>
                        </a:rPr>
                        <a:t> = $</a:t>
                      </a:r>
                      <a:r>
                        <a:rPr lang="en-US" sz="1200" dirty="0" err="1">
                          <a:effectLst/>
                        </a:rPr>
                        <a:t>hitung</a:t>
                      </a:r>
                      <a:r>
                        <a:rPr lang="en-US" sz="1200" dirty="0">
                          <a:effectLst/>
                        </a:rPr>
                        <a:t>-&gt;add(100000, 5);</a:t>
                      </a:r>
                      <a:endParaRPr lang="en-US" sz="11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   $this-&gt;</a:t>
                      </a:r>
                      <a:r>
                        <a:rPr lang="en-US" sz="1200" dirty="0" err="1">
                          <a:effectLst/>
                        </a:rPr>
                        <a:t>assertEquals</a:t>
                      </a:r>
                      <a:r>
                        <a:rPr lang="en-US" sz="1200" dirty="0">
                          <a:effectLst/>
                        </a:rPr>
                        <a:t>(500000, $</a:t>
                      </a:r>
                      <a:r>
                        <a:rPr lang="en-US" sz="1200" dirty="0" err="1">
                          <a:effectLst/>
                        </a:rPr>
                        <a:t>totalharga</a:t>
                      </a:r>
                      <a:r>
                        <a:rPr lang="en-US" sz="1200" dirty="0">
                          <a:effectLst/>
                        </a:rPr>
                        <a:t>); 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}</a:t>
                      </a:r>
                      <a:endParaRPr lang="en-US" sz="11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}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2619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2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1966"/>
            <a:ext cx="10820400" cy="4906720"/>
          </a:xfrm>
        </p:spPr>
        <p:txBody>
          <a:bodyPr/>
          <a:lstStyle/>
          <a:p>
            <a:pPr marL="0" lvl="0" indent="0">
              <a:buNone/>
            </a:pPr>
            <a:r>
              <a:rPr lang="en-GB" dirty="0" err="1" smtClean="0"/>
              <a:t>Langkah</a:t>
            </a:r>
            <a:r>
              <a:rPr lang="en-GB" dirty="0" smtClean="0"/>
              <a:t> Testing</a:t>
            </a:r>
            <a:endParaRPr lang="en-US" dirty="0" smtClean="0"/>
          </a:p>
          <a:p>
            <a:pPr marL="457200" lvl="0" indent="-457200">
              <a:buFont typeface="+mj-lt"/>
              <a:buAutoNum type="arabicParenR"/>
            </a:pPr>
            <a:endParaRPr lang="en-US" dirty="0"/>
          </a:p>
          <a:p>
            <a:pPr marL="457200" lvl="0" indent="-457200">
              <a:buFont typeface="+mj-lt"/>
              <a:buAutoNum type="arabicParenR"/>
            </a:pPr>
            <a:r>
              <a:rPr lang="en-US" dirty="0" smtClean="0"/>
              <a:t>Download composer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US" dirty="0" err="1" smtClean="0"/>
              <a:t>Intall</a:t>
            </a:r>
            <a:r>
              <a:rPr lang="en-US" dirty="0" smtClean="0"/>
              <a:t> </a:t>
            </a:r>
            <a:r>
              <a:rPr lang="en-US" dirty="0" err="1"/>
              <a:t>php</a:t>
            </a:r>
            <a:r>
              <a:rPr lang="en-US" dirty="0"/>
              <a:t> unit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“composer require </a:t>
            </a:r>
            <a:r>
              <a:rPr lang="en-US" dirty="0" err="1" smtClean="0"/>
              <a:t>phpunit</a:t>
            </a:r>
            <a:r>
              <a:rPr lang="en-US" dirty="0" smtClean="0"/>
              <a:t>/</a:t>
            </a:r>
            <a:r>
              <a:rPr lang="en-US" dirty="0" err="1" smtClean="0"/>
              <a:t>phpunit</a:t>
            </a:r>
            <a:r>
              <a:rPr lang="en-US" dirty="0" smtClean="0"/>
              <a:t>”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smtClean="0"/>
              <a:t>5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/>
              <a:t>script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 smtClean="0"/>
              <a:t>ditest</a:t>
            </a:r>
            <a:endParaRPr lang="en-US" dirty="0"/>
          </a:p>
          <a:p>
            <a:pPr marL="457200" lvl="0" indent="-457200">
              <a:buFont typeface="+mj-lt"/>
              <a:buAutoNum type="arabicParenR"/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/>
              <a:t>script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smtClean="0"/>
              <a:t>testing.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US" dirty="0" err="1" smtClean="0"/>
              <a:t>Jalankan</a:t>
            </a:r>
            <a:r>
              <a:rPr lang="en-US" dirty="0" smtClean="0"/>
              <a:t> </a:t>
            </a:r>
            <a:r>
              <a:rPr lang="en-US" dirty="0"/>
              <a:t>test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“./vendor/bin/</a:t>
            </a:r>
            <a:r>
              <a:rPr lang="en-US" dirty="0" err="1"/>
              <a:t>phpunit</a:t>
            </a:r>
            <a:r>
              <a:rPr lang="en-US" dirty="0"/>
              <a:t> --bootstrap vendor/</a:t>
            </a:r>
            <a:r>
              <a:rPr lang="en-US" dirty="0" err="1"/>
              <a:t>autoload.php</a:t>
            </a:r>
            <a:r>
              <a:rPr lang="en-US" dirty="0"/>
              <a:t> </a:t>
            </a:r>
            <a:r>
              <a:rPr lang="en-US" dirty="0" err="1" smtClean="0"/>
              <a:t>testcart.php</a:t>
            </a:r>
            <a:r>
              <a:rPr lang="en-US" dirty="0" smtClean="0"/>
              <a:t>”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/>
              <a:t>hasil</a:t>
            </a:r>
            <a:r>
              <a:rPr lang="en-US" dirty="0"/>
              <a:t> testing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685800" y="1311966"/>
            <a:ext cx="10820400" cy="49067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Hasil</a:t>
            </a:r>
            <a:r>
              <a:rPr lang="en-GB" dirty="0" smtClean="0"/>
              <a:t> Testing</a:t>
            </a: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1815548"/>
            <a:ext cx="7103165" cy="217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Standarisasi</a:t>
            </a:r>
            <a:r>
              <a:rPr lang="en-GB" dirty="0" smtClean="0"/>
              <a:t> coding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525865"/>
              </p:ext>
            </p:extLst>
          </p:nvPr>
        </p:nvGraphicFramePr>
        <p:xfrm>
          <a:off x="685800" y="2193925"/>
          <a:ext cx="10820400" cy="348462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23661">
                  <a:extLst>
                    <a:ext uri="{9D8B030D-6E8A-4147-A177-3AD203B41FA5}">
                      <a16:colId xmlns:a16="http://schemas.microsoft.com/office/drawing/2014/main" val="2289318366"/>
                    </a:ext>
                  </a:extLst>
                </a:gridCol>
                <a:gridCol w="8696739">
                  <a:extLst>
                    <a:ext uri="{9D8B030D-6E8A-4147-A177-3AD203B41FA5}">
                      <a16:colId xmlns:a16="http://schemas.microsoft.com/office/drawing/2014/main" val="3655004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Komponen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Ketentuan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70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Class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Dimulai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dengan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huruf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kapital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dirty="0">
                          <a:effectLst/>
                        </a:rPr>
                        <a:t>Cart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dirty="0" err="1">
                          <a:effectLst/>
                        </a:rPr>
                        <a:t>ProdukTempel</a:t>
                      </a:r>
                      <a:endParaRPr lang="en-US" sz="1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dirty="0" err="1">
                          <a:effectLst/>
                        </a:rPr>
                        <a:t>ProdukRelief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193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Function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Kata </a:t>
                      </a:r>
                      <a:r>
                        <a:rPr lang="en-US" sz="1800" dirty="0" err="1">
                          <a:effectLst/>
                        </a:rPr>
                        <a:t>pertama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diawali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huruf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kecil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untuk</a:t>
                      </a:r>
                      <a:r>
                        <a:rPr lang="en-US" sz="1800" dirty="0">
                          <a:effectLst/>
                        </a:rPr>
                        <a:t> kata </a:t>
                      </a:r>
                      <a:r>
                        <a:rPr lang="en-US" sz="1800" dirty="0" err="1">
                          <a:effectLst/>
                        </a:rPr>
                        <a:t>kedua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seterusnya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menggunakan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huruf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kapital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dirty="0">
                          <a:effectLst/>
                        </a:rPr>
                        <a:t>function </a:t>
                      </a:r>
                      <a:r>
                        <a:rPr lang="en-US" sz="1800" dirty="0" err="1">
                          <a:effectLst/>
                        </a:rPr>
                        <a:t>tambahProduk</a:t>
                      </a:r>
                      <a:endParaRPr lang="en-US" sz="1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dirty="0">
                          <a:effectLst/>
                        </a:rPr>
                        <a:t>function </a:t>
                      </a:r>
                      <a:r>
                        <a:rPr lang="en-US" sz="1800" dirty="0" err="1">
                          <a:effectLst/>
                        </a:rPr>
                        <a:t>tambahKeCart</a:t>
                      </a:r>
                      <a:endParaRPr lang="en-US" sz="1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dirty="0">
                          <a:effectLst/>
                        </a:rPr>
                        <a:t>function </a:t>
                      </a:r>
                      <a:r>
                        <a:rPr lang="en-US" sz="1800" dirty="0" err="1">
                          <a:effectLst/>
                        </a:rPr>
                        <a:t>subTotalCart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93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0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234590"/>
              </p:ext>
            </p:extLst>
          </p:nvPr>
        </p:nvGraphicFramePr>
        <p:xfrm>
          <a:off x="675860" y="927652"/>
          <a:ext cx="10817087" cy="464840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23011">
                  <a:extLst>
                    <a:ext uri="{9D8B030D-6E8A-4147-A177-3AD203B41FA5}">
                      <a16:colId xmlns:a16="http://schemas.microsoft.com/office/drawing/2014/main" val="2289318366"/>
                    </a:ext>
                  </a:extLst>
                </a:gridCol>
                <a:gridCol w="8694076">
                  <a:extLst>
                    <a:ext uri="{9D8B030D-6E8A-4147-A177-3AD203B41FA5}">
                      <a16:colId xmlns:a16="http://schemas.microsoft.com/office/drawing/2014/main" val="3655004080"/>
                    </a:ext>
                  </a:extLst>
                </a:gridCol>
              </a:tblGrid>
              <a:tr h="371425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Komponen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Ketentuan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706414"/>
                  </a:ext>
                </a:extLst>
              </a:tr>
              <a:tr h="324818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Variabel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Variable harus menggambarkan dengan jelas informasi apa yang disimpan.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$namaProduk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$kategoriProduk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$qtyProduk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$hargaProduk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$gambarProduk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$subTotal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$totalHarga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1933229"/>
                  </a:ext>
                </a:extLst>
              </a:tr>
              <a:tr h="1028795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Spasi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Spasi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digunakan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setelah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“,” (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koma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dan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diantara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karakter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+ = -  /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$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subTotal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= $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qtyProduk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+ $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hargaProduk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;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93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77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530556"/>
              </p:ext>
            </p:extLst>
          </p:nvPr>
        </p:nvGraphicFramePr>
        <p:xfrm>
          <a:off x="675860" y="927652"/>
          <a:ext cx="10681253" cy="564415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96352">
                  <a:extLst>
                    <a:ext uri="{9D8B030D-6E8A-4147-A177-3AD203B41FA5}">
                      <a16:colId xmlns:a16="http://schemas.microsoft.com/office/drawing/2014/main" val="2289318366"/>
                    </a:ext>
                  </a:extLst>
                </a:gridCol>
                <a:gridCol w="8584901">
                  <a:extLst>
                    <a:ext uri="{9D8B030D-6E8A-4147-A177-3AD203B41FA5}">
                      <a16:colId xmlns:a16="http://schemas.microsoft.com/office/drawing/2014/main" val="3655004080"/>
                    </a:ext>
                  </a:extLst>
                </a:gridCol>
              </a:tblGrid>
              <a:tr h="322375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Komponen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Ketentuan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706414"/>
                  </a:ext>
                </a:extLst>
              </a:tr>
              <a:tr h="281923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Statement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Selalu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dimulai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dibaris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kedua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dengan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“Tab”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terlebuh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dahulu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If (condition)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{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$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pesan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= “”;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}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$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itemCart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= array (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$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namaProduk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=&gt; “”;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);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1933229"/>
                  </a:ext>
                </a:extLst>
              </a:tr>
              <a:tr h="2397801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Variabel Konsistem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Huruf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awal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kata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gambaran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$q (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untuk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query)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$q = “SELECT * FROM …..”;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$r (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untuk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result)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$r =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mysqli_query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($q);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$d (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untuk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data)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$d =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mysqli_fetch_assoc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($r);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93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9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795441"/>
              </p:ext>
            </p:extLst>
          </p:nvPr>
        </p:nvGraphicFramePr>
        <p:xfrm>
          <a:off x="675860" y="927652"/>
          <a:ext cx="10681253" cy="555231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96352">
                  <a:extLst>
                    <a:ext uri="{9D8B030D-6E8A-4147-A177-3AD203B41FA5}">
                      <a16:colId xmlns:a16="http://schemas.microsoft.com/office/drawing/2014/main" val="2289318366"/>
                    </a:ext>
                  </a:extLst>
                </a:gridCol>
                <a:gridCol w="8584901">
                  <a:extLst>
                    <a:ext uri="{9D8B030D-6E8A-4147-A177-3AD203B41FA5}">
                      <a16:colId xmlns:a16="http://schemas.microsoft.com/office/drawing/2014/main" val="3655004080"/>
                    </a:ext>
                  </a:extLst>
                </a:gridCol>
              </a:tblGrid>
              <a:tr h="322375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Komponen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Ketentuan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706414"/>
                  </a:ext>
                </a:extLst>
              </a:tr>
              <a:tr h="281923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Program php harus diawali dengan ”Tab”;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&lt;?php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$namaProduk = “”;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$hargaProduk = “”;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$q = “SELECT  * FROM ….”;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?&gt;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1933229"/>
                  </a:ext>
                </a:extLst>
              </a:tr>
              <a:tr h="2397801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Singkatan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Untuk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singkatan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sendiri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asal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bisa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menggambarkan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kata yang </a:t>
                      </a: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disingkat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Untuk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signkatan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awal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diambil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4 </a:t>
                      </a: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huruf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awal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$</a:t>
                      </a: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tglOrder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$</a:t>
                      </a: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jumlPengunjung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93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46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9742</TotalTime>
  <Words>1651</Words>
  <Application>Microsoft Office PowerPoint</Application>
  <PresentationFormat>Widescreen</PresentationFormat>
  <Paragraphs>597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Times New Roman</vt:lpstr>
      <vt:lpstr>Wingdings</vt:lpstr>
      <vt:lpstr>Vapor Trail</vt:lpstr>
      <vt:lpstr>TUGAS AKHIR PKPL </vt:lpstr>
      <vt:lpstr>Uji unit ttd</vt:lpstr>
      <vt:lpstr>PowerPoint Presentation</vt:lpstr>
      <vt:lpstr>PowerPoint Presentation</vt:lpstr>
      <vt:lpstr>PowerPoint Presentation</vt:lpstr>
      <vt:lpstr>Standarisasi coding</vt:lpstr>
      <vt:lpstr>PowerPoint Presentation</vt:lpstr>
      <vt:lpstr>PowerPoint Presentation</vt:lpstr>
      <vt:lpstr>PowerPoint Presentation</vt:lpstr>
      <vt:lpstr>Uji fucntional</vt:lpstr>
      <vt:lpstr>PowerPoint Presentation</vt:lpstr>
      <vt:lpstr>PowerPoint Presentation</vt:lpstr>
      <vt:lpstr>PowerPoint Presentation</vt:lpstr>
      <vt:lpstr>Uji acceptance</vt:lpstr>
      <vt:lpstr>PowerPoint Presentation</vt:lpstr>
      <vt:lpstr>PowerPoint Presentation</vt:lpstr>
      <vt:lpstr>PowerPoint Presentation</vt:lpstr>
      <vt:lpstr>Uji integrasi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Tampilan pengujian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kp</dc:title>
  <dc:creator>IRKHAM TAUFIK</dc:creator>
  <cp:lastModifiedBy>IRKHAM TAUFIK</cp:lastModifiedBy>
  <cp:revision>15</cp:revision>
  <dcterms:created xsi:type="dcterms:W3CDTF">2021-07-28T04:52:37Z</dcterms:created>
  <dcterms:modified xsi:type="dcterms:W3CDTF">2022-01-15T15:19:44Z</dcterms:modified>
</cp:coreProperties>
</file>