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540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33CCFF"/>
    <a:srgbClr val="CCFFCC"/>
    <a:srgbClr val="99FF99"/>
    <a:srgbClr val="E4FFE5"/>
    <a:srgbClr val="333333"/>
    <a:srgbClr val="4C6798"/>
    <a:srgbClr val="F4C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76934"/>
  </p:normalViewPr>
  <p:slideViewPr>
    <p:cSldViewPr>
      <p:cViewPr varScale="1">
        <p:scale>
          <a:sx n="82" d="100"/>
          <a:sy n="82" d="100"/>
        </p:scale>
        <p:origin x="176" y="4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816600" y="9001125"/>
            <a:ext cx="1462088" cy="2571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lIns="101765" tIns="50882" rIns="101765" bIns="50882">
            <a:prstTxWarp prst="textNoShape">
              <a:avLst/>
            </a:prstTxWarp>
            <a:spAutoFit/>
          </a:bodyPr>
          <a:lstStyle/>
          <a:p>
            <a:pPr defTabSz="1016000" eaLnBrk="0" hangingPunct="0"/>
            <a:r>
              <a:rPr lang="en-US" altLang="zh-CN" sz="1000">
                <a:solidFill>
                  <a:schemeClr val="tx2"/>
                </a:solidFill>
                <a:latin typeface="Arial Narrow" charset="0"/>
                <a:ea typeface="宋体" charset="-122"/>
                <a:cs typeface="宋体" charset="-122"/>
              </a:rPr>
              <a:t>Page </a:t>
            </a:r>
            <a:fld id="{E94538E8-94F8-4947-AC26-DDC982E6866E}" type="slidenum">
              <a:rPr lang="en-US" altLang="zh-CN" sz="1000">
                <a:solidFill>
                  <a:schemeClr val="tx2"/>
                </a:solidFill>
                <a:latin typeface="Arial Narrow" charset="0"/>
                <a:ea typeface="宋体" charset="-122"/>
                <a:cs typeface="宋体" charset="-122"/>
              </a:rPr>
              <a:pPr defTabSz="1016000" eaLnBrk="0" hangingPunct="0"/>
              <a:t>‹#›</a:t>
            </a:fld>
            <a:endParaRPr lang="en-US" altLang="zh-CN" sz="1000">
              <a:solidFill>
                <a:schemeClr val="tx2"/>
              </a:solidFill>
              <a:latin typeface="Arial Narro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598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8100" y="-3175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4" tIns="0" rIns="19014" bIns="0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000" b="0" i="1">
                <a:latin typeface="Arial" charset="0"/>
                <a:ea typeface="宋体" charset="-122"/>
                <a:cs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-31750"/>
            <a:ext cx="30003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4" tIns="0" rIns="19014" bIns="0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000" b="0" i="1">
                <a:latin typeface="Arial" charset="0"/>
                <a:ea typeface="宋体" charset="-122"/>
                <a:cs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687388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025" y="4408488"/>
            <a:ext cx="50736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4" tIns="45947" rIns="91894" bIns="45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8100" y="8847138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4" tIns="0" rIns="19014" bIns="0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000" b="0" i="1">
                <a:latin typeface="Arial" charset="0"/>
                <a:ea typeface="宋体" charset="-122"/>
                <a:cs typeface="宋体" charset="-122"/>
              </a:defRPr>
            </a:lvl1pPr>
          </a:lstStyle>
          <a:p>
            <a:r>
              <a:rPr lang="zh-CN" altLang="en-US"/>
              <a:t>Page </a:t>
            </a: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47138"/>
            <a:ext cx="30003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4" tIns="0" rIns="19014" bIns="0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000" b="0" i="1">
                <a:latin typeface="Arial" charset="0"/>
                <a:ea typeface="宋体" charset="-122"/>
                <a:cs typeface="宋体" charset="-122"/>
              </a:defRPr>
            </a:lvl1pPr>
          </a:lstStyle>
          <a:p>
            <a:fld id="{CC16CA9D-2328-3045-9947-BEA255D799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91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41" charset="0"/>
        <a:ea typeface="ＭＳ Ｐゴシック" pitchFamily="41" charset="-128"/>
        <a:cs typeface="ＭＳ Ｐゴシック" pitchFamily="4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41" charset="0"/>
        <a:ea typeface="ＭＳ Ｐゴシック" pitchFamily="4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41" charset="0"/>
        <a:ea typeface="ＭＳ Ｐゴシック" pitchFamily="4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41" charset="0"/>
        <a:ea typeface="ＭＳ Ｐゴシック" pitchFamily="4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41" charset="0"/>
        <a:ea typeface="ＭＳ Ｐゴシック" pitchFamily="4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6CA9D-2328-3045-9947-BEA255D799A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4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6CA9D-2328-3045-9947-BEA255D799A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79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6CA9D-2328-3045-9947-BEA255D799A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03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392" name="Text Box 1032"/>
          <p:cNvSpPr txBox="1">
            <a:spLocks noChangeArrowheads="1"/>
          </p:cNvSpPr>
          <p:nvPr/>
        </p:nvSpPr>
        <p:spPr bwMode="auto">
          <a:xfrm>
            <a:off x="152400" y="90488"/>
            <a:ext cx="8912225" cy="457200"/>
          </a:xfrm>
          <a:prstGeom prst="rect">
            <a:avLst/>
          </a:prstGeom>
          <a:solidFill>
            <a:srgbClr val="4C679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rgbClr val="F4CB2E"/>
                </a:solidFill>
                <a:latin typeface="Gill Sans Light" charset="0"/>
              </a:rPr>
              <a:t>COMPUTER SCIENCE DEPARTMENT</a:t>
            </a:r>
          </a:p>
        </p:txBody>
      </p:sp>
      <p:pic>
        <p:nvPicPr>
          <p:cNvPr id="16393" name="Picture 10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0488"/>
            <a:ext cx="968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393700"/>
            <a:ext cx="2171700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300" y="393700"/>
            <a:ext cx="6362700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592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295400"/>
            <a:ext cx="41592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6324600" y="6343650"/>
            <a:ext cx="2667000" cy="384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93700"/>
            <a:ext cx="8674100" cy="673100"/>
          </a:xfrm>
          <a:prstGeom prst="rect">
            <a:avLst/>
          </a:prstGeom>
          <a:solidFill>
            <a:srgbClr val="4C6798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4709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7165975" y="6351588"/>
            <a:ext cx="1825625" cy="365125"/>
          </a:xfrm>
          <a:prstGeom prst="rect">
            <a:avLst/>
          </a:prstGeom>
          <a:solidFill>
            <a:srgbClr val="4C6798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4CB2E"/>
                </a:solidFill>
                <a:latin typeface="Gill Sans Light" charset="0"/>
              </a:rPr>
              <a:t>COMPUTER </a:t>
            </a:r>
            <a:r>
              <a:rPr lang="en-US" sz="1200" dirty="0" smtClean="0">
                <a:solidFill>
                  <a:srgbClr val="F4CB2E"/>
                </a:solidFill>
                <a:latin typeface="Gill Sans Light" charset="0"/>
              </a:rPr>
              <a:t>SCIENCE</a:t>
            </a:r>
            <a:endParaRPr lang="en-US" sz="1200" dirty="0">
              <a:solidFill>
                <a:srgbClr val="F4CB2E"/>
              </a:solidFill>
              <a:latin typeface="Gill Sans Light" charset="0"/>
            </a:endParaRPr>
          </a:p>
        </p:txBody>
      </p:sp>
      <p:sp>
        <p:nvSpPr>
          <p:cNvPr id="181255" name="Freeform 7"/>
          <p:cNvSpPr>
            <a:spLocks/>
          </p:cNvSpPr>
          <p:nvPr/>
        </p:nvSpPr>
        <p:spPr bwMode="auto">
          <a:xfrm>
            <a:off x="228600" y="1295400"/>
            <a:ext cx="6019800" cy="541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04"/>
              </a:cxn>
              <a:cxn ang="0">
                <a:pos x="3792" y="3504"/>
              </a:cxn>
            </a:cxnLst>
            <a:rect l="0" t="0" r="r" b="b"/>
            <a:pathLst>
              <a:path w="3792" h="3504">
                <a:moveTo>
                  <a:pt x="0" y="0"/>
                </a:moveTo>
                <a:lnTo>
                  <a:pt x="0" y="3504"/>
                </a:lnTo>
                <a:lnTo>
                  <a:pt x="3792" y="350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03975" y="6351588"/>
            <a:ext cx="776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11" r:id="rId2"/>
    <p:sldLayoutId id="2147485410" r:id="rId3"/>
    <p:sldLayoutId id="2147485409" r:id="rId4"/>
    <p:sldLayoutId id="2147485408" r:id="rId5"/>
    <p:sldLayoutId id="2147485407" r:id="rId6"/>
    <p:sldLayoutId id="2147485406" r:id="rId7"/>
    <p:sldLayoutId id="2147485405" r:id="rId8"/>
    <p:sldLayoutId id="2147485404" r:id="rId9"/>
    <p:sldLayoutId id="2147485403" r:id="rId10"/>
    <p:sldLayoutId id="2147485402" r:id="rId11"/>
  </p:sldLayoutIdLst>
  <p:transition spd="med">
    <p:cut/>
  </p:transition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+mj-lt"/>
          <a:ea typeface="+mj-ea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latin typeface="Arial Narrow" pitchFamily="28" charset="0"/>
          <a:ea typeface="ＭＳ Ｐゴシック" pitchFamily="28" charset="-128"/>
        </a:defRPr>
      </a:lvl9pPr>
    </p:titleStyle>
    <p:bodyStyle>
      <a:lvl1pPr marL="285750" indent="-285750" algn="l" rtl="0" eaLnBrk="1" fontAlgn="base" hangingPunct="1">
        <a:lnSpc>
          <a:spcPct val="125000"/>
        </a:lnSpc>
        <a:spcBef>
          <a:spcPct val="70000"/>
        </a:spcBef>
        <a:spcAft>
          <a:spcPct val="0"/>
        </a:spcAft>
        <a:buClr>
          <a:schemeClr val="hlink"/>
        </a:buClr>
        <a:buSzPct val="125000"/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62865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rgbClr val="333333"/>
          </a:solidFill>
          <a:latin typeface="+mn-lt"/>
          <a:ea typeface="+mn-ea"/>
        </a:defRPr>
      </a:lvl2pPr>
      <a:lvl3pPr marL="97155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69CAFB"/>
        </a:buClr>
        <a:buSzPct val="120000"/>
        <a:buChar char="•"/>
        <a:defRPr sz="22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SzPct val="70000"/>
        <a:buFont typeface="Wingdings" charset="2"/>
        <a:buChar char="§"/>
        <a:defRPr sz="20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33333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33333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33333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CS97: Principles and Practices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Todd Millstein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1632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Are Humans Closer to Chimps or Mice?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1295400"/>
            <a:ext cx="5022850" cy="4953000"/>
          </a:xfrm>
        </p:spPr>
      </p:pic>
    </p:spTree>
    <p:extLst>
      <p:ext uri="{BB962C8B-B14F-4D97-AF65-F5344CB8AC3E}">
        <p14:creationId xmlns:p14="http://schemas.microsoft.com/office/powerpoint/2010/main" val="14866762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 Humans Closer to Chimps or Mice?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data?</a:t>
            </a:r>
          </a:p>
          <a:p>
            <a:pPr lvl="1"/>
            <a:r>
              <a:rPr lang="en-US" dirty="0" smtClean="0"/>
              <a:t>DNA sequences of a human, chimp, and mouse</a:t>
            </a:r>
          </a:p>
          <a:p>
            <a:r>
              <a:rPr lang="en-US" dirty="0" smtClean="0"/>
              <a:t>desired transformation?</a:t>
            </a:r>
          </a:p>
          <a:p>
            <a:pPr lvl="1"/>
            <a:r>
              <a:rPr lang="en-US" dirty="0" smtClean="0"/>
              <a:t>depends on what we mean by “closer” !</a:t>
            </a:r>
          </a:p>
          <a:p>
            <a:pPr lvl="1"/>
            <a:r>
              <a:rPr lang="en-US" dirty="0" smtClean="0"/>
              <a:t>longest common subsequence?</a:t>
            </a:r>
          </a:p>
          <a:p>
            <a:pPr lvl="1"/>
            <a:r>
              <a:rPr lang="en-US" dirty="0" smtClean="0"/>
              <a:t>smallest “edit distance”?</a:t>
            </a:r>
          </a:p>
        </p:txBody>
      </p:sp>
    </p:spTree>
    <p:extLst>
      <p:ext uri="{BB962C8B-B14F-4D97-AF65-F5344CB8AC3E}">
        <p14:creationId xmlns:p14="http://schemas.microsoft.com/office/powerpoint/2010/main" val="82486000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Does Programming Fit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programming language </a:t>
            </a:r>
            <a:r>
              <a:rPr lang="en-US" dirty="0" smtClean="0"/>
              <a:t>is the medium in which a computation is expressed</a:t>
            </a:r>
          </a:p>
          <a:p>
            <a:r>
              <a:rPr lang="en-US" dirty="0" smtClean="0"/>
              <a:t>the same computation can be expressed in many different programming languages</a:t>
            </a:r>
          </a:p>
          <a:p>
            <a:r>
              <a:rPr lang="en-US" dirty="0" smtClean="0"/>
              <a:t>each language has its own </a:t>
            </a:r>
            <a:r>
              <a:rPr lang="en-US" dirty="0" smtClean="0">
                <a:solidFill>
                  <a:schemeClr val="accent2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semantics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rules that determine which programs are valid</a:t>
            </a:r>
          </a:p>
          <a:p>
            <a:pPr lvl="1"/>
            <a:r>
              <a:rPr lang="en-US" dirty="0" smtClean="0"/>
              <a:t>rules that determine the behavior of valid programs</a:t>
            </a:r>
          </a:p>
        </p:txBody>
      </p:sp>
    </p:spTree>
    <p:extLst>
      <p:ext uri="{BB962C8B-B14F-4D97-AF65-F5344CB8AC3E}">
        <p14:creationId xmlns:p14="http://schemas.microsoft.com/office/powerpoint/2010/main" val="65532005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syntax</a:t>
            </a:r>
          </a:p>
          <a:p>
            <a:r>
              <a:rPr lang="en-US" dirty="0" smtClean="0"/>
              <a:t>naturally supports many different styles of programming</a:t>
            </a:r>
          </a:p>
          <a:p>
            <a:r>
              <a:rPr lang="en-US" dirty="0" smtClean="0"/>
              <a:t>lots of “libraries” that make it easy to do many kinds of tasks with very little code</a:t>
            </a:r>
          </a:p>
          <a:p>
            <a:r>
              <a:rPr lang="en-US" dirty="0" smtClean="0"/>
              <a:t>widely used by both professional and amateur programmers</a:t>
            </a:r>
          </a:p>
          <a:p>
            <a:r>
              <a:rPr lang="en-US" dirty="0" smtClean="0"/>
              <a:t>it’s super-fun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246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Talking, Let’s Program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445000" cy="4445000"/>
          </a:xfrm>
        </p:spPr>
      </p:pic>
    </p:spTree>
    <p:extLst>
      <p:ext uri="{BB962C8B-B14F-4D97-AF65-F5344CB8AC3E}">
        <p14:creationId xmlns:p14="http://schemas.microsoft.com/office/powerpoint/2010/main" val="165436281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introductory course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students </a:t>
            </a:r>
            <a:r>
              <a:rPr lang="en-US" dirty="0" smtClean="0"/>
              <a:t>with </a:t>
            </a:r>
            <a:r>
              <a:rPr lang="en-US" dirty="0" smtClean="0"/>
              <a:t>no prior programming experience</a:t>
            </a:r>
          </a:p>
          <a:p>
            <a:pPr lvl="1"/>
            <a:r>
              <a:rPr lang="en-US" dirty="0" smtClean="0"/>
              <a:t>others should </a:t>
            </a:r>
            <a:r>
              <a:rPr lang="en-US" dirty="0" smtClean="0"/>
              <a:t>take CS31 this quarter</a:t>
            </a:r>
          </a:p>
          <a:p>
            <a:r>
              <a:rPr lang="en-US" dirty="0" smtClean="0"/>
              <a:t>we will use the popular Python programming language as the vehicle to introduce programming and the broader field of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6411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[</a:t>
            </a:r>
            <a:r>
              <a:rPr lang="en-US" dirty="0" err="1" smtClean="0"/>
              <a:t>cs</a:t>
            </a:r>
            <a:r>
              <a:rPr lang="en-US" dirty="0" smtClean="0"/>
              <a:t> majors]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ost computing majors who take CS31 have already taken a course in programming</a:t>
            </a:r>
          </a:p>
          <a:p>
            <a:r>
              <a:rPr lang="en-US" dirty="0"/>
              <a:t>a</a:t>
            </a:r>
            <a:r>
              <a:rPr lang="en-US" dirty="0" smtClean="0"/>
              <a:t>necdotally, this puts other students at a disadvantage and can cause them to lose interest in the field</a:t>
            </a:r>
          </a:p>
          <a:p>
            <a:r>
              <a:rPr lang="en-US" dirty="0" smtClean="0"/>
              <a:t>CS97 provides the background needed to succeed in CS31 and beyond</a:t>
            </a:r>
          </a:p>
          <a:p>
            <a:r>
              <a:rPr lang="en-US" dirty="0" smtClean="0"/>
              <a:t>CS97 is part of the department’s commitment to education innovation as an affiliate member of the BRAID initiative</a:t>
            </a:r>
          </a:p>
        </p:txBody>
      </p:sp>
    </p:spTree>
    <p:extLst>
      <p:ext uri="{BB962C8B-B14F-4D97-AF65-F5344CB8AC3E}">
        <p14:creationId xmlns:p14="http://schemas.microsoft.com/office/powerpoint/2010/main" val="90719035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[non-majors]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affects all aspects of society</a:t>
            </a:r>
          </a:p>
          <a:p>
            <a:r>
              <a:rPr lang="en-US" dirty="0" smtClean="0"/>
              <a:t>everyone can and should understand the key ideas of programming and computing</a:t>
            </a:r>
          </a:p>
          <a:p>
            <a:r>
              <a:rPr lang="en-US" dirty="0" smtClean="0"/>
              <a:t>Python is a great language for introducing these ideas</a:t>
            </a:r>
          </a:p>
          <a:p>
            <a:r>
              <a:rPr lang="en-US" dirty="0" smtClean="0"/>
              <a:t>a little computing power can go a long way</a:t>
            </a:r>
          </a:p>
        </p:txBody>
      </p:sp>
    </p:spTree>
    <p:extLst>
      <p:ext uri="{BB962C8B-B14F-4D97-AF65-F5344CB8AC3E}">
        <p14:creationId xmlns:p14="http://schemas.microsoft.com/office/powerpoint/2010/main" val="160134885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rogramming is super-fun</a:t>
            </a:r>
          </a:p>
          <a:p>
            <a:r>
              <a:rPr lang="en-US" dirty="0"/>
              <a:t>s</a:t>
            </a:r>
            <a:r>
              <a:rPr lang="en-US" dirty="0" smtClean="0"/>
              <a:t>eriously, seriously fun</a:t>
            </a:r>
          </a:p>
          <a:p>
            <a:r>
              <a:rPr lang="en-US" dirty="0"/>
              <a:t>b</a:t>
            </a:r>
            <a:r>
              <a:rPr lang="en-US" dirty="0" smtClean="0"/>
              <a:t>y the end of this week, you will be able to do creative things with computation that impress your </a:t>
            </a:r>
            <a:r>
              <a:rPr lang="en-US" dirty="0" smtClean="0"/>
              <a:t>friends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46470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instructor</a:t>
            </a:r>
          </a:p>
          <a:p>
            <a:pPr lvl="1"/>
            <a:r>
              <a:rPr lang="en-US" dirty="0" smtClean="0"/>
              <a:t>Todd Millstein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graduate teaching assistants (TAs)</a:t>
            </a:r>
          </a:p>
          <a:p>
            <a:pPr lvl="1"/>
            <a:r>
              <a:rPr lang="en-US" dirty="0" err="1" smtClean="0"/>
              <a:t>Lun</a:t>
            </a:r>
            <a:r>
              <a:rPr lang="en-US" dirty="0" smtClean="0"/>
              <a:t> Liu</a:t>
            </a:r>
          </a:p>
          <a:p>
            <a:pPr lvl="1"/>
            <a:r>
              <a:rPr lang="en-US" dirty="0" smtClean="0"/>
              <a:t>Lana </a:t>
            </a:r>
            <a:r>
              <a:rPr lang="en-US" dirty="0" err="1" smtClean="0"/>
              <a:t>Ramjit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four undergraduate learning assistants (LAs)</a:t>
            </a:r>
          </a:p>
          <a:p>
            <a:pPr lvl="1"/>
            <a:r>
              <a:rPr lang="en-US" dirty="0" smtClean="0"/>
              <a:t>Daniel </a:t>
            </a:r>
            <a:r>
              <a:rPr lang="en-US" dirty="0" err="1" smtClean="0"/>
              <a:t>Guo</a:t>
            </a:r>
            <a:endParaRPr lang="en-US" dirty="0" smtClean="0"/>
          </a:p>
          <a:p>
            <a:pPr lvl="1"/>
            <a:r>
              <a:rPr lang="en-US" dirty="0"/>
              <a:t>Dennis van </a:t>
            </a:r>
            <a:r>
              <a:rPr lang="en-US" dirty="0" err="1" smtClean="0"/>
              <a:t>Ee</a:t>
            </a:r>
            <a:endParaRPr lang="en-US" dirty="0" smtClean="0"/>
          </a:p>
          <a:p>
            <a:pPr lvl="1"/>
            <a:r>
              <a:rPr lang="en-US" dirty="0" err="1"/>
              <a:t>Anirudh</a:t>
            </a:r>
            <a:r>
              <a:rPr lang="en-US" dirty="0"/>
              <a:t> </a:t>
            </a:r>
            <a:r>
              <a:rPr lang="en-US" dirty="0" err="1" smtClean="0"/>
              <a:t>Veeraragavan</a:t>
            </a:r>
            <a:endParaRPr lang="en-US" dirty="0" smtClean="0"/>
          </a:p>
          <a:p>
            <a:pPr lvl="1"/>
            <a:r>
              <a:rPr lang="en-US" dirty="0"/>
              <a:t>Matthew Wong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93771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study of </a:t>
            </a:r>
            <a:r>
              <a:rPr lang="en-US" dirty="0" smtClean="0">
                <a:solidFill>
                  <a:schemeClr val="accent2"/>
                </a:solidFill>
              </a:rPr>
              <a:t>information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how it can be represented </a:t>
            </a:r>
            <a:r>
              <a:rPr lang="en-US" dirty="0" smtClean="0">
                <a:solidFill>
                  <a:schemeClr val="accent2"/>
                </a:solidFill>
              </a:rPr>
              <a:t>(data)</a:t>
            </a:r>
          </a:p>
          <a:p>
            <a:r>
              <a:rPr lang="en-US" dirty="0" smtClean="0"/>
              <a:t>how to transform it </a:t>
            </a:r>
            <a:r>
              <a:rPr lang="en-US" dirty="0" smtClean="0">
                <a:solidFill>
                  <a:schemeClr val="accent2"/>
                </a:solidFill>
              </a:rPr>
              <a:t>(algorithms)</a:t>
            </a:r>
          </a:p>
          <a:p>
            <a:r>
              <a:rPr lang="en-US" dirty="0" smtClean="0"/>
              <a:t>how hard it is to transform it </a:t>
            </a:r>
            <a:r>
              <a:rPr lang="en-US" dirty="0" smtClean="0">
                <a:solidFill>
                  <a:schemeClr val="accent2"/>
                </a:solidFill>
              </a:rPr>
              <a:t>(complexity)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sort </a:t>
            </a:r>
            <a:r>
              <a:rPr lang="en-US" dirty="0" smtClean="0">
                <a:solidFill>
                  <a:schemeClr val="tx1"/>
                </a:solidFill>
              </a:rPr>
              <a:t>a list of 100 cities in alphabetical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</a:rPr>
              <a:t>find an order to visit those cities that minimizes driving time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327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EFF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8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Algorithm: Google 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111"/>
            <a:ext cx="8470900" cy="4115578"/>
          </a:xfrm>
        </p:spPr>
      </p:pic>
    </p:spTree>
    <p:extLst>
      <p:ext uri="{BB962C8B-B14F-4D97-AF65-F5344CB8AC3E}">
        <p14:creationId xmlns:p14="http://schemas.microsoft.com/office/powerpoint/2010/main" val="106692487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Algorithm: 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 data?</a:t>
            </a:r>
          </a:p>
          <a:p>
            <a:pPr lvl="1"/>
            <a:r>
              <a:rPr lang="en-US" dirty="0" smtClean="0"/>
              <a:t>search keywords, copies of a huge number of webpages</a:t>
            </a:r>
          </a:p>
          <a:p>
            <a:r>
              <a:rPr lang="en-US" dirty="0" smtClean="0"/>
              <a:t>desired transformation?</a:t>
            </a:r>
          </a:p>
          <a:p>
            <a:pPr lvl="1"/>
            <a:r>
              <a:rPr lang="en-US" dirty="0" smtClean="0"/>
              <a:t>produce the set of webpages that mention the keywords</a:t>
            </a:r>
          </a:p>
          <a:p>
            <a:pPr lvl="1"/>
            <a:r>
              <a:rPr lang="en-US" dirty="0" smtClean="0"/>
              <a:t>ranked in order of likely usefulness</a:t>
            </a:r>
          </a:p>
          <a:p>
            <a:r>
              <a:rPr lang="en-US" dirty="0" smtClean="0"/>
              <a:t>the data representation is critical for a fast algorithm</a:t>
            </a:r>
          </a:p>
          <a:p>
            <a:pPr lvl="1"/>
            <a:r>
              <a:rPr lang="en-US" dirty="0" smtClean="0"/>
              <a:t>naive: an unordered sequence of webpages</a:t>
            </a:r>
          </a:p>
          <a:p>
            <a:pPr lvl="1"/>
            <a:r>
              <a:rPr lang="en-US" dirty="0" smtClean="0"/>
              <a:t>better: an </a:t>
            </a:r>
            <a:r>
              <a:rPr lang="en-US" i="1" dirty="0" smtClean="0"/>
              <a:t>index</a:t>
            </a:r>
            <a:r>
              <a:rPr lang="en-US" dirty="0" smtClean="0"/>
              <a:t> mapping keywords to the pages that contain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414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ucla_dan2">
  <a:themeElements>
    <a:clrScheme name="">
      <a:dk1>
        <a:srgbClr val="000000"/>
      </a:dk1>
      <a:lt1>
        <a:srgbClr val="FFFFFF"/>
      </a:lt1>
      <a:dk2>
        <a:srgbClr val="FFFFFF"/>
      </a:dk2>
      <a:lt2>
        <a:srgbClr val="969696"/>
      </a:lt2>
      <a:accent1>
        <a:srgbClr val="536895"/>
      </a:accent1>
      <a:accent2>
        <a:srgbClr val="3333CC"/>
      </a:accent2>
      <a:accent3>
        <a:srgbClr val="FFFFFF"/>
      </a:accent3>
      <a:accent4>
        <a:srgbClr val="000000"/>
      </a:accent4>
      <a:accent5>
        <a:srgbClr val="B3B9C8"/>
      </a:accent5>
      <a:accent6>
        <a:srgbClr val="2D2DB9"/>
      </a:accent6>
      <a:hlink>
        <a:srgbClr val="00FF80"/>
      </a:hlink>
      <a:folHlink>
        <a:srgbClr val="B2B2B2"/>
      </a:folHlink>
    </a:clrScheme>
    <a:fontScheme name="2_gsrcPresentationTemplate">
      <a:majorFont>
        <a:latin typeface="Arial Narrow"/>
        <a:ea typeface="ＭＳ Ｐゴシック"/>
        <a:cs typeface=""/>
      </a:majorFont>
      <a:minorFont>
        <a:latin typeface="Book Antiqu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  <a:ea typeface="ＭＳ Ｐゴシック" pitchFamily="28" charset="-128"/>
          </a:defRPr>
        </a:defPPr>
      </a:lstStyle>
    </a:lnDef>
  </a:objectDefaults>
  <a:extraClrSchemeLst>
    <a:extraClrScheme>
      <a:clrScheme name="2_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ucla_dan2</Template>
  <TotalTime>223</TotalTime>
  <Words>500</Words>
  <Application>Microsoft Macintosh PowerPoint</Application>
  <PresentationFormat>On-screen Show (4:3)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Narrow</vt:lpstr>
      <vt:lpstr>Book Antiqua</vt:lpstr>
      <vt:lpstr>Gill Sans Light</vt:lpstr>
      <vt:lpstr>ＭＳ Ｐゴシック</vt:lpstr>
      <vt:lpstr>Times</vt:lpstr>
      <vt:lpstr>Times New Roman</vt:lpstr>
      <vt:lpstr>Wingdings</vt:lpstr>
      <vt:lpstr>宋体</vt:lpstr>
      <vt:lpstr>Arial</vt:lpstr>
      <vt:lpstr>ucla_dan2</vt:lpstr>
      <vt:lpstr>CS97: Principles and Practices  of Computing</vt:lpstr>
      <vt:lpstr>What?</vt:lpstr>
      <vt:lpstr>Why? [cs majors]</vt:lpstr>
      <vt:lpstr>Why? [non-majors]</vt:lpstr>
      <vt:lpstr>Why?</vt:lpstr>
      <vt:lpstr>Who?</vt:lpstr>
      <vt:lpstr>What is Computer Science?</vt:lpstr>
      <vt:lpstr>Example Algorithm: Google Search</vt:lpstr>
      <vt:lpstr>Example Algorithm: Google Search</vt:lpstr>
      <vt:lpstr>Example: Are Humans Closer to Chimps or Mice?</vt:lpstr>
      <vt:lpstr>Example: Are Humans Closer to Chimps or Mice?</vt:lpstr>
      <vt:lpstr>Where Does Programming Fit In?</vt:lpstr>
      <vt:lpstr>Why Python?</vt:lpstr>
      <vt:lpstr>Enough Talking, Let’s Program…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CS97: Principles and Practices of Computing</dc:title>
  <dc:creator>Microsoft Office User</dc:creator>
  <cp:lastModifiedBy>Microsoft Office User</cp:lastModifiedBy>
  <cp:revision>44</cp:revision>
  <cp:lastPrinted>2009-06-06T00:14:48Z</cp:lastPrinted>
  <dcterms:created xsi:type="dcterms:W3CDTF">2017-09-07T21:40:25Z</dcterms:created>
  <dcterms:modified xsi:type="dcterms:W3CDTF">2017-10-02T20:02:23Z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keutzer@eecs.berkeley.edu</vt:lpwstr>
  </property>
  <property fmtid="{D5CDD505-2E9C-101B-9397-08002B2CF9AE}" pid="8" name="HomePage">
    <vt:lpwstr>www-cad.eecs.berkeley.edu/~keutzer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U:\My Documents\HTMLDoc\290A</vt:lpwstr>
  </property>
</Properties>
</file>