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790" r:id="rId2"/>
    <p:sldId id="538" r:id="rId3"/>
    <p:sldId id="442" r:id="rId4"/>
    <p:sldId id="632" r:id="rId5"/>
    <p:sldId id="444" r:id="rId6"/>
    <p:sldId id="546" r:id="rId7"/>
    <p:sldId id="461" r:id="rId8"/>
    <p:sldId id="462" r:id="rId9"/>
    <p:sldId id="638" r:id="rId10"/>
    <p:sldId id="791" r:id="rId11"/>
    <p:sldId id="798" r:id="rId12"/>
    <p:sldId id="640" r:id="rId13"/>
    <p:sldId id="763" r:id="rId14"/>
    <p:sldId id="792" r:id="rId15"/>
    <p:sldId id="793" r:id="rId16"/>
    <p:sldId id="794" r:id="rId17"/>
    <p:sldId id="637" r:id="rId18"/>
    <p:sldId id="795" r:id="rId19"/>
    <p:sldId id="796" r:id="rId20"/>
    <p:sldId id="797" r:id="rId21"/>
    <p:sldId id="767" r:id="rId22"/>
    <p:sldId id="768" r:id="rId23"/>
    <p:sldId id="769" r:id="rId24"/>
    <p:sldId id="784" r:id="rId25"/>
    <p:sldId id="771" r:id="rId26"/>
    <p:sldId id="785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0DF3"/>
    <a:srgbClr val="D6EAF6"/>
    <a:srgbClr val="FFCC99"/>
    <a:srgbClr val="CCECFF"/>
    <a:srgbClr val="00FB11"/>
    <a:srgbClr val="CC6600"/>
    <a:srgbClr val="CCFFCC"/>
    <a:srgbClr val="FFCCCC"/>
    <a:srgbClr val="00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092" autoAdjust="0"/>
    <p:restoredTop sz="94660"/>
  </p:normalViewPr>
  <p:slideViewPr>
    <p:cSldViewPr>
      <p:cViewPr varScale="1">
        <p:scale>
          <a:sx n="82" d="100"/>
          <a:sy n="82" d="100"/>
        </p:scale>
        <p:origin x="176" y="1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0" d="100"/>
          <a:sy n="120" d="100"/>
        </p:scale>
        <p:origin x="-3296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28030096-75D5-4744-81EB-981195251E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0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5-01-26T22:05:08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0,'159'-159,"-106"265,-27-53,1-53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2A4213ED-5352-4B5F-8AE7-91C11D2C3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05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939794EA-8065-45FD-80CC-B25458F1200F}" type="slidenum">
              <a:rPr lang="en-US" sz="1300" smtClean="0"/>
              <a:pPr/>
              <a:t>2</a:t>
            </a:fld>
            <a:endParaRPr lang="en-US" sz="130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4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AF143-1773-439E-A65F-9AE82A07E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8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B1B5C-29D6-40E7-8517-AC96B61BB3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2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E616A-7858-443F-92A4-17E9F0182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8B372-3BA2-47AD-BFD4-180B081119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F546E-E10D-4F79-82B0-D2B10A01E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4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03B0B-C139-4263-A9FD-2F49606B4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6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A07E7-7C15-4660-8467-A48CBC2BD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9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80966-BAC7-432E-B3AE-896CE4ED3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8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824F1-CF1A-4B14-BD63-C2305E38F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62C64-9605-4F41-A0C2-01B6EE0F1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1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FC05D-3DCF-4029-9B2E-EAD3818BD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9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EBAB7E8-3840-4ADC-8088-66227112A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pitchFamily="-10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ＭＳ Ｐゴシック" pitchFamily="-10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ＭＳ Ｐゴシック" pitchFamily="-10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ＭＳ Ｐゴシック" pitchFamily="-10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ＭＳ Ｐゴシック" pitchFamily="-105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pitchFamily="-10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cs.hmc.edu/~cs5grad/cs5/LectureSlides/Lec2_pt_5_cs5_fall_2016.pptx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eterthink.blogs.com/thinking/roomba_1.jpg" TargetMode="External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Picobot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Slides adapted from CS5 at HMC</a:t>
            </a:r>
          </a:p>
          <a:p>
            <a:r>
              <a:rPr lang="en-US" sz="1800" dirty="0" smtClean="0">
                <a:hlinkClick r:id="rId2"/>
              </a:rPr>
              <a:t>[original slides]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76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17500" y="1219200"/>
            <a:ext cx="8521700" cy="2286000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41299" y="217488"/>
            <a:ext cx="746618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dirty="0" err="1" smtClean="0">
                <a:solidFill>
                  <a:srgbClr val="000000"/>
                </a:solidFill>
                <a:latin typeface="Cambria" pitchFamily="18" charset="0"/>
              </a:rPr>
              <a:t>Picobot</a:t>
            </a:r>
            <a:r>
              <a:rPr lang="en-US" sz="4200" dirty="0" smtClean="0">
                <a:solidFill>
                  <a:srgbClr val="000000"/>
                </a:solidFill>
                <a:latin typeface="Cambria" pitchFamily="18" charset="0"/>
              </a:rPr>
              <a:t> programming ~ </a:t>
            </a:r>
            <a:r>
              <a:rPr lang="en-US" sz="4200" b="1" i="1" dirty="0" smtClean="0">
                <a:solidFill>
                  <a:srgbClr val="000000"/>
                </a:solidFill>
                <a:latin typeface="Cambria" pitchFamily="18" charset="0"/>
              </a:rPr>
              <a:t>rules</a:t>
            </a:r>
            <a:endParaRPr lang="en-US" sz="4200" dirty="0" smtClean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80033" y="1372328"/>
            <a:ext cx="1035873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solidFill>
                  <a:srgbClr val="120DF3"/>
                </a:solidFill>
                <a:latin typeface="Arial" charset="0"/>
              </a:rPr>
              <a:t>ignore for now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763183" y="1470378"/>
            <a:ext cx="236220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120DF3"/>
                </a:solidFill>
                <a:latin typeface="Arial" charset="0"/>
              </a:rPr>
              <a:t>surroundings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268383" y="1470378"/>
            <a:ext cx="13795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120DF3"/>
                </a:solidFill>
                <a:latin typeface="Arial" charset="0"/>
              </a:rPr>
              <a:t>direction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73289" y="2079978"/>
            <a:ext cx="7620000" cy="584775"/>
            <a:chOff x="773289" y="2079978"/>
            <a:chExt cx="7620000" cy="584775"/>
          </a:xfrm>
        </p:grpSpPr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773289" y="2079978"/>
              <a:ext cx="7620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smtClean="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2144889" y="2079978"/>
              <a:ext cx="1371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dirty="0" err="1" smtClean="0">
                  <a:solidFill>
                    <a:srgbClr val="000000"/>
                  </a:solidFill>
                  <a:latin typeface="Calibri" charset="0"/>
                  <a:cs typeface="Calibri" charset="0"/>
                </a:rPr>
                <a:t>xxxx</a:t>
              </a:r>
              <a:endParaRPr lang="en-US" sz="3200" b="1" dirty="0" smtClean="0">
                <a:solidFill>
                  <a:srgbClr val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7021689" y="2079978"/>
              <a:ext cx="1371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smtClean="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5269089" y="2079978"/>
              <a:ext cx="1371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dirty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3200" b="1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" name="Right Arrow 3"/>
            <p:cNvSpPr/>
            <p:nvPr/>
          </p:nvSpPr>
          <p:spPr bwMode="auto">
            <a:xfrm>
              <a:off x="4291719" y="2228418"/>
              <a:ext cx="717550" cy="381000"/>
            </a:xfrm>
            <a:prstGeom prst="rightArrow">
              <a:avLst>
                <a:gd name="adj1" fmla="val 34416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  <p:sp>
        <p:nvSpPr>
          <p:cNvPr id="101" name="Text Box 9"/>
          <p:cNvSpPr txBox="1">
            <a:spLocks noChangeArrowheads="1"/>
          </p:cNvSpPr>
          <p:nvPr/>
        </p:nvSpPr>
        <p:spPr bwMode="auto">
          <a:xfrm>
            <a:off x="7174319" y="1378378"/>
            <a:ext cx="1035873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solidFill>
                  <a:srgbClr val="120DF3"/>
                </a:solidFill>
                <a:latin typeface="Arial" charset="0"/>
              </a:rPr>
              <a:t>ignore for now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3962400"/>
            <a:ext cx="752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Picobot</a:t>
            </a:r>
            <a:r>
              <a:rPr lang="en-US" dirty="0" smtClean="0"/>
              <a:t> program consists of 1 or more rules of this form.  </a:t>
            </a:r>
          </a:p>
          <a:p>
            <a:r>
              <a:rPr lang="en-US" dirty="0" smtClean="0"/>
              <a:t>At each step, </a:t>
            </a:r>
            <a:r>
              <a:rPr lang="en-US" dirty="0" err="1" smtClean="0"/>
              <a:t>Picobot</a:t>
            </a:r>
            <a:r>
              <a:rPr lang="en-US" dirty="0" smtClean="0"/>
              <a:t> finds the first matching rule and executes it.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5410200"/>
            <a:ext cx="752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rule can we add after the above rule to make a </a:t>
            </a:r>
            <a:r>
              <a:rPr lang="en-US" dirty="0" err="1" smtClean="0"/>
              <a:t>Picobot</a:t>
            </a:r>
            <a:r>
              <a:rPr lang="en-US" dirty="0" smtClean="0"/>
              <a:t> program that navigates to the northeast corner of the room?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768350" y="2635413"/>
            <a:ext cx="76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139950" y="2635413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0000"/>
                </a:solidFill>
                <a:latin typeface="Calibri" charset="0"/>
                <a:cs typeface="Calibri" charset="0"/>
              </a:rPr>
              <a:t>xExx</a:t>
            </a:r>
            <a:endParaRPr lang="en-US" sz="3200" b="1" dirty="0" smtClean="0">
              <a:solidFill>
                <a:srgbClr val="000000"/>
              </a:solidFill>
              <a:latin typeface="Calibri" charset="0"/>
              <a:cs typeface="Calibri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7016750" y="2635413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5264150" y="2635413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  <a:latin typeface="Arial" charset="0"/>
              </a:rPr>
              <a:t>N</a:t>
            </a:r>
            <a:endParaRPr lang="en-US" sz="3200" b="1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4286780" y="2783853"/>
            <a:ext cx="717550" cy="381000"/>
          </a:xfrm>
          <a:prstGeom prst="rightArrow">
            <a:avLst>
              <a:gd name="adj1" fmla="val 34416"/>
              <a:gd name="adj2" fmla="val 50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21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17500" y="1219200"/>
            <a:ext cx="8521700" cy="2286000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41299" y="217488"/>
            <a:ext cx="746618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dirty="0" err="1" smtClean="0">
                <a:solidFill>
                  <a:srgbClr val="000000"/>
                </a:solidFill>
                <a:latin typeface="Cambria" pitchFamily="18" charset="0"/>
              </a:rPr>
              <a:t>Picobot</a:t>
            </a:r>
            <a:r>
              <a:rPr lang="en-US" sz="4200" dirty="0" smtClean="0">
                <a:solidFill>
                  <a:srgbClr val="000000"/>
                </a:solidFill>
                <a:latin typeface="Cambria" pitchFamily="18" charset="0"/>
              </a:rPr>
              <a:t> programming ~ </a:t>
            </a:r>
            <a:r>
              <a:rPr lang="en-US" sz="4200" b="1" i="1" dirty="0" smtClean="0">
                <a:solidFill>
                  <a:srgbClr val="000000"/>
                </a:solidFill>
                <a:latin typeface="Cambria" pitchFamily="18" charset="0"/>
              </a:rPr>
              <a:t>rules</a:t>
            </a:r>
            <a:endParaRPr lang="en-US" sz="4200" dirty="0" smtClean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80033" y="1372328"/>
            <a:ext cx="1035873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solidFill>
                  <a:srgbClr val="120DF3"/>
                </a:solidFill>
                <a:latin typeface="Arial" charset="0"/>
              </a:rPr>
              <a:t>ignore for now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763183" y="1470378"/>
            <a:ext cx="236220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120DF3"/>
                </a:solidFill>
                <a:latin typeface="Arial" charset="0"/>
              </a:rPr>
              <a:t>surroundings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268383" y="1470378"/>
            <a:ext cx="13795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120DF3"/>
                </a:solidFill>
                <a:latin typeface="Arial" charset="0"/>
              </a:rPr>
              <a:t>direction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73289" y="2079978"/>
            <a:ext cx="7620000" cy="584775"/>
            <a:chOff x="773289" y="2079978"/>
            <a:chExt cx="7620000" cy="584775"/>
          </a:xfrm>
        </p:grpSpPr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773289" y="2079978"/>
              <a:ext cx="7620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smtClean="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2144889" y="2079978"/>
              <a:ext cx="1371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dirty="0" err="1" smtClean="0">
                  <a:solidFill>
                    <a:srgbClr val="000000"/>
                  </a:solidFill>
                  <a:latin typeface="Calibri" charset="0"/>
                  <a:cs typeface="Calibri" charset="0"/>
                </a:rPr>
                <a:t>xxxx</a:t>
              </a:r>
              <a:endParaRPr lang="en-US" sz="3200" b="1" dirty="0" smtClean="0">
                <a:solidFill>
                  <a:srgbClr val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7021689" y="2079978"/>
              <a:ext cx="1371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smtClean="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5269089" y="2079978"/>
              <a:ext cx="1371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dirty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3200" b="1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" name="Right Arrow 3"/>
            <p:cNvSpPr/>
            <p:nvPr/>
          </p:nvSpPr>
          <p:spPr bwMode="auto">
            <a:xfrm>
              <a:off x="4291719" y="2228418"/>
              <a:ext cx="717550" cy="381000"/>
            </a:xfrm>
            <a:prstGeom prst="rightArrow">
              <a:avLst>
                <a:gd name="adj1" fmla="val 34416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  <p:sp>
        <p:nvSpPr>
          <p:cNvPr id="101" name="Text Box 9"/>
          <p:cNvSpPr txBox="1">
            <a:spLocks noChangeArrowheads="1"/>
          </p:cNvSpPr>
          <p:nvPr/>
        </p:nvSpPr>
        <p:spPr bwMode="auto">
          <a:xfrm>
            <a:off x="7174319" y="1378378"/>
            <a:ext cx="1035873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solidFill>
                  <a:srgbClr val="120DF3"/>
                </a:solidFill>
                <a:latin typeface="Arial" charset="0"/>
              </a:rPr>
              <a:t>ignore for now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6606" y="3683421"/>
            <a:ext cx="752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Problem: the robot won’t move at all if started along the north, west, or south wall.  How to address?</a:t>
            </a:r>
            <a:endParaRPr lang="en-US" dirty="0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768350" y="2635413"/>
            <a:ext cx="76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139950" y="2635413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0000"/>
                </a:solidFill>
                <a:latin typeface="Calibri" charset="0"/>
                <a:cs typeface="Calibri" charset="0"/>
              </a:rPr>
              <a:t>xExx</a:t>
            </a:r>
            <a:endParaRPr lang="en-US" sz="3200" b="1" dirty="0" smtClean="0">
              <a:solidFill>
                <a:srgbClr val="000000"/>
              </a:solidFill>
              <a:latin typeface="Calibri" charset="0"/>
              <a:cs typeface="Calibri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7016750" y="2635413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5264150" y="2635413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  <a:latin typeface="Arial" charset="0"/>
              </a:rPr>
              <a:t>N</a:t>
            </a:r>
            <a:endParaRPr lang="en-US" sz="3200" b="1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4286780" y="2783853"/>
            <a:ext cx="717550" cy="381000"/>
          </a:xfrm>
          <a:prstGeom prst="rightArrow">
            <a:avLst>
              <a:gd name="adj1" fmla="val 34416"/>
              <a:gd name="adj2" fmla="val 50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6606" y="4570403"/>
            <a:ext cx="752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rules!  </a:t>
            </a:r>
          </a:p>
          <a:p>
            <a:r>
              <a:rPr lang="en-US" dirty="0" smtClean="0"/>
              <a:t>Example:  0  </a:t>
            </a:r>
            <a:r>
              <a:rPr lang="en-US" dirty="0" err="1" smtClean="0"/>
              <a:t>Nxxx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E   0</a:t>
            </a:r>
            <a:r>
              <a:rPr lang="en-US" dirty="0" smtClean="0"/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1469" y="5919050"/>
            <a:ext cx="752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Wildcards</a:t>
            </a:r>
            <a:r>
              <a:rPr lang="en-US" dirty="0" smtClean="0"/>
              <a:t> allow many rules to be expressed at once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41469" y="5457385"/>
            <a:ext cx="752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we need a LOT of rules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864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2" grpId="0"/>
      <p:bldP spid="33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565150" y="5636304"/>
            <a:ext cx="8121650" cy="1145496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41300" y="217488"/>
            <a:ext cx="2971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dirty="0" smtClean="0">
                <a:solidFill>
                  <a:srgbClr val="000000"/>
                </a:solidFill>
                <a:latin typeface="Cambria" pitchFamily="18" charset="0"/>
              </a:rPr>
              <a:t>Wildcards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905000" y="1210270"/>
            <a:ext cx="5638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700" dirty="0" smtClean="0">
                <a:solidFill>
                  <a:srgbClr val="000000"/>
                </a:solidFill>
                <a:latin typeface="Cambria" pitchFamily="18" charset="0"/>
              </a:rPr>
              <a:t>Asterisks </a:t>
            </a:r>
            <a:r>
              <a:rPr lang="en-US" sz="27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</a:t>
            </a:r>
            <a:r>
              <a:rPr lang="en-US" sz="2700" dirty="0" smtClean="0">
                <a:solidFill>
                  <a:srgbClr val="000000"/>
                </a:solidFill>
                <a:latin typeface="Cambria" pitchFamily="18" charset="0"/>
              </a:rPr>
              <a:t>are wild cards.             They match walls </a:t>
            </a:r>
            <a:r>
              <a:rPr lang="en-US" sz="2700" b="1" i="1" dirty="0" smtClean="0">
                <a:solidFill>
                  <a:srgbClr val="000000"/>
                </a:solidFill>
                <a:latin typeface="Cambria" pitchFamily="18" charset="0"/>
              </a:rPr>
              <a:t>or</a:t>
            </a:r>
            <a:r>
              <a:rPr lang="en-US" sz="2700" dirty="0" smtClean="0">
                <a:solidFill>
                  <a:srgbClr val="000000"/>
                </a:solidFill>
                <a:latin typeface="Cambria" pitchFamily="18" charset="0"/>
              </a:rPr>
              <a:t> empty space:</a:t>
            </a:r>
          </a:p>
        </p:txBody>
      </p:sp>
      <p:sp>
        <p:nvSpPr>
          <p:cNvPr id="32792" name="Rectangle 26"/>
          <p:cNvSpPr>
            <a:spLocks noChangeArrowheads="1"/>
          </p:cNvSpPr>
          <p:nvPr/>
        </p:nvSpPr>
        <p:spPr bwMode="auto">
          <a:xfrm>
            <a:off x="280831" y="4491038"/>
            <a:ext cx="22092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120DF3"/>
                </a:solidFill>
                <a:latin typeface="Times New Roman" charset="0"/>
                <a:ea typeface="MS PGothic" charset="0"/>
                <a:cs typeface="MS PGothic" charset="0"/>
              </a:rPr>
              <a:t>E</a:t>
            </a:r>
            <a:r>
              <a:rPr lang="en-US" i="1" dirty="0" smtClean="0">
                <a:solidFill>
                  <a:srgbClr val="120DF3"/>
                </a:solidFill>
                <a:latin typeface="Times New Roman" charset="0"/>
                <a:ea typeface="MS PGothic" charset="0"/>
                <a:cs typeface="MS PGothic" charset="0"/>
              </a:rPr>
              <a:t> must be empty</a:t>
            </a:r>
          </a:p>
        </p:txBody>
      </p:sp>
      <p:sp>
        <p:nvSpPr>
          <p:cNvPr id="32793" name="Rectangle 26"/>
          <p:cNvSpPr>
            <a:spLocks noChangeArrowheads="1"/>
          </p:cNvSpPr>
          <p:nvPr/>
        </p:nvSpPr>
        <p:spPr bwMode="auto">
          <a:xfrm>
            <a:off x="3290896" y="304800"/>
            <a:ext cx="5428343" cy="46166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I only care about </a:t>
            </a:r>
            <a:r>
              <a:rPr lang="en-US" b="1" dirty="0" smtClean="0">
                <a:solidFill>
                  <a:srgbClr val="008000"/>
                </a:solidFill>
                <a:latin typeface="Calibri" charset="0"/>
                <a:ea typeface="MS PGothic" charset="0"/>
                <a:cs typeface="Calibri" charset="0"/>
              </a:rPr>
              <a:t>EAST being EMPTY</a:t>
            </a:r>
          </a:p>
        </p:txBody>
      </p:sp>
      <p:sp>
        <p:nvSpPr>
          <p:cNvPr id="77" name="Rectangle 3"/>
          <p:cNvSpPr>
            <a:spLocks noChangeArrowheads="1"/>
          </p:cNvSpPr>
          <p:nvPr/>
        </p:nvSpPr>
        <p:spPr bwMode="auto">
          <a:xfrm>
            <a:off x="8514225" y="550147"/>
            <a:ext cx="324975" cy="35140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914400" y="5869896"/>
            <a:ext cx="685800" cy="685800"/>
            <a:chOff x="990600" y="3856038"/>
            <a:chExt cx="685800" cy="685800"/>
          </a:xfrm>
        </p:grpSpPr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1219200" y="3856038"/>
              <a:ext cx="228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  <a:latin typeface="Time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80" name="Rectangle 14"/>
            <p:cNvSpPr>
              <a:spLocks noChangeArrowheads="1"/>
            </p:cNvSpPr>
            <p:nvPr/>
          </p:nvSpPr>
          <p:spPr bwMode="auto">
            <a:xfrm>
              <a:off x="990600" y="4084638"/>
              <a:ext cx="228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  <a:latin typeface="Time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81" name="Rectangle 15"/>
            <p:cNvSpPr>
              <a:spLocks noChangeArrowheads="1"/>
            </p:cNvSpPr>
            <p:nvPr/>
          </p:nvSpPr>
          <p:spPr bwMode="auto">
            <a:xfrm>
              <a:off x="1447800" y="4084638"/>
              <a:ext cx="228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  <a:latin typeface="Time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82" name="Rectangle 16"/>
            <p:cNvSpPr>
              <a:spLocks noChangeArrowheads="1"/>
            </p:cNvSpPr>
            <p:nvPr/>
          </p:nvSpPr>
          <p:spPr bwMode="auto">
            <a:xfrm>
              <a:off x="1219200" y="4313238"/>
              <a:ext cx="228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  <a:latin typeface="Time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1219200" y="4084638"/>
              <a:ext cx="228600" cy="228600"/>
            </a:xfrm>
            <a:prstGeom prst="rect">
              <a:avLst/>
            </a:prstGeom>
            <a:solidFill>
              <a:srgbClr val="38F45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  <a:latin typeface="Times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839357" y="5869896"/>
            <a:ext cx="685800" cy="685800"/>
            <a:chOff x="3733800" y="3856038"/>
            <a:chExt cx="685800" cy="685800"/>
          </a:xfrm>
        </p:grpSpPr>
        <p:sp>
          <p:nvSpPr>
            <p:cNvPr id="91" name="Rectangle 31"/>
            <p:cNvSpPr>
              <a:spLocks noChangeArrowheads="1"/>
            </p:cNvSpPr>
            <p:nvPr/>
          </p:nvSpPr>
          <p:spPr bwMode="auto">
            <a:xfrm>
              <a:off x="3962400" y="3856038"/>
              <a:ext cx="228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  <a:latin typeface="Time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92" name="Rectangle 32"/>
            <p:cNvSpPr>
              <a:spLocks noChangeArrowheads="1"/>
            </p:cNvSpPr>
            <p:nvPr/>
          </p:nvSpPr>
          <p:spPr bwMode="auto">
            <a:xfrm>
              <a:off x="3733800" y="4084638"/>
              <a:ext cx="228600" cy="2286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  <a:latin typeface="Time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93" name="Rectangle 33"/>
            <p:cNvSpPr>
              <a:spLocks noChangeArrowheads="1"/>
            </p:cNvSpPr>
            <p:nvPr/>
          </p:nvSpPr>
          <p:spPr bwMode="auto">
            <a:xfrm>
              <a:off x="4191000" y="4084638"/>
              <a:ext cx="228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  <a:latin typeface="Time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94" name="Rectangle 34"/>
            <p:cNvSpPr>
              <a:spLocks noChangeArrowheads="1"/>
            </p:cNvSpPr>
            <p:nvPr/>
          </p:nvSpPr>
          <p:spPr bwMode="auto">
            <a:xfrm>
              <a:off x="3962400" y="4313238"/>
              <a:ext cx="228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  <a:latin typeface="Time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95" name="Rectangle 35"/>
            <p:cNvSpPr>
              <a:spLocks noChangeArrowheads="1"/>
            </p:cNvSpPr>
            <p:nvPr/>
          </p:nvSpPr>
          <p:spPr bwMode="auto">
            <a:xfrm>
              <a:off x="3962400" y="4084638"/>
              <a:ext cx="228600" cy="228600"/>
            </a:xfrm>
            <a:prstGeom prst="rect">
              <a:avLst/>
            </a:prstGeom>
            <a:solidFill>
              <a:srgbClr val="38F45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  <a:latin typeface="Times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3757" y="5869896"/>
            <a:ext cx="685800" cy="685800"/>
            <a:chOff x="4648200" y="3856038"/>
            <a:chExt cx="685800" cy="685800"/>
          </a:xfrm>
        </p:grpSpPr>
        <p:sp>
          <p:nvSpPr>
            <p:cNvPr id="97" name="Rectangle 37"/>
            <p:cNvSpPr>
              <a:spLocks noChangeArrowheads="1"/>
            </p:cNvSpPr>
            <p:nvPr/>
          </p:nvSpPr>
          <p:spPr bwMode="auto">
            <a:xfrm>
              <a:off x="4876800" y="3856038"/>
              <a:ext cx="228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  <a:latin typeface="Time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98" name="Rectangle 38"/>
            <p:cNvSpPr>
              <a:spLocks noChangeArrowheads="1"/>
            </p:cNvSpPr>
            <p:nvPr/>
          </p:nvSpPr>
          <p:spPr bwMode="auto">
            <a:xfrm>
              <a:off x="4648200" y="4084638"/>
              <a:ext cx="228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  <a:latin typeface="Time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99" name="Rectangle 39"/>
            <p:cNvSpPr>
              <a:spLocks noChangeArrowheads="1"/>
            </p:cNvSpPr>
            <p:nvPr/>
          </p:nvSpPr>
          <p:spPr bwMode="auto">
            <a:xfrm>
              <a:off x="5105400" y="4084638"/>
              <a:ext cx="228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  <a:latin typeface="Time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00" name="Rectangle 40"/>
            <p:cNvSpPr>
              <a:spLocks noChangeArrowheads="1"/>
            </p:cNvSpPr>
            <p:nvPr/>
          </p:nvSpPr>
          <p:spPr bwMode="auto">
            <a:xfrm>
              <a:off x="4876800" y="4313238"/>
              <a:ext cx="228600" cy="2286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  <a:latin typeface="Time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01" name="Rectangle 41"/>
            <p:cNvSpPr>
              <a:spLocks noChangeArrowheads="1"/>
            </p:cNvSpPr>
            <p:nvPr/>
          </p:nvSpPr>
          <p:spPr bwMode="auto">
            <a:xfrm>
              <a:off x="4876800" y="4084638"/>
              <a:ext cx="228600" cy="228600"/>
            </a:xfrm>
            <a:prstGeom prst="rect">
              <a:avLst/>
            </a:prstGeom>
            <a:solidFill>
              <a:srgbClr val="38F45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  <a:latin typeface="Times" charset="0"/>
                <a:ea typeface="MS PGothic" charset="0"/>
                <a:cs typeface="MS PGothic" charset="0"/>
              </a:endParaRPr>
            </a:p>
          </p:txBody>
        </p:sp>
      </p:grpSp>
      <p:sp>
        <p:nvSpPr>
          <p:cNvPr id="103" name="Rectangle 61"/>
          <p:cNvSpPr>
            <a:spLocks noChangeArrowheads="1"/>
          </p:cNvSpPr>
          <p:nvPr/>
        </p:nvSpPr>
        <p:spPr bwMode="auto">
          <a:xfrm>
            <a:off x="4972957" y="5867400"/>
            <a:ext cx="228600" cy="228600"/>
          </a:xfrm>
          <a:prstGeom prst="rect">
            <a:avLst/>
          </a:prstGeom>
          <a:solidFill>
            <a:srgbClr val="120D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104" name="Rectangle 62"/>
          <p:cNvSpPr>
            <a:spLocks noChangeArrowheads="1"/>
          </p:cNvSpPr>
          <p:nvPr/>
        </p:nvSpPr>
        <p:spPr bwMode="auto">
          <a:xfrm>
            <a:off x="4744357" y="60960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105" name="Rectangle 63"/>
          <p:cNvSpPr>
            <a:spLocks noChangeArrowheads="1"/>
          </p:cNvSpPr>
          <p:nvPr/>
        </p:nvSpPr>
        <p:spPr bwMode="auto">
          <a:xfrm>
            <a:off x="5201557" y="60960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106" name="Rectangle 64"/>
          <p:cNvSpPr>
            <a:spLocks noChangeArrowheads="1"/>
          </p:cNvSpPr>
          <p:nvPr/>
        </p:nvSpPr>
        <p:spPr bwMode="auto">
          <a:xfrm>
            <a:off x="4972957" y="6324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107" name="Rectangle 65"/>
          <p:cNvSpPr>
            <a:spLocks noChangeArrowheads="1"/>
          </p:cNvSpPr>
          <p:nvPr/>
        </p:nvSpPr>
        <p:spPr bwMode="auto">
          <a:xfrm>
            <a:off x="4972957" y="6096000"/>
            <a:ext cx="228600" cy="228600"/>
          </a:xfrm>
          <a:prstGeom prst="rect">
            <a:avLst/>
          </a:prstGeom>
          <a:solidFill>
            <a:srgbClr val="38F4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109" name="Rectangle 67"/>
          <p:cNvSpPr>
            <a:spLocks noChangeArrowheads="1"/>
          </p:cNvSpPr>
          <p:nvPr/>
        </p:nvSpPr>
        <p:spPr bwMode="auto">
          <a:xfrm>
            <a:off x="5887357" y="5867400"/>
            <a:ext cx="228600" cy="228600"/>
          </a:xfrm>
          <a:prstGeom prst="rect">
            <a:avLst/>
          </a:prstGeom>
          <a:solidFill>
            <a:srgbClr val="120D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110" name="Rectangle 68"/>
          <p:cNvSpPr>
            <a:spLocks noChangeArrowheads="1"/>
          </p:cNvSpPr>
          <p:nvPr/>
        </p:nvSpPr>
        <p:spPr bwMode="auto">
          <a:xfrm>
            <a:off x="5658757" y="60960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111" name="Rectangle 69"/>
          <p:cNvSpPr>
            <a:spLocks noChangeArrowheads="1"/>
          </p:cNvSpPr>
          <p:nvPr/>
        </p:nvSpPr>
        <p:spPr bwMode="auto">
          <a:xfrm>
            <a:off x="6115957" y="60960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112" name="Rectangle 70"/>
          <p:cNvSpPr>
            <a:spLocks noChangeArrowheads="1"/>
          </p:cNvSpPr>
          <p:nvPr/>
        </p:nvSpPr>
        <p:spPr bwMode="auto">
          <a:xfrm>
            <a:off x="5887357" y="63246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113" name="Rectangle 71"/>
          <p:cNvSpPr>
            <a:spLocks noChangeArrowheads="1"/>
          </p:cNvSpPr>
          <p:nvPr/>
        </p:nvSpPr>
        <p:spPr bwMode="auto">
          <a:xfrm>
            <a:off x="5887357" y="6096000"/>
            <a:ext cx="228600" cy="228600"/>
          </a:xfrm>
          <a:prstGeom prst="rect">
            <a:avLst/>
          </a:prstGeom>
          <a:solidFill>
            <a:srgbClr val="38F4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6573157" y="5867400"/>
            <a:ext cx="685800" cy="685800"/>
            <a:chOff x="2819400" y="5181600"/>
            <a:chExt cx="685800" cy="685800"/>
          </a:xfrm>
        </p:grpSpPr>
        <p:sp>
          <p:nvSpPr>
            <p:cNvPr id="115" name="Rectangle 73"/>
            <p:cNvSpPr>
              <a:spLocks noChangeArrowheads="1"/>
            </p:cNvSpPr>
            <p:nvPr/>
          </p:nvSpPr>
          <p:spPr bwMode="auto">
            <a:xfrm>
              <a:off x="3048000" y="5181600"/>
              <a:ext cx="228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  <a:latin typeface="Time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16" name="Rectangle 74"/>
            <p:cNvSpPr>
              <a:spLocks noChangeArrowheads="1"/>
            </p:cNvSpPr>
            <p:nvPr/>
          </p:nvSpPr>
          <p:spPr bwMode="auto">
            <a:xfrm>
              <a:off x="2819400" y="5410200"/>
              <a:ext cx="228600" cy="2286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  <a:latin typeface="Time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17" name="Rectangle 75"/>
            <p:cNvSpPr>
              <a:spLocks noChangeArrowheads="1"/>
            </p:cNvSpPr>
            <p:nvPr/>
          </p:nvSpPr>
          <p:spPr bwMode="auto">
            <a:xfrm>
              <a:off x="3276600" y="5410200"/>
              <a:ext cx="228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  <a:latin typeface="Time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18" name="Rectangle 76"/>
            <p:cNvSpPr>
              <a:spLocks noChangeArrowheads="1"/>
            </p:cNvSpPr>
            <p:nvPr/>
          </p:nvSpPr>
          <p:spPr bwMode="auto">
            <a:xfrm>
              <a:off x="3048000" y="5638800"/>
              <a:ext cx="228600" cy="2286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  <a:latin typeface="Time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19" name="Rectangle 77"/>
            <p:cNvSpPr>
              <a:spLocks noChangeArrowheads="1"/>
            </p:cNvSpPr>
            <p:nvPr/>
          </p:nvSpPr>
          <p:spPr bwMode="auto">
            <a:xfrm>
              <a:off x="3048000" y="5410200"/>
              <a:ext cx="228600" cy="228600"/>
            </a:xfrm>
            <a:prstGeom prst="rect">
              <a:avLst/>
            </a:prstGeom>
            <a:solidFill>
              <a:srgbClr val="38F45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mtClean="0">
                <a:solidFill>
                  <a:srgbClr val="000000"/>
                </a:solidFill>
                <a:latin typeface="Times" charset="0"/>
                <a:ea typeface="MS PGothic" charset="0"/>
                <a:cs typeface="MS PGothic" charset="0"/>
              </a:endParaRPr>
            </a:p>
          </p:txBody>
        </p:sp>
      </p:grpSp>
      <p:sp>
        <p:nvSpPr>
          <p:cNvPr id="121" name="Rectangle 97"/>
          <p:cNvSpPr>
            <a:spLocks noChangeArrowheads="1"/>
          </p:cNvSpPr>
          <p:nvPr/>
        </p:nvSpPr>
        <p:spPr bwMode="auto">
          <a:xfrm>
            <a:off x="7879670" y="5867400"/>
            <a:ext cx="228600" cy="228600"/>
          </a:xfrm>
          <a:prstGeom prst="rect">
            <a:avLst/>
          </a:prstGeom>
          <a:solidFill>
            <a:srgbClr val="120D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122" name="Rectangle 98"/>
          <p:cNvSpPr>
            <a:spLocks noChangeArrowheads="1"/>
          </p:cNvSpPr>
          <p:nvPr/>
        </p:nvSpPr>
        <p:spPr bwMode="auto">
          <a:xfrm>
            <a:off x="7651070" y="60960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123" name="Rectangle 99"/>
          <p:cNvSpPr>
            <a:spLocks noChangeArrowheads="1"/>
          </p:cNvSpPr>
          <p:nvPr/>
        </p:nvSpPr>
        <p:spPr bwMode="auto">
          <a:xfrm>
            <a:off x="8108270" y="60960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124" name="Rectangle 100"/>
          <p:cNvSpPr>
            <a:spLocks noChangeArrowheads="1"/>
          </p:cNvSpPr>
          <p:nvPr/>
        </p:nvSpPr>
        <p:spPr bwMode="auto">
          <a:xfrm>
            <a:off x="7879670" y="63246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125" name="Rectangle 101"/>
          <p:cNvSpPr>
            <a:spLocks noChangeArrowheads="1"/>
          </p:cNvSpPr>
          <p:nvPr/>
        </p:nvSpPr>
        <p:spPr bwMode="auto">
          <a:xfrm>
            <a:off x="7879670" y="6096000"/>
            <a:ext cx="228600" cy="228600"/>
          </a:xfrm>
          <a:prstGeom prst="rect">
            <a:avLst/>
          </a:prstGeom>
          <a:solidFill>
            <a:srgbClr val="38F4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4" name="Down Arrow 3"/>
          <p:cNvSpPr/>
          <p:nvPr/>
        </p:nvSpPr>
        <p:spPr bwMode="auto">
          <a:xfrm>
            <a:off x="7086600" y="4876800"/>
            <a:ext cx="706438" cy="990600"/>
          </a:xfrm>
          <a:prstGeom prst="downArrow">
            <a:avLst/>
          </a:prstGeom>
          <a:solidFill>
            <a:srgbClr val="CCECFF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396688" y="2348190"/>
            <a:ext cx="8570468" cy="1457678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75" name="Text Box 12"/>
          <p:cNvSpPr txBox="1">
            <a:spLocks noChangeArrowheads="1"/>
          </p:cNvSpPr>
          <p:nvPr/>
        </p:nvSpPr>
        <p:spPr bwMode="auto">
          <a:xfrm>
            <a:off x="862524" y="3158168"/>
            <a:ext cx="76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6" name="Text Box 13"/>
          <p:cNvSpPr txBox="1">
            <a:spLocks noChangeArrowheads="1"/>
          </p:cNvSpPr>
          <p:nvPr/>
        </p:nvSpPr>
        <p:spPr bwMode="auto">
          <a:xfrm>
            <a:off x="2261556" y="3158168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*x**</a:t>
            </a:r>
          </a:p>
        </p:txBody>
      </p:sp>
      <p:sp>
        <p:nvSpPr>
          <p:cNvPr id="126" name="Text Box 14"/>
          <p:cNvSpPr txBox="1">
            <a:spLocks noChangeArrowheads="1"/>
          </p:cNvSpPr>
          <p:nvPr/>
        </p:nvSpPr>
        <p:spPr bwMode="auto">
          <a:xfrm>
            <a:off x="7138356" y="3158168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7" name="Text Box 15"/>
          <p:cNvSpPr txBox="1">
            <a:spLocks noChangeArrowheads="1"/>
          </p:cNvSpPr>
          <p:nvPr/>
        </p:nvSpPr>
        <p:spPr bwMode="auto">
          <a:xfrm>
            <a:off x="5385756" y="3158168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32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 Box 9"/>
          <p:cNvSpPr txBox="1">
            <a:spLocks noChangeArrowheads="1"/>
          </p:cNvSpPr>
          <p:nvPr/>
        </p:nvSpPr>
        <p:spPr bwMode="auto">
          <a:xfrm>
            <a:off x="707989" y="2467687"/>
            <a:ext cx="1035873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solidFill>
                  <a:srgbClr val="120DF3"/>
                </a:solidFill>
                <a:latin typeface="Arial" charset="0"/>
              </a:rPr>
              <a:t>ignore for now</a:t>
            </a:r>
          </a:p>
        </p:txBody>
      </p:sp>
      <p:sp>
        <p:nvSpPr>
          <p:cNvPr id="129" name="Text Box 11"/>
          <p:cNvSpPr txBox="1">
            <a:spLocks noChangeArrowheads="1"/>
          </p:cNvSpPr>
          <p:nvPr/>
        </p:nvSpPr>
        <p:spPr bwMode="auto">
          <a:xfrm>
            <a:off x="1891139" y="2565737"/>
            <a:ext cx="2362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mtClean="0">
                <a:solidFill>
                  <a:srgbClr val="120DF3"/>
                </a:solidFill>
                <a:latin typeface="Arial" charset="0"/>
              </a:rPr>
              <a:t>surroundings</a:t>
            </a:r>
          </a:p>
        </p:txBody>
      </p:sp>
      <p:sp>
        <p:nvSpPr>
          <p:cNvPr id="130" name="Text Box 17"/>
          <p:cNvSpPr txBox="1">
            <a:spLocks noChangeArrowheads="1"/>
          </p:cNvSpPr>
          <p:nvPr/>
        </p:nvSpPr>
        <p:spPr bwMode="auto">
          <a:xfrm>
            <a:off x="5396339" y="2565737"/>
            <a:ext cx="13795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120DF3"/>
                </a:solidFill>
                <a:latin typeface="Arial" charset="0"/>
              </a:rPr>
              <a:t>direction</a:t>
            </a:r>
          </a:p>
        </p:txBody>
      </p:sp>
      <p:sp>
        <p:nvSpPr>
          <p:cNvPr id="131" name="Text Box 9"/>
          <p:cNvSpPr txBox="1">
            <a:spLocks noChangeArrowheads="1"/>
          </p:cNvSpPr>
          <p:nvPr/>
        </p:nvSpPr>
        <p:spPr bwMode="auto">
          <a:xfrm>
            <a:off x="7302275" y="2473737"/>
            <a:ext cx="1035873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solidFill>
                  <a:srgbClr val="120DF3"/>
                </a:solidFill>
                <a:latin typeface="Arial" charset="0"/>
              </a:rPr>
              <a:t>ignore for now</a:t>
            </a:r>
          </a:p>
        </p:txBody>
      </p:sp>
      <p:sp>
        <p:nvSpPr>
          <p:cNvPr id="132" name="Right Arrow 131"/>
          <p:cNvSpPr/>
          <p:nvPr/>
        </p:nvSpPr>
        <p:spPr bwMode="auto">
          <a:xfrm>
            <a:off x="4323147" y="3196268"/>
            <a:ext cx="717550" cy="381000"/>
          </a:xfrm>
          <a:prstGeom prst="rightArrow">
            <a:avLst>
              <a:gd name="adj1" fmla="val 34416"/>
              <a:gd name="adj2" fmla="val 50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82" name="Line 15"/>
          <p:cNvSpPr>
            <a:spLocks noChangeShapeType="1"/>
          </p:cNvSpPr>
          <p:nvPr/>
        </p:nvSpPr>
        <p:spPr bwMode="auto">
          <a:xfrm flipH="1" flipV="1">
            <a:off x="2540415" y="3518744"/>
            <a:ext cx="418051" cy="718859"/>
          </a:xfrm>
          <a:prstGeom prst="line">
            <a:avLst/>
          </a:prstGeom>
          <a:noFill/>
          <a:ln w="19050">
            <a:solidFill>
              <a:srgbClr val="120DF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32783" name="Line 16"/>
          <p:cNvSpPr>
            <a:spLocks noChangeShapeType="1"/>
          </p:cNvSpPr>
          <p:nvPr/>
        </p:nvSpPr>
        <p:spPr bwMode="auto">
          <a:xfrm flipH="1" flipV="1">
            <a:off x="3067956" y="3577267"/>
            <a:ext cx="73549" cy="688345"/>
          </a:xfrm>
          <a:prstGeom prst="line">
            <a:avLst/>
          </a:prstGeom>
          <a:noFill/>
          <a:ln w="19050">
            <a:solidFill>
              <a:srgbClr val="120DF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32784" name="Line 17"/>
          <p:cNvSpPr>
            <a:spLocks noChangeShapeType="1"/>
          </p:cNvSpPr>
          <p:nvPr/>
        </p:nvSpPr>
        <p:spPr bwMode="auto">
          <a:xfrm flipH="1" flipV="1">
            <a:off x="3309335" y="3577267"/>
            <a:ext cx="70295" cy="701046"/>
          </a:xfrm>
          <a:prstGeom prst="line">
            <a:avLst/>
          </a:prstGeom>
          <a:noFill/>
          <a:ln w="19050">
            <a:solidFill>
              <a:srgbClr val="120DF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32789" name="Text Box 22"/>
          <p:cNvSpPr txBox="1">
            <a:spLocks noChangeArrowheads="1"/>
          </p:cNvSpPr>
          <p:nvPr/>
        </p:nvSpPr>
        <p:spPr bwMode="auto">
          <a:xfrm>
            <a:off x="2782731" y="4208463"/>
            <a:ext cx="5410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120DF3"/>
                </a:solidFill>
                <a:latin typeface="Times New Roman" charset="0"/>
              </a:rPr>
              <a:t>N</a:t>
            </a:r>
            <a:r>
              <a:rPr lang="en-US" dirty="0" smtClean="0">
                <a:solidFill>
                  <a:srgbClr val="120DF3"/>
                </a:solidFill>
                <a:latin typeface="Times New Roman" charset="0"/>
              </a:rPr>
              <a:t>WS may be wall </a:t>
            </a:r>
            <a:r>
              <a:rPr lang="en-US" b="1" i="1" dirty="0" smtClean="0">
                <a:solidFill>
                  <a:srgbClr val="120DF3"/>
                </a:solidFill>
                <a:latin typeface="Times New Roman" charset="0"/>
              </a:rPr>
              <a:t>or </a:t>
            </a:r>
            <a:r>
              <a:rPr lang="en-US" dirty="0" smtClean="0">
                <a:solidFill>
                  <a:srgbClr val="120DF3"/>
                </a:solidFill>
                <a:latin typeface="Times New Roman" charset="0"/>
              </a:rPr>
              <a:t>empty space</a:t>
            </a:r>
          </a:p>
        </p:txBody>
      </p:sp>
      <p:sp>
        <p:nvSpPr>
          <p:cNvPr id="32791" name="Line 25"/>
          <p:cNvSpPr>
            <a:spLocks noChangeShapeType="1"/>
          </p:cNvSpPr>
          <p:nvPr/>
        </p:nvSpPr>
        <p:spPr bwMode="auto">
          <a:xfrm flipV="1">
            <a:off x="1915955" y="3577267"/>
            <a:ext cx="866776" cy="994732"/>
          </a:xfrm>
          <a:prstGeom prst="line">
            <a:avLst/>
          </a:prstGeom>
          <a:noFill/>
          <a:ln w="19050">
            <a:solidFill>
              <a:srgbClr val="120DF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274932" y="4618107"/>
            <a:ext cx="1239294" cy="461665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Calibri" charset="0"/>
                <a:ea typeface="MS PGothic" charset="0"/>
                <a:cs typeface="Calibri" charset="0"/>
              </a:rPr>
              <a:t>8 surroundings in one rule</a:t>
            </a:r>
            <a:endParaRPr lang="en-US" sz="1200" dirty="0"/>
          </a:p>
        </p:txBody>
      </p:sp>
      <p:sp>
        <p:nvSpPr>
          <p:cNvPr id="73" name="Rectangle 19"/>
          <p:cNvSpPr>
            <a:spLocks noChangeArrowheads="1"/>
          </p:cNvSpPr>
          <p:nvPr/>
        </p:nvSpPr>
        <p:spPr bwMode="auto">
          <a:xfrm>
            <a:off x="2071801" y="58674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Rectangle 20"/>
          <p:cNvSpPr>
            <a:spLocks noChangeArrowheads="1"/>
          </p:cNvSpPr>
          <p:nvPr/>
        </p:nvSpPr>
        <p:spPr bwMode="auto">
          <a:xfrm>
            <a:off x="1843201" y="60960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Rectangle 21"/>
          <p:cNvSpPr>
            <a:spLocks noChangeArrowheads="1"/>
          </p:cNvSpPr>
          <p:nvPr/>
        </p:nvSpPr>
        <p:spPr bwMode="auto">
          <a:xfrm>
            <a:off x="2300401" y="60960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22"/>
          <p:cNvSpPr>
            <a:spLocks noChangeArrowheads="1"/>
          </p:cNvSpPr>
          <p:nvPr/>
        </p:nvSpPr>
        <p:spPr bwMode="auto">
          <a:xfrm>
            <a:off x="2071801" y="6324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Rectangle 23"/>
          <p:cNvSpPr>
            <a:spLocks noChangeArrowheads="1"/>
          </p:cNvSpPr>
          <p:nvPr/>
        </p:nvSpPr>
        <p:spPr bwMode="auto">
          <a:xfrm>
            <a:off x="2071801" y="6096000"/>
            <a:ext cx="228600" cy="228600"/>
          </a:xfrm>
          <a:prstGeom prst="rect">
            <a:avLst/>
          </a:prstGeom>
          <a:solidFill>
            <a:srgbClr val="38F4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17500" y="1219200"/>
            <a:ext cx="8521700" cy="2286000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  <a:latin typeface="Times" pitchFamily="1" charset="0"/>
              <a:ea typeface="MS PGothic" pitchFamily="34" charset="-128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41299" y="217488"/>
            <a:ext cx="746618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dirty="0" smtClean="0">
                <a:solidFill>
                  <a:srgbClr val="000000"/>
                </a:solidFill>
                <a:latin typeface="Cambria" pitchFamily="18" charset="0"/>
              </a:rPr>
              <a:t>No Ambiguity Allowed!</a:t>
            </a:r>
            <a:endParaRPr lang="en-US" sz="4200" i="1" dirty="0" smtClean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01914" y="1351992"/>
            <a:ext cx="1379538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mtClean="0">
                <a:solidFill>
                  <a:srgbClr val="120DF3"/>
                </a:solidFill>
                <a:latin typeface="Arial" charset="0"/>
              </a:rPr>
              <a:t>ignore for now</a:t>
            </a:r>
            <a:endParaRPr lang="en-US" dirty="0" smtClean="0">
              <a:solidFill>
                <a:srgbClr val="120DF3"/>
              </a:solidFill>
              <a:latin typeface="Arial" charset="0"/>
            </a:endParaRP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763183" y="1470378"/>
            <a:ext cx="2362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mtClean="0">
                <a:solidFill>
                  <a:srgbClr val="120DF3"/>
                </a:solidFill>
                <a:latin typeface="Arial" charset="0"/>
              </a:rPr>
              <a:t>surroundings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772583" y="2613378"/>
            <a:ext cx="76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144183" y="2613378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***x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7020983" y="2613378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268383" y="2613378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268383" y="1470378"/>
            <a:ext cx="13795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120DF3"/>
                </a:solidFill>
                <a:latin typeface="Arial" charset="0"/>
              </a:rPr>
              <a:t>direction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6792383" y="1359985"/>
            <a:ext cx="1828800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mtClean="0">
                <a:solidFill>
                  <a:srgbClr val="120DF3"/>
                </a:solidFill>
                <a:latin typeface="Arial" charset="0"/>
              </a:rPr>
              <a:t>ignore for now</a:t>
            </a:r>
            <a:endParaRPr lang="en-US" dirty="0" smtClean="0">
              <a:solidFill>
                <a:srgbClr val="120DF3"/>
              </a:solidFill>
              <a:latin typeface="Arial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773289" y="2079978"/>
            <a:ext cx="76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2144889" y="2079978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x***</a:t>
            </a:r>
            <a:endParaRPr lang="en-US" sz="3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7021689" y="2079978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5269089" y="2079978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  <a:latin typeface="Arial" charset="0"/>
              </a:rPr>
              <a:t>S</a:t>
            </a:r>
            <a:endParaRPr lang="en-US" sz="3200" b="1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4291719" y="2228418"/>
            <a:ext cx="717550" cy="381000"/>
          </a:xfrm>
          <a:prstGeom prst="rightArrow">
            <a:avLst>
              <a:gd name="adj1" fmla="val 34416"/>
              <a:gd name="adj2" fmla="val 50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  <a:latin typeface="Times" pitchFamily="1" charset="0"/>
              <a:ea typeface="MS PGothic" pitchFamily="34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4291719" y="2715265"/>
            <a:ext cx="717550" cy="381000"/>
          </a:xfrm>
          <a:prstGeom prst="rightArrow">
            <a:avLst>
              <a:gd name="adj1" fmla="val 34416"/>
              <a:gd name="adj2" fmla="val 50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  <a:latin typeface="Times" pitchFamily="1" charset="0"/>
              <a:ea typeface="MS PGothic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914" y="4114800"/>
            <a:ext cx="8119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rules apply if the surroundings are </a:t>
            </a:r>
            <a:r>
              <a:rPr lang="en-US" b="1" dirty="0" err="1" smtClean="0"/>
              <a:t>xxxx</a:t>
            </a:r>
            <a:r>
              <a:rPr lang="en-US" dirty="0" smtClean="0"/>
              <a:t> (or a few other scenarios).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1048" y="5139898"/>
            <a:ext cx="8119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Picobot</a:t>
            </a:r>
            <a:r>
              <a:rPr lang="en-US" dirty="0" smtClean="0"/>
              <a:t> execution engine rejects programs</a:t>
            </a:r>
            <a:r>
              <a:rPr lang="en-US" dirty="0"/>
              <a:t> </a:t>
            </a:r>
            <a:r>
              <a:rPr lang="en-US" dirty="0" smtClean="0"/>
              <a:t>that contain such ambiguities.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8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17500" y="1219200"/>
            <a:ext cx="8521700" cy="2286000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41299" y="217488"/>
            <a:ext cx="746618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dirty="0" err="1" smtClean="0">
                <a:solidFill>
                  <a:srgbClr val="000000"/>
                </a:solidFill>
                <a:latin typeface="Cambria" pitchFamily="18" charset="0"/>
              </a:rPr>
              <a:t>Picobot</a:t>
            </a:r>
            <a:r>
              <a:rPr lang="en-US" sz="4200" dirty="0" smtClean="0">
                <a:solidFill>
                  <a:srgbClr val="000000"/>
                </a:solidFill>
                <a:latin typeface="Cambria" pitchFamily="18" charset="0"/>
              </a:rPr>
              <a:t> programming ~ </a:t>
            </a:r>
            <a:r>
              <a:rPr lang="en-US" sz="4200" b="1" i="1" dirty="0" smtClean="0">
                <a:solidFill>
                  <a:srgbClr val="000000"/>
                </a:solidFill>
                <a:latin typeface="Cambria" pitchFamily="18" charset="0"/>
              </a:rPr>
              <a:t>rules</a:t>
            </a:r>
            <a:endParaRPr lang="en-US" sz="4200" dirty="0" smtClean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80033" y="1372328"/>
            <a:ext cx="1035873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solidFill>
                  <a:srgbClr val="120DF3"/>
                </a:solidFill>
                <a:latin typeface="Arial" charset="0"/>
              </a:rPr>
              <a:t>ignore for now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763183" y="1470378"/>
            <a:ext cx="236220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120DF3"/>
                </a:solidFill>
                <a:latin typeface="Arial" charset="0"/>
              </a:rPr>
              <a:t>surroundings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268383" y="1470378"/>
            <a:ext cx="13795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120DF3"/>
                </a:solidFill>
                <a:latin typeface="Arial" charset="0"/>
              </a:rPr>
              <a:t>direction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73289" y="2079978"/>
            <a:ext cx="7620000" cy="584775"/>
            <a:chOff x="773289" y="2079978"/>
            <a:chExt cx="7620000" cy="584775"/>
          </a:xfrm>
        </p:grpSpPr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773289" y="2079978"/>
              <a:ext cx="7620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smtClean="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2144889" y="2079978"/>
              <a:ext cx="1371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dirty="0" err="1" smtClean="0">
                  <a:solidFill>
                    <a:srgbClr val="000000"/>
                  </a:solidFill>
                  <a:latin typeface="Courier New" charset="0"/>
                  <a:ea typeface="Courier New" charset="0"/>
                  <a:cs typeface="Courier New" charset="0"/>
                </a:rPr>
                <a:t>xxxx</a:t>
              </a:r>
              <a:endParaRPr lang="en-US" sz="32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7021689" y="2079978"/>
              <a:ext cx="1371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smtClean="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5269089" y="2079978"/>
              <a:ext cx="1371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dirty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3200" b="1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" name="Right Arrow 3"/>
            <p:cNvSpPr/>
            <p:nvPr/>
          </p:nvSpPr>
          <p:spPr bwMode="auto">
            <a:xfrm>
              <a:off x="4291719" y="2228418"/>
              <a:ext cx="717550" cy="381000"/>
            </a:xfrm>
            <a:prstGeom prst="rightArrow">
              <a:avLst>
                <a:gd name="adj1" fmla="val 34416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  <p:sp>
        <p:nvSpPr>
          <p:cNvPr id="101" name="Text Box 9"/>
          <p:cNvSpPr txBox="1">
            <a:spLocks noChangeArrowheads="1"/>
          </p:cNvSpPr>
          <p:nvPr/>
        </p:nvSpPr>
        <p:spPr bwMode="auto">
          <a:xfrm>
            <a:off x="7174319" y="1378378"/>
            <a:ext cx="1035873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solidFill>
                  <a:srgbClr val="120DF3"/>
                </a:solidFill>
                <a:latin typeface="Arial" charset="0"/>
              </a:rPr>
              <a:t>ignore for now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3962400"/>
            <a:ext cx="752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update these rules to always reach the northeast corner, from any starting position?</a:t>
            </a:r>
            <a:endParaRPr lang="en-US" dirty="0" smtClean="0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768350" y="2635413"/>
            <a:ext cx="76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139950" y="2635413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xExx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7016750" y="2635413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5264150" y="2635413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  <a:latin typeface="Arial" charset="0"/>
              </a:rPr>
              <a:t>N</a:t>
            </a:r>
            <a:endParaRPr lang="en-US" sz="3200" b="1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4286780" y="2783853"/>
            <a:ext cx="717550" cy="381000"/>
          </a:xfrm>
          <a:prstGeom prst="rightArrow">
            <a:avLst>
              <a:gd name="adj1" fmla="val 34416"/>
              <a:gd name="adj2" fmla="val 50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5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2192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we make a </a:t>
            </a:r>
            <a:r>
              <a:rPr lang="en-US" dirty="0" err="1" smtClean="0"/>
              <a:t>Picobot</a:t>
            </a:r>
            <a:r>
              <a:rPr lang="en-US" dirty="0" smtClean="0"/>
              <a:t> program that “paints” an entire row?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3581400"/>
            <a:ext cx="7772400" cy="6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kern="0" dirty="0" smtClean="0"/>
              <a:t>Perhaps surprisingly</a:t>
            </a:r>
            <a:r>
              <a:rPr lang="en-US" kern="0" smtClean="0"/>
              <a:t>, no!</a:t>
            </a:r>
            <a:endParaRPr lang="en-US" kern="0" dirty="0" smtClean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kern="0" dirty="0" smtClean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8291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2192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we make a </a:t>
            </a:r>
            <a:r>
              <a:rPr lang="en-US" dirty="0" err="1" smtClean="0"/>
              <a:t>Picobot</a:t>
            </a:r>
            <a:r>
              <a:rPr lang="en-US" dirty="0" smtClean="0"/>
              <a:t> program that “paints” an entire row?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26962" y="3276600"/>
            <a:ext cx="7772400" cy="147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kern="0" dirty="0" smtClean="0"/>
              <a:t>Problem: From the same spot in the room, the </a:t>
            </a:r>
            <a:r>
              <a:rPr lang="en-US" kern="0" dirty="0" err="1" smtClean="0"/>
              <a:t>Picobot</a:t>
            </a:r>
            <a:r>
              <a:rPr lang="en-US" kern="0" dirty="0" smtClean="0"/>
              <a:t> needs to sometimes go east and sometimes west.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kern="0" dirty="0" smtClean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6962" y="5091896"/>
            <a:ext cx="7772400" cy="147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kern="0" dirty="0" smtClean="0"/>
              <a:t>Solution: Give the </a:t>
            </a:r>
            <a:r>
              <a:rPr lang="en-US" kern="0" dirty="0" err="1" smtClean="0"/>
              <a:t>Picobot</a:t>
            </a:r>
            <a:r>
              <a:rPr lang="en-US" kern="0" dirty="0" smtClean="0"/>
              <a:t> a bit of </a:t>
            </a:r>
            <a:r>
              <a:rPr lang="en-US" i="1" kern="0" dirty="0" smtClean="0"/>
              <a:t>memory</a:t>
            </a:r>
            <a:r>
              <a:rPr lang="en-US" kern="0" dirty="0" smtClean="0"/>
              <a:t>, so it can remember where it needs to go next.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kern="0" dirty="0" smtClean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3800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4114800" y="2732088"/>
            <a:ext cx="4648200" cy="849312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41300" y="217488"/>
            <a:ext cx="2971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dirty="0" smtClean="0">
                <a:solidFill>
                  <a:srgbClr val="000000"/>
                </a:solidFill>
                <a:latin typeface="Cambria" pitchFamily="18" charset="0"/>
              </a:rPr>
              <a:t>State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990600" y="1905000"/>
            <a:ext cx="838200" cy="76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137378" y="1827213"/>
            <a:ext cx="4572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Picobot's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memory is a single number, called its </a:t>
            </a:r>
            <a:r>
              <a:rPr lang="en-US" dirty="0" smtClean="0">
                <a:solidFill>
                  <a:srgbClr val="120DF3"/>
                </a:solidFill>
                <a:latin typeface="Calibri" panose="020F0502020204030204" pitchFamily="34" charset="0"/>
              </a:rPr>
              <a:t>state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120DF3"/>
                </a:solidFill>
                <a:latin typeface="Calibri" panose="020F0502020204030204" pitchFamily="34" charset="0"/>
              </a:rPr>
              <a:t>State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is the </a:t>
            </a:r>
            <a:r>
              <a:rPr lang="en-US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internal context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of a computation, i.e., its </a:t>
            </a:r>
            <a:r>
              <a:rPr lang="en-US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subtask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52400" y="1905000"/>
            <a:ext cx="838200" cy="762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990600" y="1143000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990600" y="2667000"/>
            <a:ext cx="838200" cy="762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1828800" y="1905000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33400" y="4953000"/>
            <a:ext cx="8153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rgbClr val="120DF3"/>
                </a:solidFill>
                <a:latin typeface="Arial" charset="0"/>
              </a:rPr>
              <a:t>State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 and </a:t>
            </a:r>
            <a:r>
              <a:rPr lang="en-US" sz="3200" b="1" dirty="0" smtClean="0">
                <a:solidFill>
                  <a:srgbClr val="120DF3"/>
                </a:solidFill>
                <a:latin typeface="Courier New" charset="0"/>
              </a:rPr>
              <a:t>surroundings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 represent everything </a:t>
            </a:r>
            <a:r>
              <a:rPr lang="en-US" sz="3200" dirty="0" err="1" smtClean="0">
                <a:solidFill>
                  <a:srgbClr val="000000"/>
                </a:solidFill>
                <a:latin typeface="Arial" charset="0"/>
              </a:rPr>
              <a:t>Picobot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 knows about the world</a:t>
            </a: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4137378" y="38100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Picobot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always </a:t>
            </a:r>
            <a:r>
              <a:rPr lang="en-US" u="sng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starts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in </a:t>
            </a:r>
            <a:r>
              <a:rPr lang="en-US" dirty="0" smtClean="0">
                <a:solidFill>
                  <a:srgbClr val="120DF3"/>
                </a:solidFill>
                <a:latin typeface="Calibri" panose="020F0502020204030204" pitchFamily="34" charset="0"/>
              </a:rPr>
              <a:t>state 0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22891" name="AutoShape 14"/>
          <p:cNvSpPr>
            <a:spLocks noChangeArrowheads="1"/>
          </p:cNvSpPr>
          <p:nvPr/>
        </p:nvSpPr>
        <p:spPr bwMode="auto">
          <a:xfrm>
            <a:off x="1905000" y="382588"/>
            <a:ext cx="2686050" cy="1446212"/>
          </a:xfrm>
          <a:prstGeom prst="cloudCallout">
            <a:avLst>
              <a:gd name="adj1" fmla="val -46986"/>
              <a:gd name="adj2" fmla="val 62625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 pitchFamily="-106" charset="-128"/>
                <a:cs typeface="Calibri"/>
              </a:rPr>
              <a:t>I am in state </a:t>
            </a:r>
            <a:r>
              <a:rPr lang="en-US" sz="1800" dirty="0">
                <a:solidFill>
                  <a:srgbClr val="E80416"/>
                </a:solidFill>
                <a:latin typeface="Calibri"/>
                <a:ea typeface="ＭＳ Ｐゴシック" pitchFamily="-106" charset="-128"/>
                <a:cs typeface="Calibri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 pitchFamily="-106" charset="-128"/>
                <a:cs typeface="Calibri"/>
              </a:rPr>
              <a:t>. </a:t>
            </a:r>
          </a:p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 pitchFamily="-106" charset="-128"/>
                <a:cs typeface="Calibri"/>
              </a:rPr>
              <a:t>My surroundings </a:t>
            </a:r>
          </a:p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 pitchFamily="-106" charset="-128"/>
                <a:cs typeface="Calibri"/>
              </a:rPr>
              <a:t>are </a:t>
            </a:r>
            <a:r>
              <a:rPr lang="en-US" sz="1800" dirty="0" err="1">
                <a:solidFill>
                  <a:srgbClr val="000000"/>
                </a:solidFill>
                <a:latin typeface="Calibri"/>
                <a:ea typeface="ＭＳ Ｐゴシック" pitchFamily="-106" charset="-128"/>
                <a:cs typeface="Calibri"/>
              </a:rPr>
              <a:t>xx</a:t>
            </a:r>
            <a:r>
              <a:rPr lang="en-US" sz="1800" b="1" dirty="0" err="1">
                <a:solidFill>
                  <a:srgbClr val="000000"/>
                </a:solidFill>
                <a:latin typeface="Calibri"/>
                <a:ea typeface="ＭＳ Ｐゴシック" pitchFamily="-106" charset="-128"/>
                <a:cs typeface="Calibri"/>
              </a:rPr>
              <a:t>WS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 pitchFamily="-106" charset="-128"/>
                <a:cs typeface="Calibri"/>
              </a:rPr>
              <a:t>.</a:t>
            </a:r>
          </a:p>
        </p:txBody>
      </p:sp>
      <p:sp>
        <p:nvSpPr>
          <p:cNvPr id="29708" name="Rectangle 1"/>
          <p:cNvSpPr>
            <a:spLocks noChangeArrowheads="1"/>
          </p:cNvSpPr>
          <p:nvPr/>
        </p:nvSpPr>
        <p:spPr bwMode="auto">
          <a:xfrm>
            <a:off x="1493838" y="2270125"/>
            <a:ext cx="341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120DF3"/>
                </a:solidFill>
                <a:latin typeface="Calibri" charset="0"/>
                <a:ea typeface="MS PGothic" charset="0"/>
                <a:cs typeface="Calibri" charset="0"/>
              </a:rPr>
              <a:t>0</a:t>
            </a:r>
            <a:endParaRPr lang="en-US" b="1" dirty="0" smtClean="0">
              <a:solidFill>
                <a:srgbClr val="120DF3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72400" y="6324600"/>
            <a:ext cx="1261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  <a:latin typeface="Calibri" charset="0"/>
                <a:cs typeface="Calibri" charset="0"/>
              </a:rPr>
              <a:t>self-contained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libri" charset="0"/>
                <a:cs typeface="Calibri" charset="0"/>
              </a:rPr>
              <a:t>but not simplistic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17500" y="1219200"/>
            <a:ext cx="8521700" cy="2286000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41299" y="217488"/>
            <a:ext cx="746618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dirty="0" smtClean="0">
                <a:solidFill>
                  <a:srgbClr val="000000"/>
                </a:solidFill>
                <a:latin typeface="Cambria" pitchFamily="18" charset="0"/>
              </a:rPr>
              <a:t>State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80033" y="1372328"/>
            <a:ext cx="1035873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 smtClean="0">
                <a:solidFill>
                  <a:srgbClr val="120DF3"/>
                </a:solidFill>
                <a:latin typeface="Arial" charset="0"/>
              </a:rPr>
              <a:t>current state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763183" y="1470378"/>
            <a:ext cx="236220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120DF3"/>
                </a:solidFill>
                <a:latin typeface="Arial" charset="0"/>
              </a:rPr>
              <a:t>surroundings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268383" y="1470378"/>
            <a:ext cx="13795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120DF3"/>
                </a:solidFill>
                <a:latin typeface="Arial" charset="0"/>
              </a:rPr>
              <a:t>direction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773289" y="2079978"/>
            <a:ext cx="76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2144889" y="2079978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xxxx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7021689" y="2079978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5269089" y="2079978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  <a:latin typeface="Arial" charset="0"/>
              </a:rPr>
              <a:t>E</a:t>
            </a:r>
            <a:endParaRPr lang="en-US" sz="3200" b="1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4291719" y="2228418"/>
            <a:ext cx="717550" cy="381000"/>
          </a:xfrm>
          <a:prstGeom prst="rightArrow">
            <a:avLst>
              <a:gd name="adj1" fmla="val 34416"/>
              <a:gd name="adj2" fmla="val 50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01" name="Text Box 9"/>
          <p:cNvSpPr txBox="1">
            <a:spLocks noChangeArrowheads="1"/>
          </p:cNvSpPr>
          <p:nvPr/>
        </p:nvSpPr>
        <p:spPr bwMode="auto">
          <a:xfrm>
            <a:off x="7174319" y="1378378"/>
            <a:ext cx="1035873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 smtClean="0">
                <a:solidFill>
                  <a:srgbClr val="120DF3"/>
                </a:solidFill>
                <a:latin typeface="Arial" charset="0"/>
              </a:rPr>
              <a:t>next state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033" y="3962400"/>
            <a:ext cx="781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“If my surroundings look like </a:t>
            </a:r>
            <a:r>
              <a:rPr lang="en-US" b="1" dirty="0" err="1" smtClean="0"/>
              <a:t>xxxx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and I’m in state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 take one step to the </a:t>
            </a:r>
            <a:r>
              <a:rPr lang="en-US" b="1" dirty="0" smtClean="0"/>
              <a:t>E</a:t>
            </a:r>
            <a:r>
              <a:rPr lang="en-US" dirty="0" smtClean="0"/>
              <a:t>ast </a:t>
            </a:r>
            <a:r>
              <a:rPr lang="en-US" dirty="0" smtClean="0">
                <a:solidFill>
                  <a:srgbClr val="FF0000"/>
                </a:solidFill>
              </a:rPr>
              <a:t>and stay in state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51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17500" y="1219200"/>
            <a:ext cx="8521700" cy="5257800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41299" y="217488"/>
            <a:ext cx="746618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dirty="0" smtClean="0">
                <a:solidFill>
                  <a:srgbClr val="000000"/>
                </a:solidFill>
                <a:latin typeface="Cambria" pitchFamily="18" charset="0"/>
              </a:rPr>
              <a:t>Painting a row with state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80033" y="1372328"/>
            <a:ext cx="1035873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 smtClean="0">
                <a:solidFill>
                  <a:srgbClr val="120DF3"/>
                </a:solidFill>
                <a:latin typeface="Arial" charset="0"/>
              </a:rPr>
              <a:t>current state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763183" y="1470378"/>
            <a:ext cx="236220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120DF3"/>
                </a:solidFill>
                <a:latin typeface="Arial" charset="0"/>
              </a:rPr>
              <a:t>surroundings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268383" y="1470378"/>
            <a:ext cx="13795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120DF3"/>
                </a:solidFill>
                <a:latin typeface="Arial" charset="0"/>
              </a:rPr>
              <a:t>direction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000" y="2680046"/>
            <a:ext cx="7620000" cy="584775"/>
            <a:chOff x="773289" y="2079978"/>
            <a:chExt cx="7620000" cy="584775"/>
          </a:xfrm>
        </p:grpSpPr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773289" y="2079978"/>
              <a:ext cx="7620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dirty="0" smtClean="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2144889" y="2079978"/>
              <a:ext cx="1371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dirty="0" err="1" smtClean="0">
                  <a:solidFill>
                    <a:srgbClr val="000000"/>
                  </a:solidFill>
                  <a:latin typeface="Calibri" charset="0"/>
                  <a:cs typeface="Calibri" charset="0"/>
                </a:rPr>
                <a:t>xxxx</a:t>
              </a:r>
              <a:endParaRPr lang="en-US" sz="3200" b="1" dirty="0" smtClean="0">
                <a:solidFill>
                  <a:srgbClr val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7021689" y="2079978"/>
              <a:ext cx="1371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smtClean="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5269089" y="2079978"/>
              <a:ext cx="1371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dirty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3200" b="1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" name="Right Arrow 3"/>
            <p:cNvSpPr/>
            <p:nvPr/>
          </p:nvSpPr>
          <p:spPr bwMode="auto">
            <a:xfrm>
              <a:off x="4291719" y="2228418"/>
              <a:ext cx="717550" cy="381000"/>
            </a:xfrm>
            <a:prstGeom prst="rightArrow">
              <a:avLst>
                <a:gd name="adj1" fmla="val 34416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  <p:sp>
        <p:nvSpPr>
          <p:cNvPr id="101" name="Text Box 9"/>
          <p:cNvSpPr txBox="1">
            <a:spLocks noChangeArrowheads="1"/>
          </p:cNvSpPr>
          <p:nvPr/>
        </p:nvSpPr>
        <p:spPr bwMode="auto">
          <a:xfrm>
            <a:off x="7174319" y="1378378"/>
            <a:ext cx="1035873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 smtClean="0">
                <a:solidFill>
                  <a:srgbClr val="120DF3"/>
                </a:solidFill>
                <a:latin typeface="Arial" charset="0"/>
              </a:rPr>
              <a:t>next state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2000" y="3949207"/>
            <a:ext cx="7620000" cy="584775"/>
            <a:chOff x="773289" y="2079978"/>
            <a:chExt cx="7620000" cy="584775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773289" y="2079978"/>
              <a:ext cx="7620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dirty="0" smtClean="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144889" y="2079978"/>
              <a:ext cx="1371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dirty="0" err="1" smtClean="0">
                  <a:solidFill>
                    <a:srgbClr val="000000"/>
                  </a:solidFill>
                  <a:latin typeface="Calibri" charset="0"/>
                  <a:cs typeface="Calibri" charset="0"/>
                </a:rPr>
                <a:t>xExx</a:t>
              </a:r>
              <a:endParaRPr lang="en-US" sz="3200" b="1" dirty="0" smtClean="0">
                <a:solidFill>
                  <a:srgbClr val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7021689" y="2079978"/>
              <a:ext cx="1371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dirty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3200" b="1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5269089" y="2079978"/>
              <a:ext cx="1371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dirty="0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3200" b="1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" name="Right Arrow 19"/>
            <p:cNvSpPr/>
            <p:nvPr/>
          </p:nvSpPr>
          <p:spPr bwMode="auto">
            <a:xfrm>
              <a:off x="4291719" y="2228418"/>
              <a:ext cx="717550" cy="381000"/>
            </a:xfrm>
            <a:prstGeom prst="rightArrow">
              <a:avLst>
                <a:gd name="adj1" fmla="val 34416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00" y="5310757"/>
            <a:ext cx="7620000" cy="584775"/>
            <a:chOff x="773289" y="2079978"/>
            <a:chExt cx="7620000" cy="584775"/>
          </a:xfrm>
        </p:grpSpPr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773289" y="2079978"/>
              <a:ext cx="7620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dirty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3200" b="1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2144889" y="2079978"/>
              <a:ext cx="1371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dirty="0" err="1" smtClean="0">
                  <a:solidFill>
                    <a:srgbClr val="000000"/>
                  </a:solidFill>
                  <a:latin typeface="Calibri" charset="0"/>
                  <a:cs typeface="Calibri" charset="0"/>
                </a:rPr>
                <a:t>xxxx</a:t>
              </a:r>
              <a:endParaRPr lang="en-US" sz="3200" b="1" dirty="0" smtClean="0">
                <a:solidFill>
                  <a:srgbClr val="000000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7021689" y="2079978"/>
              <a:ext cx="1371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dirty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3200" b="1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5269089" y="2079978"/>
              <a:ext cx="1371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dirty="0">
                  <a:solidFill>
                    <a:srgbClr val="000000"/>
                  </a:solidFill>
                  <a:latin typeface="Arial" charset="0"/>
                </a:rPr>
                <a:t>W</a:t>
              </a:r>
              <a:endParaRPr lang="en-US" sz="3200" b="1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" name="Right Arrow 29"/>
            <p:cNvSpPr/>
            <p:nvPr/>
          </p:nvSpPr>
          <p:spPr bwMode="auto">
            <a:xfrm>
              <a:off x="4291719" y="2228418"/>
              <a:ext cx="717550" cy="381000"/>
            </a:xfrm>
            <a:prstGeom prst="rightArrow">
              <a:avLst>
                <a:gd name="adj1" fmla="val 34416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08050" y="2162141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</a:t>
            </a:r>
            <a:r>
              <a:rPr lang="en-US" i="1" dirty="0" smtClean="0"/>
              <a:t>paint to the east until you hit the wall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877184" y="3497477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</a:t>
            </a:r>
            <a:r>
              <a:rPr lang="en-US" i="1" dirty="0" smtClean="0"/>
              <a:t>if at the east wall, change to state 1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908050" y="4796448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</a:t>
            </a:r>
            <a:r>
              <a:rPr lang="en-US" i="1" dirty="0" smtClean="0"/>
              <a:t>paint to the west until you hit the wall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08050" y="5983101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 first and third rules are </a:t>
            </a:r>
            <a:r>
              <a:rPr lang="en-US" smtClean="0"/>
              <a:t>NOT ambiguous.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6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7"/>
          <p:cNvSpPr>
            <a:spLocks noChangeArrowheads="1"/>
          </p:cNvSpPr>
          <p:nvPr/>
        </p:nvSpPr>
        <p:spPr bwMode="auto">
          <a:xfrm>
            <a:off x="246063" y="5418138"/>
            <a:ext cx="2724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you'll see 100% in the next 10 minutes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2531" name="Picture 11" descr="Picture 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5" y="1908175"/>
            <a:ext cx="4841875" cy="3390900"/>
          </a:xfrm>
          <a:prstGeom prst="rect">
            <a:avLst/>
          </a:prstGeom>
          <a:noFill/>
          <a:ln w="19050">
            <a:solidFill>
              <a:srgbClr val="120DF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838200" y="244475"/>
            <a:ext cx="7543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dirty="0">
                <a:latin typeface="Cambria" pitchFamily="18" charset="0"/>
              </a:rPr>
              <a:t>Another language </a:t>
            </a:r>
            <a:r>
              <a:rPr lang="en-US" sz="4200" i="1" dirty="0">
                <a:latin typeface="Cambria" pitchFamily="18" charset="0"/>
              </a:rPr>
              <a:t>already</a:t>
            </a:r>
            <a:r>
              <a:rPr lang="en-US" sz="4200" dirty="0">
                <a:latin typeface="Cambria" pitchFamily="18" charset="0"/>
              </a:rPr>
              <a:t>?</a:t>
            </a:r>
          </a:p>
        </p:txBody>
      </p: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366713" y="5038725"/>
            <a:ext cx="2484437" cy="322263"/>
          </a:xfrm>
          <a:prstGeom prst="rect">
            <a:avLst/>
          </a:prstGeom>
          <a:solidFill>
            <a:srgbClr val="D6EAF6"/>
          </a:solidFill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sz="1500" i="1" dirty="0">
                <a:solidFill>
                  <a:srgbClr val="000000"/>
                </a:solidFill>
                <a:latin typeface="Calibri" pitchFamily="34" charset="0"/>
              </a:rPr>
              <a:t>Special-purpose language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22534" name="Rectangle 9"/>
          <p:cNvSpPr>
            <a:spLocks noChangeArrowheads="1"/>
          </p:cNvSpPr>
          <p:nvPr/>
        </p:nvSpPr>
        <p:spPr bwMode="auto">
          <a:xfrm>
            <a:off x="496888" y="2422525"/>
            <a:ext cx="22240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8000"/>
                </a:solidFill>
                <a:latin typeface="Calibri" pitchFamily="34" charset="0"/>
              </a:rPr>
              <a:t>you might see 50% by the end of the term</a:t>
            </a:r>
            <a:endParaRPr lang="en-US"/>
          </a:p>
        </p:txBody>
      </p:sp>
      <p:sp>
        <p:nvSpPr>
          <p:cNvPr id="22535" name="Rectangle 16"/>
          <p:cNvSpPr>
            <a:spLocks noChangeArrowheads="1"/>
          </p:cNvSpPr>
          <p:nvPr/>
        </p:nvSpPr>
        <p:spPr bwMode="auto">
          <a:xfrm>
            <a:off x="1003300" y="1566863"/>
            <a:ext cx="1211263" cy="461962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8000"/>
                </a:solidFill>
                <a:latin typeface="Calibri" pitchFamily="34" charset="0"/>
              </a:rPr>
              <a:t> Python </a:t>
            </a:r>
            <a:endParaRPr lang="en-US"/>
          </a:p>
        </p:txBody>
      </p:sp>
      <p:sp>
        <p:nvSpPr>
          <p:cNvPr id="22536" name="Rectangle 18"/>
          <p:cNvSpPr>
            <a:spLocks noChangeArrowheads="1"/>
          </p:cNvSpPr>
          <p:nvPr/>
        </p:nvSpPr>
        <p:spPr bwMode="auto">
          <a:xfrm>
            <a:off x="1042988" y="4452938"/>
            <a:ext cx="1131887" cy="461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" pitchFamily="34" charset="0"/>
              </a:rPr>
              <a:t>Picobot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2537" name="Rectangle 19"/>
          <p:cNvSpPr>
            <a:spLocks noChangeArrowheads="1"/>
          </p:cNvSpPr>
          <p:nvPr/>
        </p:nvSpPr>
        <p:spPr bwMode="auto">
          <a:xfrm>
            <a:off x="366713" y="2135188"/>
            <a:ext cx="2484437" cy="32385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sz="1500" i="1" dirty="0">
                <a:solidFill>
                  <a:srgbClr val="008000"/>
                </a:solidFill>
                <a:latin typeface="Calibri" pitchFamily="34" charset="0"/>
              </a:rPr>
              <a:t>General-purpose language</a:t>
            </a:r>
            <a:endParaRPr lang="en-US" sz="1500" dirty="0">
              <a:solidFill>
                <a:srgbClr val="008000"/>
              </a:solidFill>
            </a:endParaRPr>
          </a:p>
        </p:txBody>
      </p:sp>
      <p:sp>
        <p:nvSpPr>
          <p:cNvPr id="22538" name="Rectangle 20"/>
          <p:cNvSpPr>
            <a:spLocks noChangeArrowheads="1"/>
          </p:cNvSpPr>
          <p:nvPr/>
        </p:nvSpPr>
        <p:spPr bwMode="auto">
          <a:xfrm>
            <a:off x="4652963" y="5527675"/>
            <a:ext cx="29194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 pitchFamily="34" charset="0"/>
              </a:rPr>
              <a:t>The Picobot simulator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2539" name="Rectangle 20"/>
          <p:cNvSpPr>
            <a:spLocks noChangeArrowheads="1"/>
          </p:cNvSpPr>
          <p:nvPr/>
        </p:nvSpPr>
        <p:spPr bwMode="auto">
          <a:xfrm>
            <a:off x="4287393" y="5933678"/>
            <a:ext cx="48718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www.cs.ucla.edu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/~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todd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picobot.html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40" name="Rectangle 1"/>
          <p:cNvSpPr>
            <a:spLocks noChangeArrowheads="1"/>
          </p:cNvSpPr>
          <p:nvPr/>
        </p:nvSpPr>
        <p:spPr bwMode="auto">
          <a:xfrm>
            <a:off x="5473700" y="1295400"/>
            <a:ext cx="1233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20DF3"/>
                </a:solidFill>
                <a:latin typeface="Calibri" pitchFamily="34" charset="0"/>
              </a:rPr>
              <a:t>Picobot!</a:t>
            </a:r>
            <a:endParaRPr lang="en-US">
              <a:solidFill>
                <a:srgbClr val="120DF3"/>
              </a:solidFill>
            </a:endParaRPr>
          </a:p>
        </p:txBody>
      </p:sp>
      <p:sp>
        <p:nvSpPr>
          <p:cNvPr id="22541" name="Rectangle 19"/>
          <p:cNvSpPr>
            <a:spLocks noChangeArrowheads="1"/>
          </p:cNvSpPr>
          <p:nvPr/>
        </p:nvSpPr>
        <p:spPr bwMode="auto">
          <a:xfrm>
            <a:off x="177452" y="3562350"/>
            <a:ext cx="283051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500" i="1" dirty="0" smtClean="0">
                <a:solidFill>
                  <a:srgbClr val="008000"/>
                </a:solidFill>
                <a:latin typeface="Calibri" pitchFamily="34" charset="0"/>
              </a:rPr>
              <a:t>even then, &lt;1</a:t>
            </a:r>
            <a:r>
              <a:rPr lang="en-US" sz="1500" i="1" dirty="0">
                <a:solidFill>
                  <a:srgbClr val="008000"/>
                </a:solidFill>
                <a:latin typeface="Calibri" pitchFamily="34" charset="0"/>
              </a:rPr>
              <a:t>% of its libraries!</a:t>
            </a:r>
            <a:endParaRPr lang="en-US" sz="15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Homework: Paint the whole room!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44" y="1066800"/>
            <a:ext cx="5562600" cy="56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 Box 11"/>
          <p:cNvSpPr txBox="1">
            <a:spLocks noChangeArrowheads="1"/>
          </p:cNvSpPr>
          <p:nvPr/>
        </p:nvSpPr>
        <p:spPr bwMode="auto">
          <a:xfrm>
            <a:off x="228600" y="152400"/>
            <a:ext cx="71596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4200" dirty="0" smtClean="0">
                <a:solidFill>
                  <a:srgbClr val="000000"/>
                </a:solidFill>
                <a:latin typeface="Cambria" pitchFamily="18" charset="0"/>
                <a:cs typeface="Times New Roman" charset="0"/>
              </a:rPr>
              <a:t>Maze coverage?</a:t>
            </a:r>
          </a:p>
        </p:txBody>
      </p:sp>
    </p:spTree>
    <p:extLst>
      <p:ext uri="{BB962C8B-B14F-4D97-AF65-F5344CB8AC3E}">
        <p14:creationId xmlns:p14="http://schemas.microsoft.com/office/powerpoint/2010/main" val="181596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726906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1"/>
          <p:cNvSpPr txBox="1">
            <a:spLocks noChangeArrowheads="1"/>
          </p:cNvSpPr>
          <p:nvPr/>
        </p:nvSpPr>
        <p:spPr bwMode="auto">
          <a:xfrm rot="21105789">
            <a:off x="4221810" y="5484764"/>
            <a:ext cx="4285369" cy="738664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4200" i="1" dirty="0" smtClean="0">
                <a:solidFill>
                  <a:srgbClr val="120DF3"/>
                </a:solidFill>
                <a:latin typeface="Cambria" pitchFamily="18" charset="0"/>
                <a:cs typeface="Times New Roman" charset="0"/>
              </a:rPr>
              <a:t>Right</a:t>
            </a:r>
            <a:r>
              <a:rPr lang="en-US" sz="4200" i="1" dirty="0">
                <a:solidFill>
                  <a:srgbClr val="120DF3"/>
                </a:solidFill>
                <a:latin typeface="Cambria" pitchFamily="18" charset="0"/>
                <a:cs typeface="Times New Roman" charset="0"/>
              </a:rPr>
              <a:t> </a:t>
            </a:r>
            <a:r>
              <a:rPr lang="en-US" sz="4200" i="1" dirty="0" smtClean="0">
                <a:solidFill>
                  <a:srgbClr val="120DF3"/>
                </a:solidFill>
                <a:latin typeface="Cambria" pitchFamily="18" charset="0"/>
                <a:cs typeface="Times New Roman" charset="0"/>
              </a:rPr>
              <a:t>Hand Rule</a:t>
            </a:r>
          </a:p>
        </p:txBody>
      </p:sp>
      <p:sp>
        <p:nvSpPr>
          <p:cNvPr id="2" name="Down Arrow 1"/>
          <p:cNvSpPr/>
          <p:nvPr/>
        </p:nvSpPr>
        <p:spPr bwMode="auto">
          <a:xfrm rot="9068496">
            <a:off x="4817357" y="3581877"/>
            <a:ext cx="533400" cy="838200"/>
          </a:xfrm>
          <a:prstGeom prst="downArrow">
            <a:avLst/>
          </a:prstGeom>
          <a:solidFill>
            <a:srgbClr val="FFCC99"/>
          </a:solidFill>
          <a:ln w="9525" cap="flat" cmpd="sng" algn="ctr">
            <a:solidFill>
              <a:srgbClr val="120DF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44" y="1066800"/>
            <a:ext cx="5562600" cy="56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 Box 11"/>
          <p:cNvSpPr txBox="1">
            <a:spLocks noChangeArrowheads="1"/>
          </p:cNvSpPr>
          <p:nvPr/>
        </p:nvSpPr>
        <p:spPr bwMode="auto">
          <a:xfrm>
            <a:off x="228600" y="152400"/>
            <a:ext cx="71596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4200" dirty="0" smtClean="0">
                <a:solidFill>
                  <a:srgbClr val="000000"/>
                </a:solidFill>
                <a:latin typeface="Cambria" pitchFamily="18" charset="0"/>
                <a:cs typeface="Times New Roman" charset="0"/>
              </a:rPr>
              <a:t>Maze strategies?</a:t>
            </a:r>
          </a:p>
        </p:txBody>
      </p:sp>
      <p:sp>
        <p:nvSpPr>
          <p:cNvPr id="101" name="Text Box 11"/>
          <p:cNvSpPr txBox="1">
            <a:spLocks noChangeArrowheads="1"/>
          </p:cNvSpPr>
          <p:nvPr/>
        </p:nvSpPr>
        <p:spPr bwMode="auto">
          <a:xfrm>
            <a:off x="4477631" y="163689"/>
            <a:ext cx="4285369" cy="738664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4200" i="1" dirty="0" smtClean="0">
                <a:solidFill>
                  <a:srgbClr val="120DF3"/>
                </a:solidFill>
                <a:latin typeface="Cambria" pitchFamily="18" charset="0"/>
                <a:cs typeface="Times New Roman" charset="0"/>
              </a:rPr>
              <a:t>Right</a:t>
            </a:r>
            <a:r>
              <a:rPr lang="en-US" sz="4200" i="1" dirty="0">
                <a:solidFill>
                  <a:srgbClr val="120DF3"/>
                </a:solidFill>
                <a:latin typeface="Cambria" pitchFamily="18" charset="0"/>
                <a:cs typeface="Times New Roman" charset="0"/>
              </a:rPr>
              <a:t> </a:t>
            </a:r>
            <a:r>
              <a:rPr lang="en-US" sz="4200" i="1" dirty="0" smtClean="0">
                <a:solidFill>
                  <a:srgbClr val="120DF3"/>
                </a:solidFill>
                <a:latin typeface="Cambria" pitchFamily="18" charset="0"/>
                <a:cs typeface="Times New Roman" charset="0"/>
              </a:rPr>
              <a:t>Hand Rule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 rot="20805629">
            <a:off x="311238" y="1352566"/>
            <a:ext cx="3330747" cy="2677656"/>
          </a:xfrm>
          <a:prstGeom prst="rect">
            <a:avLst/>
          </a:prstGeom>
          <a:solidFill>
            <a:srgbClr val="FFCC99"/>
          </a:solidFill>
          <a:ln>
            <a:solidFill>
              <a:srgbClr val="FF9900"/>
            </a:solidFill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4200" i="1" dirty="0" smtClean="0">
                <a:solidFill>
                  <a:srgbClr val="120DF3"/>
                </a:solidFill>
                <a:latin typeface="Cambria" pitchFamily="18" charset="0"/>
                <a:cs typeface="Times New Roman" charset="0"/>
              </a:rPr>
              <a:t>Keep your "right hand" on the wall, </a:t>
            </a:r>
            <a:r>
              <a:rPr lang="en-US" sz="4200" i="1" dirty="0" err="1" smtClean="0">
                <a:solidFill>
                  <a:srgbClr val="120DF3"/>
                </a:solidFill>
                <a:latin typeface="Cambria" pitchFamily="18" charset="0"/>
                <a:cs typeface="Times New Roman" charset="0"/>
              </a:rPr>
              <a:t>Picobot</a:t>
            </a:r>
            <a:r>
              <a:rPr lang="en-US" sz="4200" i="1" dirty="0" smtClean="0">
                <a:solidFill>
                  <a:srgbClr val="120DF3"/>
                </a:solidFill>
                <a:latin typeface="Cambria" pitchFamily="18" charset="0"/>
                <a:cs typeface="Times New Roman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980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44" y="1066800"/>
            <a:ext cx="5562600" cy="56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 Box 11"/>
          <p:cNvSpPr txBox="1">
            <a:spLocks noChangeArrowheads="1"/>
          </p:cNvSpPr>
          <p:nvPr/>
        </p:nvSpPr>
        <p:spPr bwMode="auto">
          <a:xfrm>
            <a:off x="228600" y="152400"/>
            <a:ext cx="71596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4200" dirty="0" smtClean="0">
                <a:solidFill>
                  <a:srgbClr val="000000"/>
                </a:solidFill>
                <a:latin typeface="Cambria" pitchFamily="18" charset="0"/>
                <a:cs typeface="Times New Roman" charset="0"/>
              </a:rPr>
              <a:t>Maze strategies?</a:t>
            </a:r>
          </a:p>
        </p:txBody>
      </p:sp>
      <p:sp>
        <p:nvSpPr>
          <p:cNvPr id="101" name="Text Box 11"/>
          <p:cNvSpPr txBox="1">
            <a:spLocks noChangeArrowheads="1"/>
          </p:cNvSpPr>
          <p:nvPr/>
        </p:nvSpPr>
        <p:spPr bwMode="auto">
          <a:xfrm>
            <a:off x="4477631" y="163689"/>
            <a:ext cx="4285369" cy="738664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4200" i="1" dirty="0" smtClean="0">
                <a:solidFill>
                  <a:srgbClr val="120DF3"/>
                </a:solidFill>
                <a:latin typeface="Cambria" pitchFamily="18" charset="0"/>
                <a:cs typeface="Times New Roman" charset="0"/>
              </a:rPr>
              <a:t>Right</a:t>
            </a:r>
            <a:r>
              <a:rPr lang="en-US" sz="4200" i="1" dirty="0">
                <a:solidFill>
                  <a:srgbClr val="120DF3"/>
                </a:solidFill>
                <a:latin typeface="Cambria" pitchFamily="18" charset="0"/>
                <a:cs typeface="Times New Roman" charset="0"/>
              </a:rPr>
              <a:t> </a:t>
            </a:r>
            <a:r>
              <a:rPr lang="en-US" sz="4200" i="1" dirty="0" smtClean="0">
                <a:solidFill>
                  <a:srgbClr val="120DF3"/>
                </a:solidFill>
                <a:latin typeface="Cambria" pitchFamily="18" charset="0"/>
                <a:cs typeface="Times New Roman" charset="0"/>
              </a:rPr>
              <a:t>Hand Rule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 rot="20805629">
            <a:off x="311238" y="1352566"/>
            <a:ext cx="3330747" cy="2677656"/>
          </a:xfrm>
          <a:prstGeom prst="rect">
            <a:avLst/>
          </a:prstGeom>
          <a:solidFill>
            <a:srgbClr val="FFCC99"/>
          </a:solidFill>
          <a:ln>
            <a:solidFill>
              <a:srgbClr val="FF9900"/>
            </a:solidFill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4200" i="1" dirty="0" smtClean="0">
                <a:solidFill>
                  <a:srgbClr val="120DF3"/>
                </a:solidFill>
                <a:latin typeface="Cambria" pitchFamily="18" charset="0"/>
                <a:cs typeface="Times New Roman" charset="0"/>
              </a:rPr>
              <a:t>Keep your "right hand" on the wall, </a:t>
            </a:r>
            <a:r>
              <a:rPr lang="en-US" sz="4200" i="1" dirty="0" err="1" smtClean="0">
                <a:solidFill>
                  <a:srgbClr val="120DF3"/>
                </a:solidFill>
                <a:latin typeface="Cambria" pitchFamily="18" charset="0"/>
                <a:cs typeface="Times New Roman" charset="0"/>
              </a:rPr>
              <a:t>Picobot</a:t>
            </a:r>
            <a:r>
              <a:rPr lang="en-US" sz="4200" i="1" dirty="0" smtClean="0">
                <a:solidFill>
                  <a:srgbClr val="120DF3"/>
                </a:solidFill>
                <a:latin typeface="Cambria" pitchFamily="18" charset="0"/>
                <a:cs typeface="Times New Roman" charset="0"/>
              </a:rPr>
              <a:t>!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226264" y="4678740"/>
            <a:ext cx="2564959" cy="1569660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mbria" pitchFamily="18" charset="0"/>
                <a:cs typeface="Times New Roman" charset="0"/>
              </a:rPr>
              <a:t>We'll need to use state to represent the </a:t>
            </a:r>
            <a:r>
              <a:rPr lang="en-US" b="1" i="1" dirty="0" smtClean="0">
                <a:solidFill>
                  <a:srgbClr val="120DF3"/>
                </a:solidFill>
                <a:latin typeface="Cambria" pitchFamily="18" charset="0"/>
                <a:cs typeface="Times New Roman" charset="0"/>
              </a:rPr>
              <a:t>direction </a:t>
            </a:r>
            <a:r>
              <a:rPr lang="en-US" b="1" i="1" dirty="0" err="1" smtClean="0">
                <a:solidFill>
                  <a:srgbClr val="120DF3"/>
                </a:solidFill>
                <a:latin typeface="Cambria" pitchFamily="18" charset="0"/>
                <a:cs typeface="Times New Roman" charset="0"/>
              </a:rPr>
              <a:t>Picobot</a:t>
            </a:r>
            <a:r>
              <a:rPr lang="en-US" b="1" i="1" dirty="0" smtClean="0">
                <a:solidFill>
                  <a:srgbClr val="120DF3"/>
                </a:solidFill>
                <a:latin typeface="Cambria" pitchFamily="18" charset="0"/>
                <a:cs typeface="Times New Roman" charset="0"/>
              </a:rPr>
              <a:t> is facing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  <a:cs typeface="Times New Roman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06501" y="1600200"/>
            <a:ext cx="1397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Cambria" pitchFamily="18" charset="0"/>
                <a:ea typeface="MS PGothic" pitchFamily="34" charset="-128"/>
                <a:cs typeface="Times New Roman" charset="0"/>
              </a:rPr>
              <a:t>State </a:t>
            </a:r>
            <a:r>
              <a:rPr lang="en-US" sz="3200" b="1" dirty="0" smtClean="0">
                <a:solidFill>
                  <a:srgbClr val="120DF3"/>
                </a:solidFill>
                <a:latin typeface="Cambria" pitchFamily="18" charset="0"/>
                <a:ea typeface="MS PGothic" pitchFamily="34" charset="-128"/>
                <a:cs typeface="Times New Roman" charset="0"/>
              </a:rPr>
              <a:t>0</a:t>
            </a:r>
            <a:endParaRPr lang="en-US" sz="3200" b="1" dirty="0">
              <a:solidFill>
                <a:srgbClr val="120DF3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9800" y="2141875"/>
            <a:ext cx="1397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Cambria" pitchFamily="18" charset="0"/>
                <a:ea typeface="MS PGothic" pitchFamily="34" charset="-128"/>
                <a:cs typeface="Times New Roman" charset="0"/>
              </a:rPr>
              <a:t>State </a:t>
            </a:r>
            <a:r>
              <a:rPr lang="en-US" sz="3200" b="1" dirty="0" smtClean="0">
                <a:solidFill>
                  <a:srgbClr val="120DF3"/>
                </a:solidFill>
                <a:latin typeface="Cambria" pitchFamily="18" charset="0"/>
                <a:ea typeface="MS PGothic" pitchFamily="34" charset="-128"/>
                <a:cs typeface="Times New Roman" charset="0"/>
              </a:rPr>
              <a:t>1</a:t>
            </a:r>
            <a:endParaRPr lang="en-US" sz="3200" b="1" dirty="0">
              <a:solidFill>
                <a:srgbClr val="120DF3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9800" y="2683550"/>
            <a:ext cx="1397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Cambria" pitchFamily="18" charset="0"/>
                <a:ea typeface="MS PGothic" pitchFamily="34" charset="-128"/>
                <a:cs typeface="Times New Roman" charset="0"/>
              </a:rPr>
              <a:t>State </a:t>
            </a:r>
            <a:r>
              <a:rPr lang="en-US" sz="3200" b="1" dirty="0" smtClean="0">
                <a:solidFill>
                  <a:srgbClr val="120DF3"/>
                </a:solidFill>
                <a:latin typeface="Cambria" pitchFamily="18" charset="0"/>
                <a:ea typeface="MS PGothic" pitchFamily="34" charset="-128"/>
                <a:cs typeface="Times New Roman" charset="0"/>
              </a:rPr>
              <a:t>2</a:t>
            </a:r>
            <a:endParaRPr lang="en-US" sz="3200" b="1" dirty="0">
              <a:solidFill>
                <a:srgbClr val="120DF3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9800" y="3225225"/>
            <a:ext cx="1397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Cambria" pitchFamily="18" charset="0"/>
                <a:ea typeface="MS PGothic" pitchFamily="34" charset="-128"/>
                <a:cs typeface="Times New Roman" charset="0"/>
              </a:rPr>
              <a:t>State </a:t>
            </a:r>
            <a:r>
              <a:rPr lang="en-US" sz="3200" b="1" dirty="0" smtClean="0">
                <a:solidFill>
                  <a:srgbClr val="120DF3"/>
                </a:solidFill>
                <a:latin typeface="Cambria" pitchFamily="18" charset="0"/>
                <a:ea typeface="MS PGothic" pitchFamily="34" charset="-128"/>
                <a:cs typeface="Times New Roman" charset="0"/>
              </a:rPr>
              <a:t>3</a:t>
            </a:r>
            <a:endParaRPr lang="en-US" sz="3200" b="1" dirty="0">
              <a:solidFill>
                <a:srgbClr val="120DF3"/>
              </a:solidFill>
              <a:latin typeface="Calibri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04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8167688" y="2938463"/>
            <a:ext cx="496887" cy="495300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7891" name="Rectangle 17"/>
          <p:cNvSpPr>
            <a:spLocks noChangeArrowheads="1"/>
          </p:cNvSpPr>
          <p:nvPr/>
        </p:nvSpPr>
        <p:spPr bwMode="auto">
          <a:xfrm>
            <a:off x="8153400" y="1858838"/>
            <a:ext cx="496888" cy="495300"/>
          </a:xfrm>
          <a:prstGeom prst="rect">
            <a:avLst/>
          </a:prstGeom>
          <a:solidFill>
            <a:srgbClr val="120DF3"/>
          </a:solidFill>
          <a:ln w="9525" algn="ctr">
            <a:solidFill>
              <a:srgbClr val="120DF3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7892" name="Text Box 10"/>
          <p:cNvSpPr txBox="1">
            <a:spLocks noChangeArrowheads="1"/>
          </p:cNvSpPr>
          <p:nvPr/>
        </p:nvSpPr>
        <p:spPr bwMode="auto">
          <a:xfrm>
            <a:off x="944563" y="140014"/>
            <a:ext cx="7970837" cy="3231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500" dirty="0" smtClean="0">
                <a:solidFill>
                  <a:srgbClr val="000000"/>
                </a:solidFill>
                <a:latin typeface="Cambria" pitchFamily="18" charset="0"/>
              </a:rPr>
              <a:t>Suppose </a:t>
            </a:r>
            <a:r>
              <a:rPr lang="en-US" sz="1500" dirty="0" err="1">
                <a:solidFill>
                  <a:srgbClr val="000000"/>
                </a:solidFill>
                <a:latin typeface="Cambria" pitchFamily="18" charset="0"/>
              </a:rPr>
              <a:t>Picobot</a:t>
            </a:r>
            <a:r>
              <a:rPr lang="en-US" sz="1500" dirty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ambria" pitchFamily="18" charset="0"/>
              </a:rPr>
              <a:t>wants </a:t>
            </a:r>
            <a:r>
              <a:rPr lang="en-US" sz="1500" dirty="0">
                <a:solidFill>
                  <a:srgbClr val="000000"/>
                </a:solidFill>
                <a:latin typeface="Cambria" pitchFamily="18" charset="0"/>
              </a:rPr>
              <a:t>to traverse a maze </a:t>
            </a:r>
            <a:r>
              <a:rPr lang="en-US" sz="1500" b="1" i="1" dirty="0">
                <a:solidFill>
                  <a:srgbClr val="000000"/>
                </a:solidFill>
                <a:latin typeface="Cambria" pitchFamily="18" charset="0"/>
              </a:rPr>
              <a:t>with its right hand </a:t>
            </a:r>
            <a:r>
              <a:rPr lang="en-US" sz="1500" b="1" i="1" u="sng" dirty="0">
                <a:solidFill>
                  <a:srgbClr val="000000"/>
                </a:solidFill>
                <a:latin typeface="Cambria" pitchFamily="18" charset="0"/>
              </a:rPr>
              <a:t>always</a:t>
            </a:r>
            <a:r>
              <a:rPr lang="en-US" sz="1500" b="1" i="1" dirty="0">
                <a:solidFill>
                  <a:srgbClr val="000000"/>
                </a:solidFill>
                <a:latin typeface="Cambria" pitchFamily="18" charset="0"/>
              </a:rPr>
              <a:t> on the wall</a:t>
            </a:r>
            <a:r>
              <a:rPr lang="en-US" sz="1500" b="1" i="1" dirty="0" smtClean="0">
                <a:solidFill>
                  <a:srgbClr val="000000"/>
                </a:solidFill>
                <a:latin typeface="Cambria" pitchFamily="18" charset="0"/>
              </a:rPr>
              <a:t>...</a:t>
            </a:r>
            <a:endParaRPr lang="en-US" sz="15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5847" name="Freeform 1"/>
          <p:cNvSpPr>
            <a:spLocks/>
          </p:cNvSpPr>
          <p:nvPr/>
        </p:nvSpPr>
        <p:spPr bwMode="auto">
          <a:xfrm>
            <a:off x="8008938" y="1968376"/>
            <a:ext cx="252412" cy="276225"/>
          </a:xfrm>
          <a:custGeom>
            <a:avLst/>
            <a:gdLst>
              <a:gd name="T0" fmla="*/ 0 w 469232"/>
              <a:gd name="T1" fmla="*/ 93127 h 572028"/>
              <a:gd name="T2" fmla="*/ 136049 w 469232"/>
              <a:gd name="T3" fmla="*/ 98947 h 572028"/>
              <a:gd name="T4" fmla="*/ 129571 w 469232"/>
              <a:gd name="T5" fmla="*/ 81486 h 572028"/>
              <a:gd name="T6" fmla="*/ 149007 w 469232"/>
              <a:gd name="T7" fmla="*/ 5821 h 572028"/>
              <a:gd name="T8" fmla="*/ 168442 w 469232"/>
              <a:gd name="T9" fmla="*/ 0 h 572028"/>
              <a:gd name="T10" fmla="*/ 181399 w 469232"/>
              <a:gd name="T11" fmla="*/ 17461 h 572028"/>
              <a:gd name="T12" fmla="*/ 174921 w 469232"/>
              <a:gd name="T13" fmla="*/ 64025 h 572028"/>
              <a:gd name="T14" fmla="*/ 226749 w 469232"/>
              <a:gd name="T15" fmla="*/ 69845 h 572028"/>
              <a:gd name="T16" fmla="*/ 220270 w 469232"/>
              <a:gd name="T17" fmla="*/ 116409 h 572028"/>
              <a:gd name="T18" fmla="*/ 252663 w 469232"/>
              <a:gd name="T19" fmla="*/ 145511 h 572028"/>
              <a:gd name="T20" fmla="*/ 239706 w 469232"/>
              <a:gd name="T21" fmla="*/ 162972 h 572028"/>
              <a:gd name="T22" fmla="*/ 220270 w 469232"/>
              <a:gd name="T23" fmla="*/ 168793 h 572028"/>
              <a:gd name="T24" fmla="*/ 246184 w 469232"/>
              <a:gd name="T25" fmla="*/ 197895 h 572028"/>
              <a:gd name="T26" fmla="*/ 226749 w 469232"/>
              <a:gd name="T27" fmla="*/ 203715 h 572028"/>
              <a:gd name="T28" fmla="*/ 213792 w 469232"/>
              <a:gd name="T29" fmla="*/ 215356 h 572028"/>
              <a:gd name="T30" fmla="*/ 226749 w 469232"/>
              <a:gd name="T31" fmla="*/ 226997 h 572028"/>
              <a:gd name="T32" fmla="*/ 233227 w 469232"/>
              <a:gd name="T33" fmla="*/ 244458 h 572028"/>
              <a:gd name="T34" fmla="*/ 226749 w 469232"/>
              <a:gd name="T35" fmla="*/ 261919 h 572028"/>
              <a:gd name="T36" fmla="*/ 142528 w 469232"/>
              <a:gd name="T37" fmla="*/ 267740 h 572028"/>
              <a:gd name="T38" fmla="*/ 123092 w 469232"/>
              <a:gd name="T39" fmla="*/ 261919 h 572028"/>
              <a:gd name="T40" fmla="*/ 116614 w 469232"/>
              <a:gd name="T41" fmla="*/ 244458 h 572028"/>
              <a:gd name="T42" fmla="*/ 77742 w 469232"/>
              <a:gd name="T43" fmla="*/ 232817 h 572028"/>
              <a:gd name="T44" fmla="*/ 12957 w 469232"/>
              <a:gd name="T45" fmla="*/ 226997 h 57202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9232" h="572028">
                <a:moveTo>
                  <a:pt x="0" y="192505"/>
                </a:moveTo>
                <a:cubicBezTo>
                  <a:pt x="84221" y="196516"/>
                  <a:pt x="168765" y="212927"/>
                  <a:pt x="252663" y="204537"/>
                </a:cubicBezTo>
                <a:cubicBezTo>
                  <a:pt x="265282" y="203275"/>
                  <a:pt x="240632" y="181124"/>
                  <a:pt x="240632" y="168442"/>
                </a:cubicBezTo>
                <a:cubicBezTo>
                  <a:pt x="240632" y="119140"/>
                  <a:pt x="224683" y="43259"/>
                  <a:pt x="276727" y="12032"/>
                </a:cubicBezTo>
                <a:cubicBezTo>
                  <a:pt x="287602" y="5507"/>
                  <a:pt x="300790" y="4011"/>
                  <a:pt x="312821" y="0"/>
                </a:cubicBezTo>
                <a:cubicBezTo>
                  <a:pt x="320842" y="12032"/>
                  <a:pt x="335575" y="21694"/>
                  <a:pt x="336884" y="36095"/>
                </a:cubicBezTo>
                <a:cubicBezTo>
                  <a:pt x="339811" y="68296"/>
                  <a:pt x="305002" y="106824"/>
                  <a:pt x="324853" y="132347"/>
                </a:cubicBezTo>
                <a:cubicBezTo>
                  <a:pt x="344704" y="157870"/>
                  <a:pt x="389022" y="140368"/>
                  <a:pt x="421106" y="144379"/>
                </a:cubicBezTo>
                <a:cubicBezTo>
                  <a:pt x="449742" y="230287"/>
                  <a:pt x="466274" y="202499"/>
                  <a:pt x="409074" y="240632"/>
                </a:cubicBezTo>
                <a:cubicBezTo>
                  <a:pt x="425117" y="251327"/>
                  <a:pt x="469232" y="274052"/>
                  <a:pt x="469232" y="300790"/>
                </a:cubicBezTo>
                <a:cubicBezTo>
                  <a:pt x="469232" y="315250"/>
                  <a:pt x="456460" y="327851"/>
                  <a:pt x="445169" y="336884"/>
                </a:cubicBezTo>
                <a:cubicBezTo>
                  <a:pt x="435266" y="344807"/>
                  <a:pt x="421106" y="344905"/>
                  <a:pt x="409074" y="348916"/>
                </a:cubicBezTo>
                <a:cubicBezTo>
                  <a:pt x="420225" y="356350"/>
                  <a:pt x="471729" y="380016"/>
                  <a:pt x="457200" y="409074"/>
                </a:cubicBezTo>
                <a:cubicBezTo>
                  <a:pt x="451528" y="420417"/>
                  <a:pt x="433137" y="417095"/>
                  <a:pt x="421106" y="421105"/>
                </a:cubicBezTo>
                <a:cubicBezTo>
                  <a:pt x="413085" y="429126"/>
                  <a:pt x="397042" y="433825"/>
                  <a:pt x="397042" y="445169"/>
                </a:cubicBezTo>
                <a:cubicBezTo>
                  <a:pt x="397042" y="456513"/>
                  <a:pt x="415270" y="459505"/>
                  <a:pt x="421106" y="469232"/>
                </a:cubicBezTo>
                <a:cubicBezTo>
                  <a:pt x="427631" y="480107"/>
                  <a:pt x="429127" y="493295"/>
                  <a:pt x="433137" y="505326"/>
                </a:cubicBezTo>
                <a:cubicBezTo>
                  <a:pt x="429127" y="517358"/>
                  <a:pt x="427631" y="530546"/>
                  <a:pt x="421106" y="541421"/>
                </a:cubicBezTo>
                <a:cubicBezTo>
                  <a:pt x="386729" y="598716"/>
                  <a:pt x="326293" y="559053"/>
                  <a:pt x="264695" y="553453"/>
                </a:cubicBezTo>
                <a:cubicBezTo>
                  <a:pt x="252663" y="549442"/>
                  <a:pt x="237568" y="550389"/>
                  <a:pt x="228600" y="541421"/>
                </a:cubicBezTo>
                <a:cubicBezTo>
                  <a:pt x="219632" y="532453"/>
                  <a:pt x="226889" y="512698"/>
                  <a:pt x="216569" y="505326"/>
                </a:cubicBezTo>
                <a:cubicBezTo>
                  <a:pt x="195929" y="490583"/>
                  <a:pt x="168442" y="489284"/>
                  <a:pt x="144379" y="481263"/>
                </a:cubicBezTo>
                <a:cubicBezTo>
                  <a:pt x="81653" y="460355"/>
                  <a:pt x="120963" y="469232"/>
                  <a:pt x="24063" y="469232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rgbClr val="00FB1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7895" name="Rectangle 2"/>
          <p:cNvSpPr>
            <a:spLocks noChangeArrowheads="1"/>
          </p:cNvSpPr>
          <p:nvPr/>
        </p:nvSpPr>
        <p:spPr bwMode="auto">
          <a:xfrm>
            <a:off x="7572375" y="1865188"/>
            <a:ext cx="496888" cy="496888"/>
          </a:xfrm>
          <a:prstGeom prst="rect">
            <a:avLst/>
          </a:prstGeom>
          <a:solidFill>
            <a:srgbClr val="00FB1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562850" y="730126"/>
            <a:ext cx="496888" cy="49688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Times" pitchFamily="1" charset="0"/>
              <a:ea typeface="MS PGothic" pitchFamily="34" charset="-128"/>
            </a:endParaRPr>
          </a:p>
        </p:txBody>
      </p:sp>
      <p:sp>
        <p:nvSpPr>
          <p:cNvPr id="37897" name="Text Box 10"/>
          <p:cNvSpPr txBox="1">
            <a:spLocks noChangeArrowheads="1"/>
          </p:cNvSpPr>
          <p:nvPr/>
        </p:nvSpPr>
        <p:spPr bwMode="auto">
          <a:xfrm>
            <a:off x="152400" y="609600"/>
            <a:ext cx="6897687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(A) 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CORRIDOR rule</a:t>
            </a: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500" i="1" dirty="0">
                <a:solidFill>
                  <a:srgbClr val="000000"/>
                </a:solidFill>
                <a:latin typeface="Cambria" pitchFamily="18" charset="0"/>
              </a:rPr>
              <a:t>   </a:t>
            </a:r>
            <a:r>
              <a:rPr lang="en-US" sz="1500" i="1" u="sng" dirty="0" smtClean="0">
                <a:solidFill>
                  <a:srgbClr val="000000"/>
                </a:solidFill>
                <a:latin typeface="Cambria" pitchFamily="18" charset="0"/>
              </a:rPr>
              <a:t>If you're facing N with a wall at right and space ahead</a:t>
            </a:r>
            <a:r>
              <a:rPr lang="en-US" sz="1500" i="1" dirty="0" smtClean="0">
                <a:solidFill>
                  <a:srgbClr val="000000"/>
                </a:solidFill>
                <a:latin typeface="Cambria" pitchFamily="18" charset="0"/>
              </a:rPr>
              <a:t>  then  </a:t>
            </a:r>
            <a:r>
              <a:rPr lang="en-US" sz="1500" i="1" u="sng" dirty="0" smtClean="0">
                <a:solidFill>
                  <a:srgbClr val="000000"/>
                </a:solidFill>
                <a:latin typeface="Cambria" pitchFamily="18" charset="0"/>
              </a:rPr>
              <a:t>go forward</a:t>
            </a:r>
            <a:r>
              <a:rPr lang="en-US" sz="1500" i="1" dirty="0" smtClean="0">
                <a:solidFill>
                  <a:srgbClr val="000000"/>
                </a:solidFill>
                <a:latin typeface="Cambria" pitchFamily="18" charset="0"/>
              </a:rPr>
              <a:t>”</a:t>
            </a:r>
            <a:endParaRPr lang="en-US" sz="1500" i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7551738" y="2084263"/>
            <a:ext cx="2825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rgbClr val="E80416"/>
                </a:solidFill>
                <a:latin typeface="Calibri" pitchFamily="34" charset="0"/>
                <a:ea typeface="MS PGothic" pitchFamily="34" charset="-128"/>
              </a:rPr>
              <a:t>0</a:t>
            </a:r>
            <a:endParaRPr lang="en-US" sz="1500" b="1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cxnSp>
        <p:nvCxnSpPr>
          <p:cNvPr id="37899" name="Straight Arrow Connector 2"/>
          <p:cNvCxnSpPr>
            <a:cxnSpLocks noChangeShapeType="1"/>
          </p:cNvCxnSpPr>
          <p:nvPr/>
        </p:nvCxnSpPr>
        <p:spPr bwMode="auto">
          <a:xfrm flipV="1">
            <a:off x="7812088" y="1868363"/>
            <a:ext cx="0" cy="228600"/>
          </a:xfrm>
          <a:prstGeom prst="straightConnector1">
            <a:avLst/>
          </a:prstGeom>
          <a:noFill/>
          <a:ln w="1905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7562850" y="1292101"/>
            <a:ext cx="496888" cy="49688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Times" pitchFamily="1" charset="0"/>
              <a:ea typeface="MS PGothic" pitchFamily="34" charset="-128"/>
            </a:endParaRPr>
          </a:p>
        </p:txBody>
      </p:sp>
      <p:sp>
        <p:nvSpPr>
          <p:cNvPr id="37901" name="Rectangle 17"/>
          <p:cNvSpPr>
            <a:spLocks noChangeArrowheads="1"/>
          </p:cNvSpPr>
          <p:nvPr/>
        </p:nvSpPr>
        <p:spPr bwMode="auto">
          <a:xfrm>
            <a:off x="8153400" y="1292101"/>
            <a:ext cx="496888" cy="495300"/>
          </a:xfrm>
          <a:prstGeom prst="rect">
            <a:avLst/>
          </a:prstGeom>
          <a:solidFill>
            <a:srgbClr val="120DF3"/>
          </a:solidFill>
          <a:ln w="9525" algn="ctr">
            <a:solidFill>
              <a:srgbClr val="120DF3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7902" name="Text Box 10"/>
          <p:cNvSpPr txBox="1">
            <a:spLocks noChangeArrowheads="1"/>
          </p:cNvSpPr>
          <p:nvPr/>
        </p:nvSpPr>
        <p:spPr bwMode="auto">
          <a:xfrm>
            <a:off x="152400" y="2840293"/>
            <a:ext cx="6781800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lvl="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(B) INTERSECTION 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rule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500" b="1" i="1" dirty="0" smtClean="0">
                <a:solidFill>
                  <a:srgbClr val="000000"/>
                </a:solidFill>
                <a:latin typeface="Cambria" pitchFamily="18" charset="0"/>
              </a:rPr>
              <a:t>   </a:t>
            </a:r>
            <a:r>
              <a:rPr lang="en-US" sz="1500" i="1" dirty="0">
                <a:solidFill>
                  <a:srgbClr val="000000"/>
                </a:solidFill>
                <a:latin typeface="Cambria" pitchFamily="18" charset="0"/>
              </a:rPr>
              <a:t>“</a:t>
            </a:r>
            <a:r>
              <a:rPr lang="en-US" sz="1500" i="1" u="sng" dirty="0">
                <a:solidFill>
                  <a:srgbClr val="000000"/>
                </a:solidFill>
                <a:latin typeface="Cambria" pitchFamily="18" charset="0"/>
              </a:rPr>
              <a:t>If </a:t>
            </a:r>
            <a:r>
              <a:rPr lang="en-US" sz="1500" i="1" u="sng" dirty="0" smtClean="0">
                <a:solidFill>
                  <a:srgbClr val="000000"/>
                </a:solidFill>
                <a:latin typeface="Cambria" pitchFamily="18" charset="0"/>
              </a:rPr>
              <a:t>you're facing North and lose the wall</a:t>
            </a:r>
            <a:r>
              <a:rPr lang="en-US" sz="1500" i="1" dirty="0" smtClean="0">
                <a:solidFill>
                  <a:srgbClr val="000000"/>
                </a:solidFill>
                <a:latin typeface="Cambria" pitchFamily="18" charset="0"/>
              </a:rPr>
              <a:t>,   then  </a:t>
            </a:r>
            <a:r>
              <a:rPr lang="en-US" sz="1500" i="1" u="sng" dirty="0" smtClean="0">
                <a:solidFill>
                  <a:srgbClr val="000000"/>
                </a:solidFill>
                <a:latin typeface="Cambria" pitchFamily="18" charset="0"/>
              </a:rPr>
              <a:t>get over to the wall now!</a:t>
            </a:r>
            <a:r>
              <a:rPr lang="en-US" sz="1500" i="1" dirty="0" smtClean="0">
                <a:solidFill>
                  <a:srgbClr val="000000"/>
                </a:solidFill>
                <a:latin typeface="Cambria" pitchFamily="18" charset="0"/>
              </a:rPr>
              <a:t>”</a:t>
            </a:r>
            <a:endParaRPr lang="en-US" sz="1500" i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7903" name="Rectangle 17"/>
          <p:cNvSpPr>
            <a:spLocks noChangeArrowheads="1"/>
          </p:cNvSpPr>
          <p:nvPr/>
        </p:nvSpPr>
        <p:spPr bwMode="auto">
          <a:xfrm>
            <a:off x="8167688" y="3505200"/>
            <a:ext cx="496887" cy="495300"/>
          </a:xfrm>
          <a:prstGeom prst="rect">
            <a:avLst/>
          </a:prstGeom>
          <a:solidFill>
            <a:srgbClr val="120DF3"/>
          </a:solidFill>
          <a:ln w="9525" algn="ctr">
            <a:solidFill>
              <a:srgbClr val="120DF3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22" name="Freeform 1"/>
          <p:cNvSpPr>
            <a:spLocks/>
          </p:cNvSpPr>
          <p:nvPr/>
        </p:nvSpPr>
        <p:spPr bwMode="auto">
          <a:xfrm>
            <a:off x="8023225" y="3057525"/>
            <a:ext cx="252413" cy="276225"/>
          </a:xfrm>
          <a:custGeom>
            <a:avLst/>
            <a:gdLst>
              <a:gd name="T0" fmla="*/ 0 w 469232"/>
              <a:gd name="T1" fmla="*/ 93127 h 572028"/>
              <a:gd name="T2" fmla="*/ 136049 w 469232"/>
              <a:gd name="T3" fmla="*/ 98947 h 572028"/>
              <a:gd name="T4" fmla="*/ 129571 w 469232"/>
              <a:gd name="T5" fmla="*/ 81486 h 572028"/>
              <a:gd name="T6" fmla="*/ 149007 w 469232"/>
              <a:gd name="T7" fmla="*/ 5821 h 572028"/>
              <a:gd name="T8" fmla="*/ 168442 w 469232"/>
              <a:gd name="T9" fmla="*/ 0 h 572028"/>
              <a:gd name="T10" fmla="*/ 181399 w 469232"/>
              <a:gd name="T11" fmla="*/ 17461 h 572028"/>
              <a:gd name="T12" fmla="*/ 174921 w 469232"/>
              <a:gd name="T13" fmla="*/ 64025 h 572028"/>
              <a:gd name="T14" fmla="*/ 226749 w 469232"/>
              <a:gd name="T15" fmla="*/ 69845 h 572028"/>
              <a:gd name="T16" fmla="*/ 220270 w 469232"/>
              <a:gd name="T17" fmla="*/ 116409 h 572028"/>
              <a:gd name="T18" fmla="*/ 252663 w 469232"/>
              <a:gd name="T19" fmla="*/ 145511 h 572028"/>
              <a:gd name="T20" fmla="*/ 239706 w 469232"/>
              <a:gd name="T21" fmla="*/ 162972 h 572028"/>
              <a:gd name="T22" fmla="*/ 220270 w 469232"/>
              <a:gd name="T23" fmla="*/ 168793 h 572028"/>
              <a:gd name="T24" fmla="*/ 246184 w 469232"/>
              <a:gd name="T25" fmla="*/ 197895 h 572028"/>
              <a:gd name="T26" fmla="*/ 226749 w 469232"/>
              <a:gd name="T27" fmla="*/ 203715 h 572028"/>
              <a:gd name="T28" fmla="*/ 213792 w 469232"/>
              <a:gd name="T29" fmla="*/ 215356 h 572028"/>
              <a:gd name="T30" fmla="*/ 226749 w 469232"/>
              <a:gd name="T31" fmla="*/ 226997 h 572028"/>
              <a:gd name="T32" fmla="*/ 233227 w 469232"/>
              <a:gd name="T33" fmla="*/ 244458 h 572028"/>
              <a:gd name="T34" fmla="*/ 226749 w 469232"/>
              <a:gd name="T35" fmla="*/ 261919 h 572028"/>
              <a:gd name="T36" fmla="*/ 142528 w 469232"/>
              <a:gd name="T37" fmla="*/ 267740 h 572028"/>
              <a:gd name="T38" fmla="*/ 123092 w 469232"/>
              <a:gd name="T39" fmla="*/ 261919 h 572028"/>
              <a:gd name="T40" fmla="*/ 116614 w 469232"/>
              <a:gd name="T41" fmla="*/ 244458 h 572028"/>
              <a:gd name="T42" fmla="*/ 77742 w 469232"/>
              <a:gd name="T43" fmla="*/ 232817 h 572028"/>
              <a:gd name="T44" fmla="*/ 12957 w 469232"/>
              <a:gd name="T45" fmla="*/ 226997 h 57202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9232" h="572028">
                <a:moveTo>
                  <a:pt x="0" y="192505"/>
                </a:moveTo>
                <a:cubicBezTo>
                  <a:pt x="84221" y="196516"/>
                  <a:pt x="168765" y="212927"/>
                  <a:pt x="252663" y="204537"/>
                </a:cubicBezTo>
                <a:cubicBezTo>
                  <a:pt x="265282" y="203275"/>
                  <a:pt x="240632" y="181124"/>
                  <a:pt x="240632" y="168442"/>
                </a:cubicBezTo>
                <a:cubicBezTo>
                  <a:pt x="240632" y="119140"/>
                  <a:pt x="224683" y="43259"/>
                  <a:pt x="276727" y="12032"/>
                </a:cubicBezTo>
                <a:cubicBezTo>
                  <a:pt x="287602" y="5507"/>
                  <a:pt x="300790" y="4011"/>
                  <a:pt x="312821" y="0"/>
                </a:cubicBezTo>
                <a:cubicBezTo>
                  <a:pt x="320842" y="12032"/>
                  <a:pt x="335575" y="21694"/>
                  <a:pt x="336884" y="36095"/>
                </a:cubicBezTo>
                <a:cubicBezTo>
                  <a:pt x="339811" y="68296"/>
                  <a:pt x="305002" y="106824"/>
                  <a:pt x="324853" y="132347"/>
                </a:cubicBezTo>
                <a:cubicBezTo>
                  <a:pt x="344704" y="157870"/>
                  <a:pt x="389022" y="140368"/>
                  <a:pt x="421106" y="144379"/>
                </a:cubicBezTo>
                <a:cubicBezTo>
                  <a:pt x="449742" y="230287"/>
                  <a:pt x="466274" y="202499"/>
                  <a:pt x="409074" y="240632"/>
                </a:cubicBezTo>
                <a:cubicBezTo>
                  <a:pt x="425117" y="251327"/>
                  <a:pt x="469232" y="274052"/>
                  <a:pt x="469232" y="300790"/>
                </a:cubicBezTo>
                <a:cubicBezTo>
                  <a:pt x="469232" y="315250"/>
                  <a:pt x="456460" y="327851"/>
                  <a:pt x="445169" y="336884"/>
                </a:cubicBezTo>
                <a:cubicBezTo>
                  <a:pt x="435266" y="344807"/>
                  <a:pt x="421106" y="344905"/>
                  <a:pt x="409074" y="348916"/>
                </a:cubicBezTo>
                <a:cubicBezTo>
                  <a:pt x="420225" y="356350"/>
                  <a:pt x="471729" y="380016"/>
                  <a:pt x="457200" y="409074"/>
                </a:cubicBezTo>
                <a:cubicBezTo>
                  <a:pt x="451528" y="420417"/>
                  <a:pt x="433137" y="417095"/>
                  <a:pt x="421106" y="421105"/>
                </a:cubicBezTo>
                <a:cubicBezTo>
                  <a:pt x="413085" y="429126"/>
                  <a:pt x="397042" y="433825"/>
                  <a:pt x="397042" y="445169"/>
                </a:cubicBezTo>
                <a:cubicBezTo>
                  <a:pt x="397042" y="456513"/>
                  <a:pt x="415270" y="459505"/>
                  <a:pt x="421106" y="469232"/>
                </a:cubicBezTo>
                <a:cubicBezTo>
                  <a:pt x="427631" y="480107"/>
                  <a:pt x="429127" y="493295"/>
                  <a:pt x="433137" y="505326"/>
                </a:cubicBezTo>
                <a:cubicBezTo>
                  <a:pt x="429127" y="517358"/>
                  <a:pt x="427631" y="530546"/>
                  <a:pt x="421106" y="541421"/>
                </a:cubicBezTo>
                <a:cubicBezTo>
                  <a:pt x="386729" y="598716"/>
                  <a:pt x="326293" y="559053"/>
                  <a:pt x="264695" y="553453"/>
                </a:cubicBezTo>
                <a:cubicBezTo>
                  <a:pt x="252663" y="549442"/>
                  <a:pt x="237568" y="550389"/>
                  <a:pt x="228600" y="541421"/>
                </a:cubicBezTo>
                <a:cubicBezTo>
                  <a:pt x="219632" y="532453"/>
                  <a:pt x="226889" y="512698"/>
                  <a:pt x="216569" y="505326"/>
                </a:cubicBezTo>
                <a:cubicBezTo>
                  <a:pt x="195929" y="490583"/>
                  <a:pt x="168442" y="489284"/>
                  <a:pt x="144379" y="481263"/>
                </a:cubicBezTo>
                <a:cubicBezTo>
                  <a:pt x="81653" y="460355"/>
                  <a:pt x="120963" y="469232"/>
                  <a:pt x="24063" y="469232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rgbClr val="00FB1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7905" name="Rectangle 2"/>
          <p:cNvSpPr>
            <a:spLocks noChangeArrowheads="1"/>
          </p:cNvSpPr>
          <p:nvPr/>
        </p:nvSpPr>
        <p:spPr bwMode="auto">
          <a:xfrm>
            <a:off x="7586663" y="2954338"/>
            <a:ext cx="496887" cy="496887"/>
          </a:xfrm>
          <a:prstGeom prst="rect">
            <a:avLst/>
          </a:prstGeom>
          <a:solidFill>
            <a:srgbClr val="00FB1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580313" y="4065588"/>
            <a:ext cx="496887" cy="4968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Times" pitchFamily="1" charset="0"/>
              <a:ea typeface="MS PGothic" pitchFamily="34" charset="-128"/>
            </a:endParaRPr>
          </a:p>
        </p:txBody>
      </p:sp>
      <p:sp>
        <p:nvSpPr>
          <p:cNvPr id="37907" name="Rectangle 24"/>
          <p:cNvSpPr>
            <a:spLocks noChangeArrowheads="1"/>
          </p:cNvSpPr>
          <p:nvPr/>
        </p:nvSpPr>
        <p:spPr bwMode="auto">
          <a:xfrm>
            <a:off x="7566025" y="3175000"/>
            <a:ext cx="2825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rgbClr val="E80416"/>
                </a:solidFill>
                <a:latin typeface="Calibri" pitchFamily="34" charset="0"/>
                <a:ea typeface="MS PGothic" pitchFamily="34" charset="-128"/>
              </a:rPr>
              <a:t>0</a:t>
            </a:r>
            <a:endParaRPr lang="en-US" sz="1500" b="1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cxnSp>
        <p:nvCxnSpPr>
          <p:cNvPr id="37908" name="Straight Arrow Connector 25"/>
          <p:cNvCxnSpPr>
            <a:cxnSpLocks noChangeShapeType="1"/>
          </p:cNvCxnSpPr>
          <p:nvPr/>
        </p:nvCxnSpPr>
        <p:spPr bwMode="auto">
          <a:xfrm flipV="1">
            <a:off x="7826375" y="2957513"/>
            <a:ext cx="0" cy="228600"/>
          </a:xfrm>
          <a:prstGeom prst="straightConnector1">
            <a:avLst/>
          </a:prstGeom>
          <a:noFill/>
          <a:ln w="1905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 bwMode="auto">
          <a:xfrm>
            <a:off x="7580313" y="3511550"/>
            <a:ext cx="496887" cy="4968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Times" pitchFamily="1" charset="0"/>
              <a:ea typeface="MS PGothic" pitchFamily="34" charset="-128"/>
            </a:endParaRPr>
          </a:p>
        </p:txBody>
      </p:sp>
      <p:sp>
        <p:nvSpPr>
          <p:cNvPr id="37910" name="Rectangle 28"/>
          <p:cNvSpPr>
            <a:spLocks noChangeArrowheads="1"/>
          </p:cNvSpPr>
          <p:nvPr/>
        </p:nvSpPr>
        <p:spPr bwMode="auto">
          <a:xfrm>
            <a:off x="8167688" y="4065588"/>
            <a:ext cx="496887" cy="495300"/>
          </a:xfrm>
          <a:prstGeom prst="rect">
            <a:avLst/>
          </a:prstGeom>
          <a:solidFill>
            <a:srgbClr val="120DF3"/>
          </a:solidFill>
          <a:ln w="9525" algn="ctr">
            <a:solidFill>
              <a:srgbClr val="120DF3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8147050" y="730126"/>
            <a:ext cx="496888" cy="49688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Times" pitchFamily="1" charset="0"/>
              <a:ea typeface="MS PGothic" pitchFamily="34" charset="-128"/>
            </a:endParaRPr>
          </a:p>
        </p:txBody>
      </p:sp>
      <p:sp>
        <p:nvSpPr>
          <p:cNvPr id="37912" name="Text Box 10"/>
          <p:cNvSpPr txBox="1">
            <a:spLocks noChangeArrowheads="1"/>
          </p:cNvSpPr>
          <p:nvPr/>
        </p:nvSpPr>
        <p:spPr bwMode="auto">
          <a:xfrm>
            <a:off x="152400" y="4912169"/>
            <a:ext cx="7323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lvl="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(C) DEAD END rule</a:t>
            </a:r>
            <a:r>
              <a:rPr lang="en-US" sz="1500" dirty="0" smtClean="0">
                <a:solidFill>
                  <a:srgbClr val="000000"/>
                </a:solidFill>
                <a:latin typeface="Cambria" pitchFamily="18" charset="0"/>
              </a:rPr>
              <a:t> </a:t>
            </a:r>
          </a:p>
        </p:txBody>
      </p:sp>
      <p:sp>
        <p:nvSpPr>
          <p:cNvPr id="37913" name="Rectangle 17"/>
          <p:cNvSpPr>
            <a:spLocks noChangeArrowheads="1"/>
          </p:cNvSpPr>
          <p:nvPr/>
        </p:nvSpPr>
        <p:spPr bwMode="auto">
          <a:xfrm>
            <a:off x="8156575" y="5802757"/>
            <a:ext cx="496888" cy="495300"/>
          </a:xfrm>
          <a:prstGeom prst="rect">
            <a:avLst/>
          </a:prstGeom>
          <a:solidFill>
            <a:srgbClr val="120DF3"/>
          </a:solidFill>
          <a:ln w="9525" algn="ctr">
            <a:solidFill>
              <a:srgbClr val="120DF3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3" name="Freeform 1"/>
          <p:cNvSpPr>
            <a:spLocks/>
          </p:cNvSpPr>
          <p:nvPr/>
        </p:nvSpPr>
        <p:spPr bwMode="auto">
          <a:xfrm>
            <a:off x="8012113" y="5912294"/>
            <a:ext cx="252412" cy="276225"/>
          </a:xfrm>
          <a:custGeom>
            <a:avLst/>
            <a:gdLst>
              <a:gd name="T0" fmla="*/ 0 w 469232"/>
              <a:gd name="T1" fmla="*/ 93127 h 572028"/>
              <a:gd name="T2" fmla="*/ 136049 w 469232"/>
              <a:gd name="T3" fmla="*/ 98947 h 572028"/>
              <a:gd name="T4" fmla="*/ 129571 w 469232"/>
              <a:gd name="T5" fmla="*/ 81486 h 572028"/>
              <a:gd name="T6" fmla="*/ 149007 w 469232"/>
              <a:gd name="T7" fmla="*/ 5821 h 572028"/>
              <a:gd name="T8" fmla="*/ 168442 w 469232"/>
              <a:gd name="T9" fmla="*/ 0 h 572028"/>
              <a:gd name="T10" fmla="*/ 181399 w 469232"/>
              <a:gd name="T11" fmla="*/ 17461 h 572028"/>
              <a:gd name="T12" fmla="*/ 174921 w 469232"/>
              <a:gd name="T13" fmla="*/ 64025 h 572028"/>
              <a:gd name="T14" fmla="*/ 226749 w 469232"/>
              <a:gd name="T15" fmla="*/ 69845 h 572028"/>
              <a:gd name="T16" fmla="*/ 220270 w 469232"/>
              <a:gd name="T17" fmla="*/ 116409 h 572028"/>
              <a:gd name="T18" fmla="*/ 252663 w 469232"/>
              <a:gd name="T19" fmla="*/ 145511 h 572028"/>
              <a:gd name="T20" fmla="*/ 239706 w 469232"/>
              <a:gd name="T21" fmla="*/ 162972 h 572028"/>
              <a:gd name="T22" fmla="*/ 220270 w 469232"/>
              <a:gd name="T23" fmla="*/ 168793 h 572028"/>
              <a:gd name="T24" fmla="*/ 246184 w 469232"/>
              <a:gd name="T25" fmla="*/ 197895 h 572028"/>
              <a:gd name="T26" fmla="*/ 226749 w 469232"/>
              <a:gd name="T27" fmla="*/ 203715 h 572028"/>
              <a:gd name="T28" fmla="*/ 213792 w 469232"/>
              <a:gd name="T29" fmla="*/ 215356 h 572028"/>
              <a:gd name="T30" fmla="*/ 226749 w 469232"/>
              <a:gd name="T31" fmla="*/ 226997 h 572028"/>
              <a:gd name="T32" fmla="*/ 233227 w 469232"/>
              <a:gd name="T33" fmla="*/ 244458 h 572028"/>
              <a:gd name="T34" fmla="*/ 226749 w 469232"/>
              <a:gd name="T35" fmla="*/ 261919 h 572028"/>
              <a:gd name="T36" fmla="*/ 142528 w 469232"/>
              <a:gd name="T37" fmla="*/ 267740 h 572028"/>
              <a:gd name="T38" fmla="*/ 123092 w 469232"/>
              <a:gd name="T39" fmla="*/ 261919 h 572028"/>
              <a:gd name="T40" fmla="*/ 116614 w 469232"/>
              <a:gd name="T41" fmla="*/ 244458 h 572028"/>
              <a:gd name="T42" fmla="*/ 77742 w 469232"/>
              <a:gd name="T43" fmla="*/ 232817 h 572028"/>
              <a:gd name="T44" fmla="*/ 12957 w 469232"/>
              <a:gd name="T45" fmla="*/ 226997 h 57202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9232" h="572028">
                <a:moveTo>
                  <a:pt x="0" y="192505"/>
                </a:moveTo>
                <a:cubicBezTo>
                  <a:pt x="84221" y="196516"/>
                  <a:pt x="168765" y="212927"/>
                  <a:pt x="252663" y="204537"/>
                </a:cubicBezTo>
                <a:cubicBezTo>
                  <a:pt x="265282" y="203275"/>
                  <a:pt x="240632" y="181124"/>
                  <a:pt x="240632" y="168442"/>
                </a:cubicBezTo>
                <a:cubicBezTo>
                  <a:pt x="240632" y="119140"/>
                  <a:pt x="224683" y="43259"/>
                  <a:pt x="276727" y="12032"/>
                </a:cubicBezTo>
                <a:cubicBezTo>
                  <a:pt x="287602" y="5507"/>
                  <a:pt x="300790" y="4011"/>
                  <a:pt x="312821" y="0"/>
                </a:cubicBezTo>
                <a:cubicBezTo>
                  <a:pt x="320842" y="12032"/>
                  <a:pt x="335575" y="21694"/>
                  <a:pt x="336884" y="36095"/>
                </a:cubicBezTo>
                <a:cubicBezTo>
                  <a:pt x="339811" y="68296"/>
                  <a:pt x="305002" y="106824"/>
                  <a:pt x="324853" y="132347"/>
                </a:cubicBezTo>
                <a:cubicBezTo>
                  <a:pt x="344704" y="157870"/>
                  <a:pt x="389022" y="140368"/>
                  <a:pt x="421106" y="144379"/>
                </a:cubicBezTo>
                <a:cubicBezTo>
                  <a:pt x="449742" y="230287"/>
                  <a:pt x="466274" y="202499"/>
                  <a:pt x="409074" y="240632"/>
                </a:cubicBezTo>
                <a:cubicBezTo>
                  <a:pt x="425117" y="251327"/>
                  <a:pt x="469232" y="274052"/>
                  <a:pt x="469232" y="300790"/>
                </a:cubicBezTo>
                <a:cubicBezTo>
                  <a:pt x="469232" y="315250"/>
                  <a:pt x="456460" y="327851"/>
                  <a:pt x="445169" y="336884"/>
                </a:cubicBezTo>
                <a:cubicBezTo>
                  <a:pt x="435266" y="344807"/>
                  <a:pt x="421106" y="344905"/>
                  <a:pt x="409074" y="348916"/>
                </a:cubicBezTo>
                <a:cubicBezTo>
                  <a:pt x="420225" y="356350"/>
                  <a:pt x="471729" y="380016"/>
                  <a:pt x="457200" y="409074"/>
                </a:cubicBezTo>
                <a:cubicBezTo>
                  <a:pt x="451528" y="420417"/>
                  <a:pt x="433137" y="417095"/>
                  <a:pt x="421106" y="421105"/>
                </a:cubicBezTo>
                <a:cubicBezTo>
                  <a:pt x="413085" y="429126"/>
                  <a:pt x="397042" y="433825"/>
                  <a:pt x="397042" y="445169"/>
                </a:cubicBezTo>
                <a:cubicBezTo>
                  <a:pt x="397042" y="456513"/>
                  <a:pt x="415270" y="459505"/>
                  <a:pt x="421106" y="469232"/>
                </a:cubicBezTo>
                <a:cubicBezTo>
                  <a:pt x="427631" y="480107"/>
                  <a:pt x="429127" y="493295"/>
                  <a:pt x="433137" y="505326"/>
                </a:cubicBezTo>
                <a:cubicBezTo>
                  <a:pt x="429127" y="517358"/>
                  <a:pt x="427631" y="530546"/>
                  <a:pt x="421106" y="541421"/>
                </a:cubicBezTo>
                <a:cubicBezTo>
                  <a:pt x="386729" y="598716"/>
                  <a:pt x="326293" y="559053"/>
                  <a:pt x="264695" y="553453"/>
                </a:cubicBezTo>
                <a:cubicBezTo>
                  <a:pt x="252663" y="549442"/>
                  <a:pt x="237568" y="550389"/>
                  <a:pt x="228600" y="541421"/>
                </a:cubicBezTo>
                <a:cubicBezTo>
                  <a:pt x="219632" y="532453"/>
                  <a:pt x="226889" y="512698"/>
                  <a:pt x="216569" y="505326"/>
                </a:cubicBezTo>
                <a:cubicBezTo>
                  <a:pt x="195929" y="490583"/>
                  <a:pt x="168442" y="489284"/>
                  <a:pt x="144379" y="481263"/>
                </a:cubicBezTo>
                <a:cubicBezTo>
                  <a:pt x="81653" y="460355"/>
                  <a:pt x="120963" y="469232"/>
                  <a:pt x="24063" y="469232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rgbClr val="00FB1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7915" name="Rectangle 2"/>
          <p:cNvSpPr>
            <a:spLocks noChangeArrowheads="1"/>
          </p:cNvSpPr>
          <p:nvPr/>
        </p:nvSpPr>
        <p:spPr bwMode="auto">
          <a:xfrm>
            <a:off x="7575550" y="5809107"/>
            <a:ext cx="496888" cy="496887"/>
          </a:xfrm>
          <a:prstGeom prst="rect">
            <a:avLst/>
          </a:prstGeom>
          <a:solidFill>
            <a:srgbClr val="00FB1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7916" name="Rectangle 34"/>
          <p:cNvSpPr>
            <a:spLocks noChangeArrowheads="1"/>
          </p:cNvSpPr>
          <p:nvPr/>
        </p:nvSpPr>
        <p:spPr bwMode="auto">
          <a:xfrm>
            <a:off x="7554913" y="6028182"/>
            <a:ext cx="2825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rgbClr val="E80416"/>
                </a:solidFill>
                <a:latin typeface="Calibri" pitchFamily="34" charset="0"/>
                <a:ea typeface="MS PGothic" pitchFamily="34" charset="-128"/>
              </a:rPr>
              <a:t>0</a:t>
            </a:r>
            <a:endParaRPr lang="en-US" sz="1500" b="1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cxnSp>
        <p:nvCxnSpPr>
          <p:cNvPr id="37917" name="Straight Arrow Connector 35"/>
          <p:cNvCxnSpPr>
            <a:cxnSpLocks noChangeShapeType="1"/>
          </p:cNvCxnSpPr>
          <p:nvPr/>
        </p:nvCxnSpPr>
        <p:spPr bwMode="auto">
          <a:xfrm flipV="1">
            <a:off x="7815263" y="5812282"/>
            <a:ext cx="0" cy="228600"/>
          </a:xfrm>
          <a:prstGeom prst="straightConnector1">
            <a:avLst/>
          </a:prstGeom>
          <a:noFill/>
          <a:ln w="1905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" name="Rectangle 36"/>
          <p:cNvSpPr/>
          <p:nvPr/>
        </p:nvSpPr>
        <p:spPr bwMode="auto">
          <a:xfrm>
            <a:off x="7566025" y="5236019"/>
            <a:ext cx="496888" cy="496888"/>
          </a:xfrm>
          <a:prstGeom prst="rect">
            <a:avLst/>
          </a:prstGeom>
          <a:solidFill>
            <a:srgbClr val="120DF3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Times" pitchFamily="1" charset="0"/>
              <a:ea typeface="MS PGothic" pitchFamily="34" charset="-128"/>
            </a:endParaRPr>
          </a:p>
        </p:txBody>
      </p:sp>
      <p:sp>
        <p:nvSpPr>
          <p:cNvPr id="37919" name="Rectangle 17"/>
          <p:cNvSpPr>
            <a:spLocks noChangeArrowheads="1"/>
          </p:cNvSpPr>
          <p:nvPr/>
        </p:nvSpPr>
        <p:spPr bwMode="auto">
          <a:xfrm>
            <a:off x="8156575" y="5236019"/>
            <a:ext cx="496888" cy="495300"/>
          </a:xfrm>
          <a:prstGeom prst="rect">
            <a:avLst/>
          </a:prstGeom>
          <a:solidFill>
            <a:srgbClr val="120DF3"/>
          </a:solidFill>
          <a:ln w="9525" algn="ctr">
            <a:solidFill>
              <a:srgbClr val="120DF3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7922" name="Rectangle 5"/>
          <p:cNvSpPr>
            <a:spLocks noChangeArrowheads="1"/>
          </p:cNvSpPr>
          <p:nvPr/>
        </p:nvSpPr>
        <p:spPr bwMode="auto">
          <a:xfrm>
            <a:off x="8618538" y="2055688"/>
            <a:ext cx="4953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rgbClr val="000000"/>
                </a:solidFill>
                <a:latin typeface="Cambria" pitchFamily="18" charset="0"/>
                <a:ea typeface="MS PGothic" pitchFamily="34" charset="-128"/>
              </a:rPr>
              <a:t>(A) </a:t>
            </a: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7923" name="Rectangle 45"/>
          <p:cNvSpPr>
            <a:spLocks noChangeArrowheads="1"/>
          </p:cNvSpPr>
          <p:nvPr/>
        </p:nvSpPr>
        <p:spPr bwMode="auto">
          <a:xfrm>
            <a:off x="8621713" y="4248150"/>
            <a:ext cx="490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rgbClr val="000000"/>
                </a:solidFill>
                <a:latin typeface="Cambria" pitchFamily="18" charset="0"/>
                <a:ea typeface="MS PGothic" pitchFamily="34" charset="-128"/>
              </a:rPr>
              <a:t>(B) </a:t>
            </a: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7924" name="Rectangle 46"/>
          <p:cNvSpPr>
            <a:spLocks noChangeArrowheads="1"/>
          </p:cNvSpPr>
          <p:nvPr/>
        </p:nvSpPr>
        <p:spPr bwMode="auto">
          <a:xfrm>
            <a:off x="8610600" y="6005957"/>
            <a:ext cx="482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rgbClr val="000000"/>
                </a:solidFill>
                <a:latin typeface="Cambria" pitchFamily="18" charset="0"/>
                <a:ea typeface="MS PGothic" pitchFamily="34" charset="-128"/>
              </a:rPr>
              <a:t>(C) </a:t>
            </a: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cxnSp>
        <p:nvCxnSpPr>
          <p:cNvPr id="37925" name="Straight Connector 4"/>
          <p:cNvCxnSpPr>
            <a:cxnSpLocks noChangeShapeType="1"/>
          </p:cNvCxnSpPr>
          <p:nvPr/>
        </p:nvCxnSpPr>
        <p:spPr bwMode="auto">
          <a:xfrm>
            <a:off x="228600" y="2667000"/>
            <a:ext cx="86391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6" name="Straight Connector 43"/>
          <p:cNvCxnSpPr>
            <a:cxnSpLocks noChangeShapeType="1"/>
          </p:cNvCxnSpPr>
          <p:nvPr/>
        </p:nvCxnSpPr>
        <p:spPr bwMode="auto">
          <a:xfrm>
            <a:off x="228600" y="4876800"/>
            <a:ext cx="86391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233030" y="6444721"/>
            <a:ext cx="6320170" cy="323165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ambria" pitchFamily="18" charset="0"/>
              </a:rPr>
              <a:t>R</a:t>
            </a:r>
            <a:r>
              <a:rPr lang="en-US" sz="1500" dirty="0" smtClean="0">
                <a:solidFill>
                  <a:srgbClr val="000000"/>
                </a:solidFill>
                <a:latin typeface="Cambria" pitchFamily="18" charset="0"/>
              </a:rPr>
              <a:t>epeat this IDEA for all four states, representing all four </a:t>
            </a:r>
            <a:r>
              <a:rPr lang="en-US" sz="1500" b="1" i="1" dirty="0" smtClean="0">
                <a:solidFill>
                  <a:srgbClr val="000000"/>
                </a:solidFill>
                <a:latin typeface="Cambria" pitchFamily="18" charset="0"/>
              </a:rPr>
              <a:t>facing directions.</a:t>
            </a:r>
            <a:endParaRPr lang="en-US" sz="15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477" y="5380722"/>
            <a:ext cx="623649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ambria" pitchFamily="18" charset="0"/>
              </a:rPr>
              <a:t>Write 1 or 2 rules to tell </a:t>
            </a:r>
            <a:r>
              <a:rPr lang="en-US" sz="1500" dirty="0" err="1">
                <a:solidFill>
                  <a:srgbClr val="000000"/>
                </a:solidFill>
                <a:latin typeface="Cambria" pitchFamily="18" charset="0"/>
              </a:rPr>
              <a:t>Picobot</a:t>
            </a:r>
            <a:r>
              <a:rPr lang="en-US" sz="1500" dirty="0">
                <a:solidFill>
                  <a:srgbClr val="000000"/>
                </a:solidFill>
                <a:latin typeface="Cambria" pitchFamily="18" charset="0"/>
              </a:rPr>
              <a:t> to do the right thing if it hits a dead end.</a:t>
            </a:r>
          </a:p>
        </p:txBody>
      </p:sp>
      <p:sp>
        <p:nvSpPr>
          <p:cNvPr id="52" name="Rounded Rectangle 21"/>
          <p:cNvSpPr>
            <a:spLocks noChangeArrowheads="1"/>
          </p:cNvSpPr>
          <p:nvPr/>
        </p:nvSpPr>
        <p:spPr bwMode="auto">
          <a:xfrm>
            <a:off x="601133" y="1676400"/>
            <a:ext cx="5554662" cy="676275"/>
          </a:xfrm>
          <a:prstGeom prst="roundRect">
            <a:avLst>
              <a:gd name="adj" fmla="val 23344"/>
            </a:avLst>
          </a:prstGeom>
          <a:solidFill>
            <a:srgbClr val="CCE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762000" y="1803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455738" y="1803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xE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**</a:t>
            </a:r>
            <a:endParaRPr lang="en-US" b="1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4792662" y="1803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3573462" y="1803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2590800" y="181292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b="1" smtClean="0">
                <a:solidFill>
                  <a:srgbClr val="000000"/>
                </a:solidFill>
                <a:latin typeface="Courier New" charset="0"/>
              </a:rPr>
              <a:t>-&gt;</a:t>
            </a: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 rot="21058661">
            <a:off x="5460950" y="2134173"/>
            <a:ext cx="1210733" cy="369332"/>
          </a:xfrm>
          <a:prstGeom prst="rect">
            <a:avLst/>
          </a:prstGeom>
          <a:solidFill>
            <a:schemeClr val="bg1"/>
          </a:solidFill>
          <a:ln>
            <a:solidFill>
              <a:srgbClr val="120DF3"/>
            </a:solidFill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Arial" charset="0"/>
              </a:rPr>
              <a:t>state 0 means "still facing north"</a:t>
            </a:r>
          </a:p>
        </p:txBody>
      </p:sp>
      <p:sp>
        <p:nvSpPr>
          <p:cNvPr id="63" name="Rounded Rectangle 21"/>
          <p:cNvSpPr>
            <a:spLocks noChangeArrowheads="1"/>
          </p:cNvSpPr>
          <p:nvPr/>
        </p:nvSpPr>
        <p:spPr bwMode="auto">
          <a:xfrm>
            <a:off x="601133" y="3810000"/>
            <a:ext cx="5554662" cy="676275"/>
          </a:xfrm>
          <a:prstGeom prst="roundRect">
            <a:avLst>
              <a:gd name="adj" fmla="val 23344"/>
            </a:avLst>
          </a:prstGeom>
          <a:solidFill>
            <a:srgbClr val="CCE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762000" y="3931356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0  </a:t>
            </a: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2590800" y="3940881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b="1" smtClean="0">
                <a:solidFill>
                  <a:srgbClr val="000000"/>
                </a:solidFill>
                <a:latin typeface="Courier New" charset="0"/>
              </a:rPr>
              <a:t>-&gt;</a:t>
            </a: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1447800" y="3939822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D6EAF6"/>
                </a:solidFill>
                <a:latin typeface="Courier New" charset="0"/>
              </a:rPr>
              <a:t>.</a:t>
            </a:r>
            <a:endParaRPr lang="en-US" b="1" dirty="0" smtClean="0">
              <a:solidFill>
                <a:srgbClr val="D6EAF6"/>
              </a:solidFill>
              <a:latin typeface="Arial" charset="0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4784724" y="3939822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>
                <a:solidFill>
                  <a:srgbClr val="D6EAF6"/>
                </a:solidFill>
                <a:latin typeface="Arial" charset="0"/>
              </a:rPr>
              <a:t>1</a:t>
            </a:r>
            <a:endParaRPr lang="en-US" dirty="0" smtClean="0">
              <a:solidFill>
                <a:srgbClr val="D6EAF6"/>
              </a:solidFill>
              <a:latin typeface="Arial" charset="0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3565524" y="3939822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>
                <a:solidFill>
                  <a:srgbClr val="D6EAF6"/>
                </a:solidFill>
                <a:latin typeface="Arial" charset="0"/>
              </a:rPr>
              <a:t>E</a:t>
            </a:r>
            <a:endParaRPr lang="en-US" dirty="0" smtClean="0">
              <a:solidFill>
                <a:srgbClr val="D6EAF6"/>
              </a:solidFill>
              <a:latin typeface="Arial" charset="0"/>
            </a:endParaRPr>
          </a:p>
        </p:txBody>
      </p:sp>
      <p:sp>
        <p:nvSpPr>
          <p:cNvPr id="70" name="Rounded Rectangle 21"/>
          <p:cNvSpPr>
            <a:spLocks noChangeArrowheads="1"/>
          </p:cNvSpPr>
          <p:nvPr/>
        </p:nvSpPr>
        <p:spPr bwMode="auto">
          <a:xfrm>
            <a:off x="609600" y="5717709"/>
            <a:ext cx="5554662" cy="676275"/>
          </a:xfrm>
          <a:prstGeom prst="roundRect">
            <a:avLst>
              <a:gd name="adj" fmla="val 23344"/>
            </a:avLst>
          </a:prstGeom>
          <a:solidFill>
            <a:srgbClr val="CCE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3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8167688" y="2938463"/>
            <a:ext cx="496887" cy="495300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7891" name="Rectangle 17"/>
          <p:cNvSpPr>
            <a:spLocks noChangeArrowheads="1"/>
          </p:cNvSpPr>
          <p:nvPr/>
        </p:nvSpPr>
        <p:spPr bwMode="auto">
          <a:xfrm>
            <a:off x="8153400" y="1858838"/>
            <a:ext cx="496888" cy="495300"/>
          </a:xfrm>
          <a:prstGeom prst="rect">
            <a:avLst/>
          </a:prstGeom>
          <a:solidFill>
            <a:srgbClr val="120DF3"/>
          </a:solidFill>
          <a:ln w="9525" algn="ctr">
            <a:solidFill>
              <a:srgbClr val="120DF3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7892" name="Text Box 10"/>
          <p:cNvSpPr txBox="1">
            <a:spLocks noChangeArrowheads="1"/>
          </p:cNvSpPr>
          <p:nvPr/>
        </p:nvSpPr>
        <p:spPr bwMode="auto">
          <a:xfrm>
            <a:off x="944563" y="140014"/>
            <a:ext cx="7970837" cy="3231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500" dirty="0" smtClean="0">
                <a:solidFill>
                  <a:srgbClr val="000000"/>
                </a:solidFill>
                <a:latin typeface="Cambria" pitchFamily="18" charset="0"/>
              </a:rPr>
              <a:t>Suppose </a:t>
            </a:r>
            <a:r>
              <a:rPr lang="en-US" sz="1500" dirty="0" err="1">
                <a:solidFill>
                  <a:srgbClr val="000000"/>
                </a:solidFill>
                <a:latin typeface="Cambria" pitchFamily="18" charset="0"/>
              </a:rPr>
              <a:t>Picobot</a:t>
            </a:r>
            <a:r>
              <a:rPr lang="en-US" sz="1500" dirty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ambria" pitchFamily="18" charset="0"/>
              </a:rPr>
              <a:t>wants </a:t>
            </a:r>
            <a:r>
              <a:rPr lang="en-US" sz="1500" dirty="0">
                <a:solidFill>
                  <a:srgbClr val="000000"/>
                </a:solidFill>
                <a:latin typeface="Cambria" pitchFamily="18" charset="0"/>
              </a:rPr>
              <a:t>to traverse a maze </a:t>
            </a:r>
            <a:r>
              <a:rPr lang="en-US" sz="1500" b="1" i="1" dirty="0">
                <a:solidFill>
                  <a:srgbClr val="000000"/>
                </a:solidFill>
                <a:latin typeface="Cambria" pitchFamily="18" charset="0"/>
              </a:rPr>
              <a:t>with its right hand </a:t>
            </a:r>
            <a:r>
              <a:rPr lang="en-US" sz="1500" b="1" i="1" u="sng" dirty="0">
                <a:solidFill>
                  <a:srgbClr val="000000"/>
                </a:solidFill>
                <a:latin typeface="Cambria" pitchFamily="18" charset="0"/>
              </a:rPr>
              <a:t>always</a:t>
            </a:r>
            <a:r>
              <a:rPr lang="en-US" sz="1500" b="1" i="1" dirty="0">
                <a:solidFill>
                  <a:srgbClr val="000000"/>
                </a:solidFill>
                <a:latin typeface="Cambria" pitchFamily="18" charset="0"/>
              </a:rPr>
              <a:t> on the wall</a:t>
            </a:r>
            <a:r>
              <a:rPr lang="en-US" sz="1500" b="1" i="1" dirty="0" smtClean="0">
                <a:solidFill>
                  <a:srgbClr val="000000"/>
                </a:solidFill>
                <a:latin typeface="Cambria" pitchFamily="18" charset="0"/>
              </a:rPr>
              <a:t>...</a:t>
            </a:r>
            <a:endParaRPr lang="en-US" sz="15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5847" name="Freeform 1"/>
          <p:cNvSpPr>
            <a:spLocks/>
          </p:cNvSpPr>
          <p:nvPr/>
        </p:nvSpPr>
        <p:spPr bwMode="auto">
          <a:xfrm>
            <a:off x="8008938" y="1968376"/>
            <a:ext cx="252412" cy="276225"/>
          </a:xfrm>
          <a:custGeom>
            <a:avLst/>
            <a:gdLst>
              <a:gd name="T0" fmla="*/ 0 w 469232"/>
              <a:gd name="T1" fmla="*/ 93127 h 572028"/>
              <a:gd name="T2" fmla="*/ 136049 w 469232"/>
              <a:gd name="T3" fmla="*/ 98947 h 572028"/>
              <a:gd name="T4" fmla="*/ 129571 w 469232"/>
              <a:gd name="T5" fmla="*/ 81486 h 572028"/>
              <a:gd name="T6" fmla="*/ 149007 w 469232"/>
              <a:gd name="T7" fmla="*/ 5821 h 572028"/>
              <a:gd name="T8" fmla="*/ 168442 w 469232"/>
              <a:gd name="T9" fmla="*/ 0 h 572028"/>
              <a:gd name="T10" fmla="*/ 181399 w 469232"/>
              <a:gd name="T11" fmla="*/ 17461 h 572028"/>
              <a:gd name="T12" fmla="*/ 174921 w 469232"/>
              <a:gd name="T13" fmla="*/ 64025 h 572028"/>
              <a:gd name="T14" fmla="*/ 226749 w 469232"/>
              <a:gd name="T15" fmla="*/ 69845 h 572028"/>
              <a:gd name="T16" fmla="*/ 220270 w 469232"/>
              <a:gd name="T17" fmla="*/ 116409 h 572028"/>
              <a:gd name="T18" fmla="*/ 252663 w 469232"/>
              <a:gd name="T19" fmla="*/ 145511 h 572028"/>
              <a:gd name="T20" fmla="*/ 239706 w 469232"/>
              <a:gd name="T21" fmla="*/ 162972 h 572028"/>
              <a:gd name="T22" fmla="*/ 220270 w 469232"/>
              <a:gd name="T23" fmla="*/ 168793 h 572028"/>
              <a:gd name="T24" fmla="*/ 246184 w 469232"/>
              <a:gd name="T25" fmla="*/ 197895 h 572028"/>
              <a:gd name="T26" fmla="*/ 226749 w 469232"/>
              <a:gd name="T27" fmla="*/ 203715 h 572028"/>
              <a:gd name="T28" fmla="*/ 213792 w 469232"/>
              <a:gd name="T29" fmla="*/ 215356 h 572028"/>
              <a:gd name="T30" fmla="*/ 226749 w 469232"/>
              <a:gd name="T31" fmla="*/ 226997 h 572028"/>
              <a:gd name="T32" fmla="*/ 233227 w 469232"/>
              <a:gd name="T33" fmla="*/ 244458 h 572028"/>
              <a:gd name="T34" fmla="*/ 226749 w 469232"/>
              <a:gd name="T35" fmla="*/ 261919 h 572028"/>
              <a:gd name="T36" fmla="*/ 142528 w 469232"/>
              <a:gd name="T37" fmla="*/ 267740 h 572028"/>
              <a:gd name="T38" fmla="*/ 123092 w 469232"/>
              <a:gd name="T39" fmla="*/ 261919 h 572028"/>
              <a:gd name="T40" fmla="*/ 116614 w 469232"/>
              <a:gd name="T41" fmla="*/ 244458 h 572028"/>
              <a:gd name="T42" fmla="*/ 77742 w 469232"/>
              <a:gd name="T43" fmla="*/ 232817 h 572028"/>
              <a:gd name="T44" fmla="*/ 12957 w 469232"/>
              <a:gd name="T45" fmla="*/ 226997 h 57202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9232" h="572028">
                <a:moveTo>
                  <a:pt x="0" y="192505"/>
                </a:moveTo>
                <a:cubicBezTo>
                  <a:pt x="84221" y="196516"/>
                  <a:pt x="168765" y="212927"/>
                  <a:pt x="252663" y="204537"/>
                </a:cubicBezTo>
                <a:cubicBezTo>
                  <a:pt x="265282" y="203275"/>
                  <a:pt x="240632" y="181124"/>
                  <a:pt x="240632" y="168442"/>
                </a:cubicBezTo>
                <a:cubicBezTo>
                  <a:pt x="240632" y="119140"/>
                  <a:pt x="224683" y="43259"/>
                  <a:pt x="276727" y="12032"/>
                </a:cubicBezTo>
                <a:cubicBezTo>
                  <a:pt x="287602" y="5507"/>
                  <a:pt x="300790" y="4011"/>
                  <a:pt x="312821" y="0"/>
                </a:cubicBezTo>
                <a:cubicBezTo>
                  <a:pt x="320842" y="12032"/>
                  <a:pt x="335575" y="21694"/>
                  <a:pt x="336884" y="36095"/>
                </a:cubicBezTo>
                <a:cubicBezTo>
                  <a:pt x="339811" y="68296"/>
                  <a:pt x="305002" y="106824"/>
                  <a:pt x="324853" y="132347"/>
                </a:cubicBezTo>
                <a:cubicBezTo>
                  <a:pt x="344704" y="157870"/>
                  <a:pt x="389022" y="140368"/>
                  <a:pt x="421106" y="144379"/>
                </a:cubicBezTo>
                <a:cubicBezTo>
                  <a:pt x="449742" y="230287"/>
                  <a:pt x="466274" y="202499"/>
                  <a:pt x="409074" y="240632"/>
                </a:cubicBezTo>
                <a:cubicBezTo>
                  <a:pt x="425117" y="251327"/>
                  <a:pt x="469232" y="274052"/>
                  <a:pt x="469232" y="300790"/>
                </a:cubicBezTo>
                <a:cubicBezTo>
                  <a:pt x="469232" y="315250"/>
                  <a:pt x="456460" y="327851"/>
                  <a:pt x="445169" y="336884"/>
                </a:cubicBezTo>
                <a:cubicBezTo>
                  <a:pt x="435266" y="344807"/>
                  <a:pt x="421106" y="344905"/>
                  <a:pt x="409074" y="348916"/>
                </a:cubicBezTo>
                <a:cubicBezTo>
                  <a:pt x="420225" y="356350"/>
                  <a:pt x="471729" y="380016"/>
                  <a:pt x="457200" y="409074"/>
                </a:cubicBezTo>
                <a:cubicBezTo>
                  <a:pt x="451528" y="420417"/>
                  <a:pt x="433137" y="417095"/>
                  <a:pt x="421106" y="421105"/>
                </a:cubicBezTo>
                <a:cubicBezTo>
                  <a:pt x="413085" y="429126"/>
                  <a:pt x="397042" y="433825"/>
                  <a:pt x="397042" y="445169"/>
                </a:cubicBezTo>
                <a:cubicBezTo>
                  <a:pt x="397042" y="456513"/>
                  <a:pt x="415270" y="459505"/>
                  <a:pt x="421106" y="469232"/>
                </a:cubicBezTo>
                <a:cubicBezTo>
                  <a:pt x="427631" y="480107"/>
                  <a:pt x="429127" y="493295"/>
                  <a:pt x="433137" y="505326"/>
                </a:cubicBezTo>
                <a:cubicBezTo>
                  <a:pt x="429127" y="517358"/>
                  <a:pt x="427631" y="530546"/>
                  <a:pt x="421106" y="541421"/>
                </a:cubicBezTo>
                <a:cubicBezTo>
                  <a:pt x="386729" y="598716"/>
                  <a:pt x="326293" y="559053"/>
                  <a:pt x="264695" y="553453"/>
                </a:cubicBezTo>
                <a:cubicBezTo>
                  <a:pt x="252663" y="549442"/>
                  <a:pt x="237568" y="550389"/>
                  <a:pt x="228600" y="541421"/>
                </a:cubicBezTo>
                <a:cubicBezTo>
                  <a:pt x="219632" y="532453"/>
                  <a:pt x="226889" y="512698"/>
                  <a:pt x="216569" y="505326"/>
                </a:cubicBezTo>
                <a:cubicBezTo>
                  <a:pt x="195929" y="490583"/>
                  <a:pt x="168442" y="489284"/>
                  <a:pt x="144379" y="481263"/>
                </a:cubicBezTo>
                <a:cubicBezTo>
                  <a:pt x="81653" y="460355"/>
                  <a:pt x="120963" y="469232"/>
                  <a:pt x="24063" y="469232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rgbClr val="00FB1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7895" name="Rectangle 2"/>
          <p:cNvSpPr>
            <a:spLocks noChangeArrowheads="1"/>
          </p:cNvSpPr>
          <p:nvPr/>
        </p:nvSpPr>
        <p:spPr bwMode="auto">
          <a:xfrm>
            <a:off x="7572375" y="1865188"/>
            <a:ext cx="496888" cy="496888"/>
          </a:xfrm>
          <a:prstGeom prst="rect">
            <a:avLst/>
          </a:prstGeom>
          <a:solidFill>
            <a:srgbClr val="00FB1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562850" y="730126"/>
            <a:ext cx="496888" cy="49688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Times" pitchFamily="1" charset="0"/>
              <a:ea typeface="MS PGothic" pitchFamily="34" charset="-128"/>
            </a:endParaRPr>
          </a:p>
        </p:txBody>
      </p:sp>
      <p:sp>
        <p:nvSpPr>
          <p:cNvPr id="37897" name="Text Box 10"/>
          <p:cNvSpPr txBox="1">
            <a:spLocks noChangeArrowheads="1"/>
          </p:cNvSpPr>
          <p:nvPr/>
        </p:nvSpPr>
        <p:spPr bwMode="auto">
          <a:xfrm>
            <a:off x="152400" y="609600"/>
            <a:ext cx="6897687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(A) 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CORRIDOR rule</a:t>
            </a: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500" i="1" dirty="0">
                <a:solidFill>
                  <a:srgbClr val="000000"/>
                </a:solidFill>
                <a:latin typeface="Cambria" pitchFamily="18" charset="0"/>
              </a:rPr>
              <a:t>   </a:t>
            </a:r>
            <a:r>
              <a:rPr lang="en-US" sz="1500" i="1" u="sng" dirty="0" smtClean="0">
                <a:solidFill>
                  <a:srgbClr val="000000"/>
                </a:solidFill>
                <a:latin typeface="Cambria" pitchFamily="18" charset="0"/>
              </a:rPr>
              <a:t>If you're facing N with a wall at right and space ahead</a:t>
            </a:r>
            <a:r>
              <a:rPr lang="en-US" sz="1500" i="1" dirty="0" smtClean="0">
                <a:solidFill>
                  <a:srgbClr val="000000"/>
                </a:solidFill>
                <a:latin typeface="Cambria" pitchFamily="18" charset="0"/>
              </a:rPr>
              <a:t>  then  </a:t>
            </a:r>
            <a:r>
              <a:rPr lang="en-US" sz="1500" i="1" u="sng" dirty="0" smtClean="0">
                <a:solidFill>
                  <a:srgbClr val="000000"/>
                </a:solidFill>
                <a:latin typeface="Cambria" pitchFamily="18" charset="0"/>
              </a:rPr>
              <a:t>go forward</a:t>
            </a:r>
            <a:r>
              <a:rPr lang="en-US" sz="1500" i="1" dirty="0" smtClean="0">
                <a:solidFill>
                  <a:srgbClr val="000000"/>
                </a:solidFill>
                <a:latin typeface="Cambria" pitchFamily="18" charset="0"/>
              </a:rPr>
              <a:t>”</a:t>
            </a:r>
            <a:endParaRPr lang="en-US" sz="1500" i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7551738" y="2084263"/>
            <a:ext cx="2825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rgbClr val="E80416"/>
                </a:solidFill>
                <a:latin typeface="Calibri" pitchFamily="34" charset="0"/>
                <a:ea typeface="MS PGothic" pitchFamily="34" charset="-128"/>
              </a:rPr>
              <a:t>0</a:t>
            </a:r>
            <a:endParaRPr lang="en-US" sz="1500" b="1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cxnSp>
        <p:nvCxnSpPr>
          <p:cNvPr id="37899" name="Straight Arrow Connector 2"/>
          <p:cNvCxnSpPr>
            <a:cxnSpLocks noChangeShapeType="1"/>
          </p:cNvCxnSpPr>
          <p:nvPr/>
        </p:nvCxnSpPr>
        <p:spPr bwMode="auto">
          <a:xfrm flipV="1">
            <a:off x="7812088" y="1868363"/>
            <a:ext cx="0" cy="228600"/>
          </a:xfrm>
          <a:prstGeom prst="straightConnector1">
            <a:avLst/>
          </a:prstGeom>
          <a:noFill/>
          <a:ln w="1905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7562850" y="1292101"/>
            <a:ext cx="496888" cy="49688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Times" pitchFamily="1" charset="0"/>
              <a:ea typeface="MS PGothic" pitchFamily="34" charset="-128"/>
            </a:endParaRPr>
          </a:p>
        </p:txBody>
      </p:sp>
      <p:sp>
        <p:nvSpPr>
          <p:cNvPr id="37901" name="Rectangle 17"/>
          <p:cNvSpPr>
            <a:spLocks noChangeArrowheads="1"/>
          </p:cNvSpPr>
          <p:nvPr/>
        </p:nvSpPr>
        <p:spPr bwMode="auto">
          <a:xfrm>
            <a:off x="8153400" y="1292101"/>
            <a:ext cx="496888" cy="495300"/>
          </a:xfrm>
          <a:prstGeom prst="rect">
            <a:avLst/>
          </a:prstGeom>
          <a:solidFill>
            <a:srgbClr val="120DF3"/>
          </a:solidFill>
          <a:ln w="9525" algn="ctr">
            <a:solidFill>
              <a:srgbClr val="120DF3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7902" name="Text Box 10"/>
          <p:cNvSpPr txBox="1">
            <a:spLocks noChangeArrowheads="1"/>
          </p:cNvSpPr>
          <p:nvPr/>
        </p:nvSpPr>
        <p:spPr bwMode="auto">
          <a:xfrm>
            <a:off x="152400" y="2840293"/>
            <a:ext cx="6781800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lvl="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(B) INTERSECTION 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rule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500" b="1" i="1" dirty="0" smtClean="0">
                <a:solidFill>
                  <a:srgbClr val="000000"/>
                </a:solidFill>
                <a:latin typeface="Cambria" pitchFamily="18" charset="0"/>
              </a:rPr>
              <a:t>   </a:t>
            </a:r>
            <a:r>
              <a:rPr lang="en-US" sz="1500" i="1" dirty="0">
                <a:solidFill>
                  <a:srgbClr val="000000"/>
                </a:solidFill>
                <a:latin typeface="Cambria" pitchFamily="18" charset="0"/>
              </a:rPr>
              <a:t>“</a:t>
            </a:r>
            <a:r>
              <a:rPr lang="en-US" sz="1500" i="1" u="sng" dirty="0">
                <a:solidFill>
                  <a:srgbClr val="000000"/>
                </a:solidFill>
                <a:latin typeface="Cambria" pitchFamily="18" charset="0"/>
              </a:rPr>
              <a:t>If </a:t>
            </a:r>
            <a:r>
              <a:rPr lang="en-US" sz="1500" i="1" u="sng" dirty="0" smtClean="0">
                <a:solidFill>
                  <a:srgbClr val="000000"/>
                </a:solidFill>
                <a:latin typeface="Cambria" pitchFamily="18" charset="0"/>
              </a:rPr>
              <a:t>you're facing North and lose the wall</a:t>
            </a:r>
            <a:r>
              <a:rPr lang="en-US" sz="1500" i="1" dirty="0" smtClean="0">
                <a:solidFill>
                  <a:srgbClr val="000000"/>
                </a:solidFill>
                <a:latin typeface="Cambria" pitchFamily="18" charset="0"/>
              </a:rPr>
              <a:t>,   then  </a:t>
            </a:r>
            <a:r>
              <a:rPr lang="en-US" sz="1500" i="1" u="sng" dirty="0" smtClean="0">
                <a:solidFill>
                  <a:srgbClr val="000000"/>
                </a:solidFill>
                <a:latin typeface="Cambria" pitchFamily="18" charset="0"/>
              </a:rPr>
              <a:t>get over to the wall now!</a:t>
            </a:r>
            <a:r>
              <a:rPr lang="en-US" sz="1500" i="1" dirty="0" smtClean="0">
                <a:solidFill>
                  <a:srgbClr val="000000"/>
                </a:solidFill>
                <a:latin typeface="Cambria" pitchFamily="18" charset="0"/>
              </a:rPr>
              <a:t>”</a:t>
            </a:r>
            <a:endParaRPr lang="en-US" sz="1500" i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7903" name="Rectangle 17"/>
          <p:cNvSpPr>
            <a:spLocks noChangeArrowheads="1"/>
          </p:cNvSpPr>
          <p:nvPr/>
        </p:nvSpPr>
        <p:spPr bwMode="auto">
          <a:xfrm>
            <a:off x="8167688" y="3505200"/>
            <a:ext cx="496887" cy="495300"/>
          </a:xfrm>
          <a:prstGeom prst="rect">
            <a:avLst/>
          </a:prstGeom>
          <a:solidFill>
            <a:srgbClr val="120DF3"/>
          </a:solidFill>
          <a:ln w="9525" algn="ctr">
            <a:solidFill>
              <a:srgbClr val="120DF3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22" name="Freeform 1"/>
          <p:cNvSpPr>
            <a:spLocks/>
          </p:cNvSpPr>
          <p:nvPr/>
        </p:nvSpPr>
        <p:spPr bwMode="auto">
          <a:xfrm>
            <a:off x="8023225" y="3057525"/>
            <a:ext cx="252413" cy="276225"/>
          </a:xfrm>
          <a:custGeom>
            <a:avLst/>
            <a:gdLst>
              <a:gd name="T0" fmla="*/ 0 w 469232"/>
              <a:gd name="T1" fmla="*/ 93127 h 572028"/>
              <a:gd name="T2" fmla="*/ 136049 w 469232"/>
              <a:gd name="T3" fmla="*/ 98947 h 572028"/>
              <a:gd name="T4" fmla="*/ 129571 w 469232"/>
              <a:gd name="T5" fmla="*/ 81486 h 572028"/>
              <a:gd name="T6" fmla="*/ 149007 w 469232"/>
              <a:gd name="T7" fmla="*/ 5821 h 572028"/>
              <a:gd name="T8" fmla="*/ 168442 w 469232"/>
              <a:gd name="T9" fmla="*/ 0 h 572028"/>
              <a:gd name="T10" fmla="*/ 181399 w 469232"/>
              <a:gd name="T11" fmla="*/ 17461 h 572028"/>
              <a:gd name="T12" fmla="*/ 174921 w 469232"/>
              <a:gd name="T13" fmla="*/ 64025 h 572028"/>
              <a:gd name="T14" fmla="*/ 226749 w 469232"/>
              <a:gd name="T15" fmla="*/ 69845 h 572028"/>
              <a:gd name="T16" fmla="*/ 220270 w 469232"/>
              <a:gd name="T17" fmla="*/ 116409 h 572028"/>
              <a:gd name="T18" fmla="*/ 252663 w 469232"/>
              <a:gd name="T19" fmla="*/ 145511 h 572028"/>
              <a:gd name="T20" fmla="*/ 239706 w 469232"/>
              <a:gd name="T21" fmla="*/ 162972 h 572028"/>
              <a:gd name="T22" fmla="*/ 220270 w 469232"/>
              <a:gd name="T23" fmla="*/ 168793 h 572028"/>
              <a:gd name="T24" fmla="*/ 246184 w 469232"/>
              <a:gd name="T25" fmla="*/ 197895 h 572028"/>
              <a:gd name="T26" fmla="*/ 226749 w 469232"/>
              <a:gd name="T27" fmla="*/ 203715 h 572028"/>
              <a:gd name="T28" fmla="*/ 213792 w 469232"/>
              <a:gd name="T29" fmla="*/ 215356 h 572028"/>
              <a:gd name="T30" fmla="*/ 226749 w 469232"/>
              <a:gd name="T31" fmla="*/ 226997 h 572028"/>
              <a:gd name="T32" fmla="*/ 233227 w 469232"/>
              <a:gd name="T33" fmla="*/ 244458 h 572028"/>
              <a:gd name="T34" fmla="*/ 226749 w 469232"/>
              <a:gd name="T35" fmla="*/ 261919 h 572028"/>
              <a:gd name="T36" fmla="*/ 142528 w 469232"/>
              <a:gd name="T37" fmla="*/ 267740 h 572028"/>
              <a:gd name="T38" fmla="*/ 123092 w 469232"/>
              <a:gd name="T39" fmla="*/ 261919 h 572028"/>
              <a:gd name="T40" fmla="*/ 116614 w 469232"/>
              <a:gd name="T41" fmla="*/ 244458 h 572028"/>
              <a:gd name="T42" fmla="*/ 77742 w 469232"/>
              <a:gd name="T43" fmla="*/ 232817 h 572028"/>
              <a:gd name="T44" fmla="*/ 12957 w 469232"/>
              <a:gd name="T45" fmla="*/ 226997 h 57202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9232" h="572028">
                <a:moveTo>
                  <a:pt x="0" y="192505"/>
                </a:moveTo>
                <a:cubicBezTo>
                  <a:pt x="84221" y="196516"/>
                  <a:pt x="168765" y="212927"/>
                  <a:pt x="252663" y="204537"/>
                </a:cubicBezTo>
                <a:cubicBezTo>
                  <a:pt x="265282" y="203275"/>
                  <a:pt x="240632" y="181124"/>
                  <a:pt x="240632" y="168442"/>
                </a:cubicBezTo>
                <a:cubicBezTo>
                  <a:pt x="240632" y="119140"/>
                  <a:pt x="224683" y="43259"/>
                  <a:pt x="276727" y="12032"/>
                </a:cubicBezTo>
                <a:cubicBezTo>
                  <a:pt x="287602" y="5507"/>
                  <a:pt x="300790" y="4011"/>
                  <a:pt x="312821" y="0"/>
                </a:cubicBezTo>
                <a:cubicBezTo>
                  <a:pt x="320842" y="12032"/>
                  <a:pt x="335575" y="21694"/>
                  <a:pt x="336884" y="36095"/>
                </a:cubicBezTo>
                <a:cubicBezTo>
                  <a:pt x="339811" y="68296"/>
                  <a:pt x="305002" y="106824"/>
                  <a:pt x="324853" y="132347"/>
                </a:cubicBezTo>
                <a:cubicBezTo>
                  <a:pt x="344704" y="157870"/>
                  <a:pt x="389022" y="140368"/>
                  <a:pt x="421106" y="144379"/>
                </a:cubicBezTo>
                <a:cubicBezTo>
                  <a:pt x="449742" y="230287"/>
                  <a:pt x="466274" y="202499"/>
                  <a:pt x="409074" y="240632"/>
                </a:cubicBezTo>
                <a:cubicBezTo>
                  <a:pt x="425117" y="251327"/>
                  <a:pt x="469232" y="274052"/>
                  <a:pt x="469232" y="300790"/>
                </a:cubicBezTo>
                <a:cubicBezTo>
                  <a:pt x="469232" y="315250"/>
                  <a:pt x="456460" y="327851"/>
                  <a:pt x="445169" y="336884"/>
                </a:cubicBezTo>
                <a:cubicBezTo>
                  <a:pt x="435266" y="344807"/>
                  <a:pt x="421106" y="344905"/>
                  <a:pt x="409074" y="348916"/>
                </a:cubicBezTo>
                <a:cubicBezTo>
                  <a:pt x="420225" y="356350"/>
                  <a:pt x="471729" y="380016"/>
                  <a:pt x="457200" y="409074"/>
                </a:cubicBezTo>
                <a:cubicBezTo>
                  <a:pt x="451528" y="420417"/>
                  <a:pt x="433137" y="417095"/>
                  <a:pt x="421106" y="421105"/>
                </a:cubicBezTo>
                <a:cubicBezTo>
                  <a:pt x="413085" y="429126"/>
                  <a:pt x="397042" y="433825"/>
                  <a:pt x="397042" y="445169"/>
                </a:cubicBezTo>
                <a:cubicBezTo>
                  <a:pt x="397042" y="456513"/>
                  <a:pt x="415270" y="459505"/>
                  <a:pt x="421106" y="469232"/>
                </a:cubicBezTo>
                <a:cubicBezTo>
                  <a:pt x="427631" y="480107"/>
                  <a:pt x="429127" y="493295"/>
                  <a:pt x="433137" y="505326"/>
                </a:cubicBezTo>
                <a:cubicBezTo>
                  <a:pt x="429127" y="517358"/>
                  <a:pt x="427631" y="530546"/>
                  <a:pt x="421106" y="541421"/>
                </a:cubicBezTo>
                <a:cubicBezTo>
                  <a:pt x="386729" y="598716"/>
                  <a:pt x="326293" y="559053"/>
                  <a:pt x="264695" y="553453"/>
                </a:cubicBezTo>
                <a:cubicBezTo>
                  <a:pt x="252663" y="549442"/>
                  <a:pt x="237568" y="550389"/>
                  <a:pt x="228600" y="541421"/>
                </a:cubicBezTo>
                <a:cubicBezTo>
                  <a:pt x="219632" y="532453"/>
                  <a:pt x="226889" y="512698"/>
                  <a:pt x="216569" y="505326"/>
                </a:cubicBezTo>
                <a:cubicBezTo>
                  <a:pt x="195929" y="490583"/>
                  <a:pt x="168442" y="489284"/>
                  <a:pt x="144379" y="481263"/>
                </a:cubicBezTo>
                <a:cubicBezTo>
                  <a:pt x="81653" y="460355"/>
                  <a:pt x="120963" y="469232"/>
                  <a:pt x="24063" y="469232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rgbClr val="00FB1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7905" name="Rectangle 2"/>
          <p:cNvSpPr>
            <a:spLocks noChangeArrowheads="1"/>
          </p:cNvSpPr>
          <p:nvPr/>
        </p:nvSpPr>
        <p:spPr bwMode="auto">
          <a:xfrm>
            <a:off x="7586663" y="2954338"/>
            <a:ext cx="496887" cy="496887"/>
          </a:xfrm>
          <a:prstGeom prst="rect">
            <a:avLst/>
          </a:prstGeom>
          <a:solidFill>
            <a:srgbClr val="00FB1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580313" y="4065588"/>
            <a:ext cx="496887" cy="4968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Times" pitchFamily="1" charset="0"/>
              <a:ea typeface="MS PGothic" pitchFamily="34" charset="-128"/>
            </a:endParaRPr>
          </a:p>
        </p:txBody>
      </p:sp>
      <p:sp>
        <p:nvSpPr>
          <p:cNvPr id="37907" name="Rectangle 24"/>
          <p:cNvSpPr>
            <a:spLocks noChangeArrowheads="1"/>
          </p:cNvSpPr>
          <p:nvPr/>
        </p:nvSpPr>
        <p:spPr bwMode="auto">
          <a:xfrm>
            <a:off x="7566025" y="3175000"/>
            <a:ext cx="2825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rgbClr val="E80416"/>
                </a:solidFill>
                <a:latin typeface="Calibri" pitchFamily="34" charset="0"/>
                <a:ea typeface="MS PGothic" pitchFamily="34" charset="-128"/>
              </a:rPr>
              <a:t>0</a:t>
            </a:r>
            <a:endParaRPr lang="en-US" sz="1500" b="1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cxnSp>
        <p:nvCxnSpPr>
          <p:cNvPr id="37908" name="Straight Arrow Connector 25"/>
          <p:cNvCxnSpPr>
            <a:cxnSpLocks noChangeShapeType="1"/>
          </p:cNvCxnSpPr>
          <p:nvPr/>
        </p:nvCxnSpPr>
        <p:spPr bwMode="auto">
          <a:xfrm flipV="1">
            <a:off x="7826375" y="2957513"/>
            <a:ext cx="0" cy="228600"/>
          </a:xfrm>
          <a:prstGeom prst="straightConnector1">
            <a:avLst/>
          </a:prstGeom>
          <a:noFill/>
          <a:ln w="1905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 bwMode="auto">
          <a:xfrm>
            <a:off x="7580313" y="3511550"/>
            <a:ext cx="496887" cy="4968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Times" pitchFamily="1" charset="0"/>
              <a:ea typeface="MS PGothic" pitchFamily="34" charset="-128"/>
            </a:endParaRPr>
          </a:p>
        </p:txBody>
      </p:sp>
      <p:sp>
        <p:nvSpPr>
          <p:cNvPr id="37910" name="Rectangle 28"/>
          <p:cNvSpPr>
            <a:spLocks noChangeArrowheads="1"/>
          </p:cNvSpPr>
          <p:nvPr/>
        </p:nvSpPr>
        <p:spPr bwMode="auto">
          <a:xfrm>
            <a:off x="8167688" y="4065588"/>
            <a:ext cx="496887" cy="495300"/>
          </a:xfrm>
          <a:prstGeom prst="rect">
            <a:avLst/>
          </a:prstGeom>
          <a:solidFill>
            <a:srgbClr val="120DF3"/>
          </a:solidFill>
          <a:ln w="9525" algn="ctr">
            <a:solidFill>
              <a:srgbClr val="120DF3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8147050" y="730126"/>
            <a:ext cx="496888" cy="49688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Times" pitchFamily="1" charset="0"/>
              <a:ea typeface="MS PGothic" pitchFamily="34" charset="-128"/>
            </a:endParaRPr>
          </a:p>
        </p:txBody>
      </p:sp>
      <p:sp>
        <p:nvSpPr>
          <p:cNvPr id="37912" name="Text Box 10"/>
          <p:cNvSpPr txBox="1">
            <a:spLocks noChangeArrowheads="1"/>
          </p:cNvSpPr>
          <p:nvPr/>
        </p:nvSpPr>
        <p:spPr bwMode="auto">
          <a:xfrm>
            <a:off x="152400" y="4912169"/>
            <a:ext cx="7323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lvl="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(C) DEAD END rule</a:t>
            </a:r>
            <a:r>
              <a:rPr lang="en-US" sz="1500" dirty="0" smtClean="0">
                <a:solidFill>
                  <a:srgbClr val="000000"/>
                </a:solidFill>
                <a:latin typeface="Cambria" pitchFamily="18" charset="0"/>
              </a:rPr>
              <a:t> </a:t>
            </a:r>
          </a:p>
        </p:txBody>
      </p:sp>
      <p:sp>
        <p:nvSpPr>
          <p:cNvPr id="37913" name="Rectangle 17"/>
          <p:cNvSpPr>
            <a:spLocks noChangeArrowheads="1"/>
          </p:cNvSpPr>
          <p:nvPr/>
        </p:nvSpPr>
        <p:spPr bwMode="auto">
          <a:xfrm>
            <a:off x="8156575" y="5802757"/>
            <a:ext cx="496888" cy="495300"/>
          </a:xfrm>
          <a:prstGeom prst="rect">
            <a:avLst/>
          </a:prstGeom>
          <a:solidFill>
            <a:srgbClr val="120DF3"/>
          </a:solidFill>
          <a:ln w="9525" algn="ctr">
            <a:solidFill>
              <a:srgbClr val="120DF3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3" name="Freeform 1"/>
          <p:cNvSpPr>
            <a:spLocks/>
          </p:cNvSpPr>
          <p:nvPr/>
        </p:nvSpPr>
        <p:spPr bwMode="auto">
          <a:xfrm>
            <a:off x="8012113" y="5912294"/>
            <a:ext cx="252412" cy="276225"/>
          </a:xfrm>
          <a:custGeom>
            <a:avLst/>
            <a:gdLst>
              <a:gd name="T0" fmla="*/ 0 w 469232"/>
              <a:gd name="T1" fmla="*/ 93127 h 572028"/>
              <a:gd name="T2" fmla="*/ 136049 w 469232"/>
              <a:gd name="T3" fmla="*/ 98947 h 572028"/>
              <a:gd name="T4" fmla="*/ 129571 w 469232"/>
              <a:gd name="T5" fmla="*/ 81486 h 572028"/>
              <a:gd name="T6" fmla="*/ 149007 w 469232"/>
              <a:gd name="T7" fmla="*/ 5821 h 572028"/>
              <a:gd name="T8" fmla="*/ 168442 w 469232"/>
              <a:gd name="T9" fmla="*/ 0 h 572028"/>
              <a:gd name="T10" fmla="*/ 181399 w 469232"/>
              <a:gd name="T11" fmla="*/ 17461 h 572028"/>
              <a:gd name="T12" fmla="*/ 174921 w 469232"/>
              <a:gd name="T13" fmla="*/ 64025 h 572028"/>
              <a:gd name="T14" fmla="*/ 226749 w 469232"/>
              <a:gd name="T15" fmla="*/ 69845 h 572028"/>
              <a:gd name="T16" fmla="*/ 220270 w 469232"/>
              <a:gd name="T17" fmla="*/ 116409 h 572028"/>
              <a:gd name="T18" fmla="*/ 252663 w 469232"/>
              <a:gd name="T19" fmla="*/ 145511 h 572028"/>
              <a:gd name="T20" fmla="*/ 239706 w 469232"/>
              <a:gd name="T21" fmla="*/ 162972 h 572028"/>
              <a:gd name="T22" fmla="*/ 220270 w 469232"/>
              <a:gd name="T23" fmla="*/ 168793 h 572028"/>
              <a:gd name="T24" fmla="*/ 246184 w 469232"/>
              <a:gd name="T25" fmla="*/ 197895 h 572028"/>
              <a:gd name="T26" fmla="*/ 226749 w 469232"/>
              <a:gd name="T27" fmla="*/ 203715 h 572028"/>
              <a:gd name="T28" fmla="*/ 213792 w 469232"/>
              <a:gd name="T29" fmla="*/ 215356 h 572028"/>
              <a:gd name="T30" fmla="*/ 226749 w 469232"/>
              <a:gd name="T31" fmla="*/ 226997 h 572028"/>
              <a:gd name="T32" fmla="*/ 233227 w 469232"/>
              <a:gd name="T33" fmla="*/ 244458 h 572028"/>
              <a:gd name="T34" fmla="*/ 226749 w 469232"/>
              <a:gd name="T35" fmla="*/ 261919 h 572028"/>
              <a:gd name="T36" fmla="*/ 142528 w 469232"/>
              <a:gd name="T37" fmla="*/ 267740 h 572028"/>
              <a:gd name="T38" fmla="*/ 123092 w 469232"/>
              <a:gd name="T39" fmla="*/ 261919 h 572028"/>
              <a:gd name="T40" fmla="*/ 116614 w 469232"/>
              <a:gd name="T41" fmla="*/ 244458 h 572028"/>
              <a:gd name="T42" fmla="*/ 77742 w 469232"/>
              <a:gd name="T43" fmla="*/ 232817 h 572028"/>
              <a:gd name="T44" fmla="*/ 12957 w 469232"/>
              <a:gd name="T45" fmla="*/ 226997 h 57202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9232" h="572028">
                <a:moveTo>
                  <a:pt x="0" y="192505"/>
                </a:moveTo>
                <a:cubicBezTo>
                  <a:pt x="84221" y="196516"/>
                  <a:pt x="168765" y="212927"/>
                  <a:pt x="252663" y="204537"/>
                </a:cubicBezTo>
                <a:cubicBezTo>
                  <a:pt x="265282" y="203275"/>
                  <a:pt x="240632" y="181124"/>
                  <a:pt x="240632" y="168442"/>
                </a:cubicBezTo>
                <a:cubicBezTo>
                  <a:pt x="240632" y="119140"/>
                  <a:pt x="224683" y="43259"/>
                  <a:pt x="276727" y="12032"/>
                </a:cubicBezTo>
                <a:cubicBezTo>
                  <a:pt x="287602" y="5507"/>
                  <a:pt x="300790" y="4011"/>
                  <a:pt x="312821" y="0"/>
                </a:cubicBezTo>
                <a:cubicBezTo>
                  <a:pt x="320842" y="12032"/>
                  <a:pt x="335575" y="21694"/>
                  <a:pt x="336884" y="36095"/>
                </a:cubicBezTo>
                <a:cubicBezTo>
                  <a:pt x="339811" y="68296"/>
                  <a:pt x="305002" y="106824"/>
                  <a:pt x="324853" y="132347"/>
                </a:cubicBezTo>
                <a:cubicBezTo>
                  <a:pt x="344704" y="157870"/>
                  <a:pt x="389022" y="140368"/>
                  <a:pt x="421106" y="144379"/>
                </a:cubicBezTo>
                <a:cubicBezTo>
                  <a:pt x="449742" y="230287"/>
                  <a:pt x="466274" y="202499"/>
                  <a:pt x="409074" y="240632"/>
                </a:cubicBezTo>
                <a:cubicBezTo>
                  <a:pt x="425117" y="251327"/>
                  <a:pt x="469232" y="274052"/>
                  <a:pt x="469232" y="300790"/>
                </a:cubicBezTo>
                <a:cubicBezTo>
                  <a:pt x="469232" y="315250"/>
                  <a:pt x="456460" y="327851"/>
                  <a:pt x="445169" y="336884"/>
                </a:cubicBezTo>
                <a:cubicBezTo>
                  <a:pt x="435266" y="344807"/>
                  <a:pt x="421106" y="344905"/>
                  <a:pt x="409074" y="348916"/>
                </a:cubicBezTo>
                <a:cubicBezTo>
                  <a:pt x="420225" y="356350"/>
                  <a:pt x="471729" y="380016"/>
                  <a:pt x="457200" y="409074"/>
                </a:cubicBezTo>
                <a:cubicBezTo>
                  <a:pt x="451528" y="420417"/>
                  <a:pt x="433137" y="417095"/>
                  <a:pt x="421106" y="421105"/>
                </a:cubicBezTo>
                <a:cubicBezTo>
                  <a:pt x="413085" y="429126"/>
                  <a:pt x="397042" y="433825"/>
                  <a:pt x="397042" y="445169"/>
                </a:cubicBezTo>
                <a:cubicBezTo>
                  <a:pt x="397042" y="456513"/>
                  <a:pt x="415270" y="459505"/>
                  <a:pt x="421106" y="469232"/>
                </a:cubicBezTo>
                <a:cubicBezTo>
                  <a:pt x="427631" y="480107"/>
                  <a:pt x="429127" y="493295"/>
                  <a:pt x="433137" y="505326"/>
                </a:cubicBezTo>
                <a:cubicBezTo>
                  <a:pt x="429127" y="517358"/>
                  <a:pt x="427631" y="530546"/>
                  <a:pt x="421106" y="541421"/>
                </a:cubicBezTo>
                <a:cubicBezTo>
                  <a:pt x="386729" y="598716"/>
                  <a:pt x="326293" y="559053"/>
                  <a:pt x="264695" y="553453"/>
                </a:cubicBezTo>
                <a:cubicBezTo>
                  <a:pt x="252663" y="549442"/>
                  <a:pt x="237568" y="550389"/>
                  <a:pt x="228600" y="541421"/>
                </a:cubicBezTo>
                <a:cubicBezTo>
                  <a:pt x="219632" y="532453"/>
                  <a:pt x="226889" y="512698"/>
                  <a:pt x="216569" y="505326"/>
                </a:cubicBezTo>
                <a:cubicBezTo>
                  <a:pt x="195929" y="490583"/>
                  <a:pt x="168442" y="489284"/>
                  <a:pt x="144379" y="481263"/>
                </a:cubicBezTo>
                <a:cubicBezTo>
                  <a:pt x="81653" y="460355"/>
                  <a:pt x="120963" y="469232"/>
                  <a:pt x="24063" y="469232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rgbClr val="00FB1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7915" name="Rectangle 2"/>
          <p:cNvSpPr>
            <a:spLocks noChangeArrowheads="1"/>
          </p:cNvSpPr>
          <p:nvPr/>
        </p:nvSpPr>
        <p:spPr bwMode="auto">
          <a:xfrm>
            <a:off x="7575550" y="5809107"/>
            <a:ext cx="496888" cy="496887"/>
          </a:xfrm>
          <a:prstGeom prst="rect">
            <a:avLst/>
          </a:prstGeom>
          <a:solidFill>
            <a:srgbClr val="00FB1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7916" name="Rectangle 34"/>
          <p:cNvSpPr>
            <a:spLocks noChangeArrowheads="1"/>
          </p:cNvSpPr>
          <p:nvPr/>
        </p:nvSpPr>
        <p:spPr bwMode="auto">
          <a:xfrm>
            <a:off x="7554913" y="6028182"/>
            <a:ext cx="2825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rgbClr val="E80416"/>
                </a:solidFill>
                <a:latin typeface="Calibri" pitchFamily="34" charset="0"/>
                <a:ea typeface="MS PGothic" pitchFamily="34" charset="-128"/>
              </a:rPr>
              <a:t>0</a:t>
            </a:r>
            <a:endParaRPr lang="en-US" sz="1500" b="1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cxnSp>
        <p:nvCxnSpPr>
          <p:cNvPr id="37917" name="Straight Arrow Connector 35"/>
          <p:cNvCxnSpPr>
            <a:cxnSpLocks noChangeShapeType="1"/>
          </p:cNvCxnSpPr>
          <p:nvPr/>
        </p:nvCxnSpPr>
        <p:spPr bwMode="auto">
          <a:xfrm flipV="1">
            <a:off x="7815263" y="5812282"/>
            <a:ext cx="0" cy="228600"/>
          </a:xfrm>
          <a:prstGeom prst="straightConnector1">
            <a:avLst/>
          </a:prstGeom>
          <a:noFill/>
          <a:ln w="1905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" name="Rectangle 36"/>
          <p:cNvSpPr/>
          <p:nvPr/>
        </p:nvSpPr>
        <p:spPr bwMode="auto">
          <a:xfrm>
            <a:off x="7566025" y="5236019"/>
            <a:ext cx="496888" cy="496888"/>
          </a:xfrm>
          <a:prstGeom prst="rect">
            <a:avLst/>
          </a:prstGeom>
          <a:solidFill>
            <a:srgbClr val="120DF3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Times" pitchFamily="1" charset="0"/>
              <a:ea typeface="MS PGothic" pitchFamily="34" charset="-128"/>
            </a:endParaRPr>
          </a:p>
        </p:txBody>
      </p:sp>
      <p:sp>
        <p:nvSpPr>
          <p:cNvPr id="37919" name="Rectangle 17"/>
          <p:cNvSpPr>
            <a:spLocks noChangeArrowheads="1"/>
          </p:cNvSpPr>
          <p:nvPr/>
        </p:nvSpPr>
        <p:spPr bwMode="auto">
          <a:xfrm>
            <a:off x="8156575" y="5236019"/>
            <a:ext cx="496888" cy="495300"/>
          </a:xfrm>
          <a:prstGeom prst="rect">
            <a:avLst/>
          </a:prstGeom>
          <a:solidFill>
            <a:srgbClr val="120DF3"/>
          </a:solidFill>
          <a:ln w="9525" algn="ctr">
            <a:solidFill>
              <a:srgbClr val="120DF3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7922" name="Rectangle 5"/>
          <p:cNvSpPr>
            <a:spLocks noChangeArrowheads="1"/>
          </p:cNvSpPr>
          <p:nvPr/>
        </p:nvSpPr>
        <p:spPr bwMode="auto">
          <a:xfrm>
            <a:off x="8618538" y="2055688"/>
            <a:ext cx="4953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rgbClr val="000000"/>
                </a:solidFill>
                <a:latin typeface="Cambria" pitchFamily="18" charset="0"/>
                <a:ea typeface="MS PGothic" pitchFamily="34" charset="-128"/>
              </a:rPr>
              <a:t>(A) </a:t>
            </a: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7923" name="Rectangle 45"/>
          <p:cNvSpPr>
            <a:spLocks noChangeArrowheads="1"/>
          </p:cNvSpPr>
          <p:nvPr/>
        </p:nvSpPr>
        <p:spPr bwMode="auto">
          <a:xfrm>
            <a:off x="8621713" y="4248150"/>
            <a:ext cx="4905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rgbClr val="000000"/>
                </a:solidFill>
                <a:latin typeface="Cambria" pitchFamily="18" charset="0"/>
                <a:ea typeface="MS PGothic" pitchFamily="34" charset="-128"/>
              </a:rPr>
              <a:t>(B) </a:t>
            </a: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37924" name="Rectangle 46"/>
          <p:cNvSpPr>
            <a:spLocks noChangeArrowheads="1"/>
          </p:cNvSpPr>
          <p:nvPr/>
        </p:nvSpPr>
        <p:spPr bwMode="auto">
          <a:xfrm>
            <a:off x="8610600" y="6005957"/>
            <a:ext cx="482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rgbClr val="000000"/>
                </a:solidFill>
                <a:latin typeface="Cambria" pitchFamily="18" charset="0"/>
                <a:ea typeface="MS PGothic" pitchFamily="34" charset="-128"/>
              </a:rPr>
              <a:t>(C) </a:t>
            </a:r>
            <a:endParaRPr lang="en-US" sz="1800">
              <a:solidFill>
                <a:srgbClr val="000000"/>
              </a:solidFill>
              <a:latin typeface="Calibri"/>
              <a:ea typeface="MS PGothic" pitchFamily="34" charset="-128"/>
            </a:endParaRPr>
          </a:p>
        </p:txBody>
      </p:sp>
      <p:cxnSp>
        <p:nvCxnSpPr>
          <p:cNvPr id="37925" name="Straight Connector 4"/>
          <p:cNvCxnSpPr>
            <a:cxnSpLocks noChangeShapeType="1"/>
          </p:cNvCxnSpPr>
          <p:nvPr/>
        </p:nvCxnSpPr>
        <p:spPr bwMode="auto">
          <a:xfrm>
            <a:off x="228600" y="2667000"/>
            <a:ext cx="86391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6" name="Straight Connector 43"/>
          <p:cNvCxnSpPr>
            <a:cxnSpLocks noChangeShapeType="1"/>
          </p:cNvCxnSpPr>
          <p:nvPr/>
        </p:nvCxnSpPr>
        <p:spPr bwMode="auto">
          <a:xfrm>
            <a:off x="228600" y="4876800"/>
            <a:ext cx="86391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233030" y="6444721"/>
            <a:ext cx="6320170" cy="323165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ambria" pitchFamily="18" charset="0"/>
              </a:rPr>
              <a:t>R</a:t>
            </a:r>
            <a:r>
              <a:rPr lang="en-US" sz="1500" dirty="0" smtClean="0">
                <a:solidFill>
                  <a:srgbClr val="000000"/>
                </a:solidFill>
                <a:latin typeface="Cambria" pitchFamily="18" charset="0"/>
              </a:rPr>
              <a:t>epeat this IDEA for all four states, representing all four </a:t>
            </a:r>
            <a:r>
              <a:rPr lang="en-US" sz="1500" b="1" i="1" dirty="0" smtClean="0">
                <a:solidFill>
                  <a:srgbClr val="000000"/>
                </a:solidFill>
                <a:latin typeface="Cambria" pitchFamily="18" charset="0"/>
              </a:rPr>
              <a:t>facing directions.</a:t>
            </a:r>
            <a:endParaRPr lang="en-US" sz="15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477" y="5380722"/>
            <a:ext cx="623649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ambria" pitchFamily="18" charset="0"/>
              </a:rPr>
              <a:t>Write 1 or 2 rules to tell </a:t>
            </a:r>
            <a:r>
              <a:rPr lang="en-US" sz="1500" dirty="0" err="1">
                <a:solidFill>
                  <a:srgbClr val="000000"/>
                </a:solidFill>
                <a:latin typeface="Cambria" pitchFamily="18" charset="0"/>
              </a:rPr>
              <a:t>Picobot</a:t>
            </a:r>
            <a:r>
              <a:rPr lang="en-US" sz="1500" dirty="0">
                <a:solidFill>
                  <a:srgbClr val="000000"/>
                </a:solidFill>
                <a:latin typeface="Cambria" pitchFamily="18" charset="0"/>
              </a:rPr>
              <a:t> to do the right thing if it hits a dead end.</a:t>
            </a:r>
          </a:p>
        </p:txBody>
      </p:sp>
      <p:sp>
        <p:nvSpPr>
          <p:cNvPr id="52" name="Rounded Rectangle 21"/>
          <p:cNvSpPr>
            <a:spLocks noChangeArrowheads="1"/>
          </p:cNvSpPr>
          <p:nvPr/>
        </p:nvSpPr>
        <p:spPr bwMode="auto">
          <a:xfrm>
            <a:off x="601133" y="1676400"/>
            <a:ext cx="5554662" cy="676275"/>
          </a:xfrm>
          <a:prstGeom prst="roundRect">
            <a:avLst>
              <a:gd name="adj" fmla="val 23344"/>
            </a:avLst>
          </a:prstGeom>
          <a:solidFill>
            <a:srgbClr val="CCE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762000" y="1803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455738" y="1803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xE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**</a:t>
            </a:r>
            <a:endParaRPr lang="en-US" b="1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4792662" y="1803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3573462" y="1803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2590800" y="181292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b="1" smtClean="0">
                <a:solidFill>
                  <a:srgbClr val="000000"/>
                </a:solidFill>
                <a:latin typeface="Courier New" charset="0"/>
              </a:rPr>
              <a:t>-&gt;</a:t>
            </a: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 rot="21058661">
            <a:off x="5460950" y="2134173"/>
            <a:ext cx="1210733" cy="369332"/>
          </a:xfrm>
          <a:prstGeom prst="rect">
            <a:avLst/>
          </a:prstGeom>
          <a:solidFill>
            <a:schemeClr val="bg1"/>
          </a:solidFill>
          <a:ln>
            <a:solidFill>
              <a:srgbClr val="120DF3"/>
            </a:solidFill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Arial" charset="0"/>
              </a:rPr>
              <a:t>state 0 means "still facing north"</a:t>
            </a:r>
          </a:p>
        </p:txBody>
      </p:sp>
      <p:sp>
        <p:nvSpPr>
          <p:cNvPr id="63" name="Rounded Rectangle 21"/>
          <p:cNvSpPr>
            <a:spLocks noChangeArrowheads="1"/>
          </p:cNvSpPr>
          <p:nvPr/>
        </p:nvSpPr>
        <p:spPr bwMode="auto">
          <a:xfrm>
            <a:off x="601133" y="3810000"/>
            <a:ext cx="5554662" cy="676275"/>
          </a:xfrm>
          <a:prstGeom prst="roundRect">
            <a:avLst>
              <a:gd name="adj" fmla="val 23344"/>
            </a:avLst>
          </a:prstGeom>
          <a:solidFill>
            <a:srgbClr val="CCE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762000" y="3931356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0  </a:t>
            </a: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2590800" y="3940881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b="1" smtClean="0">
                <a:solidFill>
                  <a:srgbClr val="000000"/>
                </a:solidFill>
                <a:latin typeface="Courier New" charset="0"/>
              </a:rPr>
              <a:t>-&gt;</a:t>
            </a: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1447800" y="3939822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*x**</a:t>
            </a:r>
            <a:endParaRPr lang="en-US" b="1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4784724" y="3939822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1</a:t>
            </a:r>
            <a:endParaRPr lang="en-US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3565524" y="3939822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E</a:t>
            </a:r>
            <a:endParaRPr lang="en-US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 rot="21058661">
            <a:off x="5558896" y="4301608"/>
            <a:ext cx="1210733" cy="369332"/>
          </a:xfrm>
          <a:prstGeom prst="rect">
            <a:avLst/>
          </a:prstGeom>
          <a:solidFill>
            <a:schemeClr val="bg1"/>
          </a:solidFill>
          <a:ln>
            <a:solidFill>
              <a:srgbClr val="120DF3"/>
            </a:solidFill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Arial" charset="0"/>
              </a:rPr>
              <a:t>state 1 means "now facing east"</a:t>
            </a:r>
          </a:p>
        </p:txBody>
      </p:sp>
      <p:sp>
        <p:nvSpPr>
          <p:cNvPr id="70" name="Rounded Rectangle 21"/>
          <p:cNvSpPr>
            <a:spLocks noChangeArrowheads="1"/>
          </p:cNvSpPr>
          <p:nvPr/>
        </p:nvSpPr>
        <p:spPr bwMode="auto">
          <a:xfrm>
            <a:off x="609600" y="5717709"/>
            <a:ext cx="5554662" cy="676275"/>
          </a:xfrm>
          <a:prstGeom prst="roundRect">
            <a:avLst>
              <a:gd name="adj" fmla="val 23344"/>
            </a:avLst>
          </a:prstGeom>
          <a:solidFill>
            <a:srgbClr val="CCE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smtClean="0">
              <a:solidFill>
                <a:srgbClr val="000000"/>
              </a:solidFill>
              <a:latin typeface="Times" charset="0"/>
              <a:ea typeface="MS PGothic" charset="0"/>
              <a:cs typeface="MS PGothic" charset="0"/>
            </a:endParaRPr>
          </a:p>
        </p:txBody>
      </p:sp>
      <p:sp>
        <p:nvSpPr>
          <p:cNvPr id="71" name="Text Box 3"/>
          <p:cNvSpPr txBox="1">
            <a:spLocks noChangeArrowheads="1"/>
          </p:cNvSpPr>
          <p:nvPr/>
        </p:nvSpPr>
        <p:spPr bwMode="auto">
          <a:xfrm>
            <a:off x="770467" y="583906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0  </a:t>
            </a:r>
          </a:p>
        </p:txBody>
      </p:sp>
      <p:sp>
        <p:nvSpPr>
          <p:cNvPr id="72" name="Text Box 26"/>
          <p:cNvSpPr txBox="1">
            <a:spLocks noChangeArrowheads="1"/>
          </p:cNvSpPr>
          <p:nvPr/>
        </p:nvSpPr>
        <p:spPr bwMode="auto">
          <a:xfrm>
            <a:off x="2599267" y="584859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b="1" smtClean="0">
                <a:solidFill>
                  <a:srgbClr val="000000"/>
                </a:solidFill>
                <a:latin typeface="Courier New" charset="0"/>
              </a:rPr>
              <a:t>-&gt;</a:t>
            </a:r>
            <a:endParaRPr 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" name="Text Box 4"/>
          <p:cNvSpPr txBox="1">
            <a:spLocks noChangeArrowheads="1"/>
          </p:cNvSpPr>
          <p:nvPr/>
        </p:nvSpPr>
        <p:spPr bwMode="auto">
          <a:xfrm>
            <a:off x="1456267" y="5847531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NE**</a:t>
            </a:r>
            <a:endParaRPr lang="en-US" b="1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4793191" y="5847531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75" name="Text Box 6"/>
          <p:cNvSpPr txBox="1">
            <a:spLocks noChangeArrowheads="1"/>
          </p:cNvSpPr>
          <p:nvPr/>
        </p:nvSpPr>
        <p:spPr bwMode="auto">
          <a:xfrm>
            <a:off x="3573991" y="5847531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X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 rot="21058661">
            <a:off x="5854397" y="5920425"/>
            <a:ext cx="1210733" cy="369332"/>
          </a:xfrm>
          <a:prstGeom prst="rect">
            <a:avLst/>
          </a:prstGeom>
          <a:solidFill>
            <a:schemeClr val="bg1"/>
          </a:solidFill>
          <a:ln>
            <a:solidFill>
              <a:srgbClr val="120DF3"/>
            </a:solidFill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Arial" charset="0"/>
              </a:rPr>
              <a:t>state 2 means "now facing west"</a:t>
            </a:r>
          </a:p>
        </p:txBody>
      </p:sp>
    </p:spTree>
    <p:extLst>
      <p:ext uri="{BB962C8B-B14F-4D97-AF65-F5344CB8AC3E}">
        <p14:creationId xmlns:p14="http://schemas.microsoft.com/office/powerpoint/2010/main" val="342766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1" grpId="0"/>
      <p:bldP spid="72" grpId="0"/>
      <p:bldP spid="73" grpId="0"/>
      <p:bldP spid="74" grpId="0"/>
      <p:bldP spid="75" grpId="0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" t="16661" r="48088" b="24757"/>
          <a:stretch>
            <a:fillRect/>
          </a:stretch>
        </p:blipFill>
        <p:spPr bwMode="auto">
          <a:xfrm>
            <a:off x="4038600" y="2005013"/>
            <a:ext cx="3657600" cy="35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6884988" y="1854200"/>
            <a:ext cx="1022350" cy="4079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548563" y="1506538"/>
            <a:ext cx="1260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008000"/>
                </a:solidFill>
                <a:latin typeface="Arial" pitchFamily="34" charset="0"/>
              </a:rPr>
              <a:t>Picobot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 flipV="1">
            <a:off x="6891338" y="3427413"/>
            <a:ext cx="1030287" cy="8143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696200" y="4170363"/>
            <a:ext cx="1371600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bg2"/>
                </a:solidFill>
                <a:latin typeface="Arial" pitchFamily="34" charset="0"/>
              </a:rPr>
              <a:t>area already </a:t>
            </a:r>
            <a:r>
              <a:rPr lang="en-US" sz="1800" dirty="0" smtClean="0">
                <a:solidFill>
                  <a:schemeClr val="bg2"/>
                </a:solidFill>
                <a:latin typeface="Arial" pitchFamily="34" charset="0"/>
              </a:rPr>
              <a:t>covered</a:t>
            </a:r>
          </a:p>
          <a:p>
            <a:pPr>
              <a:spcBef>
                <a:spcPct val="50000"/>
              </a:spcBef>
            </a:pPr>
            <a:r>
              <a:rPr lang="en-US" sz="1800" dirty="0" err="1" smtClean="0">
                <a:solidFill>
                  <a:schemeClr val="bg2"/>
                </a:solidFill>
                <a:latin typeface="Arial" pitchFamily="34" charset="0"/>
              </a:rPr>
              <a:t>Picobot</a:t>
            </a:r>
            <a:r>
              <a:rPr lang="en-US" sz="1800" dirty="0" smtClean="0">
                <a:solidFill>
                  <a:schemeClr val="bg2"/>
                </a:solidFill>
                <a:latin typeface="Arial" pitchFamily="34" charset="0"/>
              </a:rPr>
              <a:t> can't tell…</a:t>
            </a:r>
            <a:endParaRPr lang="en-US" sz="180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592638" y="3392488"/>
            <a:ext cx="13716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rgbClr val="A40FE0"/>
                </a:solidFill>
                <a:latin typeface="Arial" pitchFamily="34" charset="0"/>
              </a:rPr>
              <a:t>area not covered (yet!)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5845175" y="3803650"/>
            <a:ext cx="303213" cy="0"/>
          </a:xfrm>
          <a:prstGeom prst="line">
            <a:avLst/>
          </a:prstGeom>
          <a:noFill/>
          <a:ln w="28575">
            <a:solidFill>
              <a:srgbClr val="A40FE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H="1">
            <a:off x="4448175" y="3813175"/>
            <a:ext cx="303213" cy="0"/>
          </a:xfrm>
          <a:prstGeom prst="line">
            <a:avLst/>
          </a:prstGeom>
          <a:noFill/>
          <a:ln w="28575">
            <a:solidFill>
              <a:srgbClr val="A40FE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5286375" y="4360863"/>
            <a:ext cx="0" cy="311150"/>
          </a:xfrm>
          <a:prstGeom prst="line">
            <a:avLst/>
          </a:prstGeom>
          <a:noFill/>
          <a:ln w="28575">
            <a:solidFill>
              <a:srgbClr val="A40FE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5286375" y="3094038"/>
            <a:ext cx="0" cy="311150"/>
          </a:xfrm>
          <a:prstGeom prst="line">
            <a:avLst/>
          </a:prstGeom>
          <a:noFill/>
          <a:ln w="28575">
            <a:solidFill>
              <a:srgbClr val="A40FE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54944" y="5088467"/>
            <a:ext cx="259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800000"/>
                </a:solidFill>
                <a:latin typeface="Cambria" pitchFamily="18" charset="0"/>
              </a:rPr>
              <a:t>Inspiration?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4129088" y="1646238"/>
            <a:ext cx="96837" cy="415925"/>
          </a:xfrm>
          <a:prstGeom prst="line">
            <a:avLst/>
          </a:prstGeom>
          <a:noFill/>
          <a:ln w="28575">
            <a:solidFill>
              <a:srgbClr val="120DF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3581400" y="1319213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120DF3"/>
                </a:solidFill>
                <a:latin typeface="Arial" pitchFamily="34" charset="0"/>
              </a:rPr>
              <a:t>walls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602544" y="1254035"/>
            <a:ext cx="2819400" cy="1200329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mbria" pitchFamily="18" charset="0"/>
              </a:rPr>
              <a:t>Goal: </a:t>
            </a:r>
            <a:r>
              <a:rPr lang="en-US" dirty="0" smtClean="0">
                <a:latin typeface="Cambria" pitchFamily="18" charset="0"/>
              </a:rPr>
              <a:t>full-room coverage with </a:t>
            </a:r>
            <a:r>
              <a:rPr lang="en-US" dirty="0">
                <a:latin typeface="Cambria" pitchFamily="18" charset="0"/>
              </a:rPr>
              <a:t>only </a:t>
            </a:r>
            <a:r>
              <a:rPr lang="en-US" b="1" i="1" dirty="0">
                <a:latin typeface="Cambria" pitchFamily="18" charset="0"/>
              </a:rPr>
              <a:t>local sensing</a:t>
            </a:r>
            <a:r>
              <a:rPr lang="en-US" dirty="0">
                <a:latin typeface="Cambria" pitchFamily="18" charset="0"/>
              </a:rPr>
              <a:t>…</a:t>
            </a:r>
          </a:p>
        </p:txBody>
      </p:sp>
      <p:sp>
        <p:nvSpPr>
          <p:cNvPr id="23570" name="Text Box 22"/>
          <p:cNvSpPr txBox="1">
            <a:spLocks noChangeArrowheads="1"/>
          </p:cNvSpPr>
          <p:nvPr/>
        </p:nvSpPr>
        <p:spPr bwMode="auto">
          <a:xfrm>
            <a:off x="838200" y="225425"/>
            <a:ext cx="7513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dirty="0" smtClean="0">
                <a:latin typeface="Cambria" pitchFamily="18" charset="0"/>
              </a:rPr>
              <a:t>Challenge: Room Coverage</a:t>
            </a:r>
            <a:endParaRPr lang="en-US" sz="3600" dirty="0">
              <a:latin typeface="Cambria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90720" y="-57240"/>
              <a:ext cx="95760" cy="57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1360" y="-66600"/>
                <a:ext cx="114480" cy="7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" t="16661" r="48088" b="24757"/>
          <a:stretch>
            <a:fillRect/>
          </a:stretch>
        </p:blipFill>
        <p:spPr bwMode="auto">
          <a:xfrm>
            <a:off x="4038600" y="2005013"/>
            <a:ext cx="3657600" cy="35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6884988" y="1854200"/>
            <a:ext cx="1022350" cy="4079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548563" y="1506538"/>
            <a:ext cx="1260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008000"/>
                </a:solidFill>
                <a:latin typeface="Arial" pitchFamily="34" charset="0"/>
              </a:rPr>
              <a:t>Picobot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 flipV="1">
            <a:off x="6891338" y="3427413"/>
            <a:ext cx="1030287" cy="8143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696200" y="4170363"/>
            <a:ext cx="1371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bg2"/>
                </a:solidFill>
                <a:latin typeface="Arial" pitchFamily="34" charset="0"/>
              </a:rPr>
              <a:t>area already </a:t>
            </a:r>
            <a:r>
              <a:rPr lang="en-US" sz="1800" dirty="0" smtClean="0">
                <a:solidFill>
                  <a:schemeClr val="bg2"/>
                </a:solidFill>
                <a:latin typeface="Arial" pitchFamily="34" charset="0"/>
              </a:rPr>
              <a:t>covered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592638" y="3392488"/>
            <a:ext cx="13716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rgbClr val="A40FE0"/>
                </a:solidFill>
                <a:latin typeface="Arial" pitchFamily="34" charset="0"/>
              </a:rPr>
              <a:t>area not covered (yet!)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5845175" y="3803650"/>
            <a:ext cx="303213" cy="0"/>
          </a:xfrm>
          <a:prstGeom prst="line">
            <a:avLst/>
          </a:prstGeom>
          <a:noFill/>
          <a:ln w="28575">
            <a:solidFill>
              <a:srgbClr val="A40FE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H="1">
            <a:off x="4448175" y="3813175"/>
            <a:ext cx="303213" cy="0"/>
          </a:xfrm>
          <a:prstGeom prst="line">
            <a:avLst/>
          </a:prstGeom>
          <a:noFill/>
          <a:ln w="28575">
            <a:solidFill>
              <a:srgbClr val="A40FE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5286375" y="4360863"/>
            <a:ext cx="0" cy="311150"/>
          </a:xfrm>
          <a:prstGeom prst="line">
            <a:avLst/>
          </a:prstGeom>
          <a:noFill/>
          <a:ln w="28575">
            <a:solidFill>
              <a:srgbClr val="A40FE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5286375" y="3094038"/>
            <a:ext cx="0" cy="311150"/>
          </a:xfrm>
          <a:prstGeom prst="line">
            <a:avLst/>
          </a:prstGeom>
          <a:noFill/>
          <a:ln w="28575">
            <a:solidFill>
              <a:srgbClr val="A40FE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54944" y="5088467"/>
            <a:ext cx="259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latin typeface="Calibri" panose="020F0502020204030204" pitchFamily="34" charset="0"/>
              </a:rPr>
              <a:t>The Roomba!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4129088" y="1646238"/>
            <a:ext cx="96837" cy="415925"/>
          </a:xfrm>
          <a:prstGeom prst="line">
            <a:avLst/>
          </a:prstGeom>
          <a:noFill/>
          <a:ln w="28575">
            <a:solidFill>
              <a:srgbClr val="120DF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3581400" y="1319213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120DF3"/>
                </a:solidFill>
                <a:latin typeface="Arial" pitchFamily="34" charset="0"/>
              </a:rPr>
              <a:t>walls</a:t>
            </a:r>
          </a:p>
        </p:txBody>
      </p:sp>
      <p:sp>
        <p:nvSpPr>
          <p:cNvPr id="23570" name="Text Box 22"/>
          <p:cNvSpPr txBox="1">
            <a:spLocks noChangeArrowheads="1"/>
          </p:cNvSpPr>
          <p:nvPr/>
        </p:nvSpPr>
        <p:spPr bwMode="auto">
          <a:xfrm>
            <a:off x="838200" y="225425"/>
            <a:ext cx="7513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dirty="0" smtClean="0">
                <a:latin typeface="Cambria" pitchFamily="18" charset="0"/>
              </a:rPr>
              <a:t>Challenge: Room Coverage</a:t>
            </a:r>
            <a:endParaRPr lang="en-US" sz="3600" dirty="0">
              <a:latin typeface="Cambria" pitchFamily="18" charset="0"/>
            </a:endParaRPr>
          </a:p>
        </p:txBody>
      </p:sp>
      <p:pic>
        <p:nvPicPr>
          <p:cNvPr id="19" name="Picture 20" descr="Roomb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44" y="2819400"/>
            <a:ext cx="26670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762000" y="5444113"/>
            <a:ext cx="26320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latin typeface="Calibri" panose="020F0502020204030204" pitchFamily="34" charset="0"/>
              </a:rPr>
              <a:t>can't tell "vacuumed" from "</a:t>
            </a:r>
            <a:r>
              <a:rPr lang="en-US" sz="1800" dirty="0" err="1" smtClean="0">
                <a:latin typeface="Calibri" panose="020F0502020204030204" pitchFamily="34" charset="0"/>
              </a:rPr>
              <a:t>unvacuumed</a:t>
            </a:r>
            <a:r>
              <a:rPr lang="en-US" sz="1800" dirty="0" smtClean="0">
                <a:latin typeface="Calibri" panose="020F0502020204030204" pitchFamily="34" charset="0"/>
              </a:rPr>
              <a:t>" area 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602544" y="1254035"/>
            <a:ext cx="2819400" cy="1200329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mbria" pitchFamily="18" charset="0"/>
              </a:rPr>
              <a:t>Goal: </a:t>
            </a:r>
            <a:r>
              <a:rPr lang="en-US" dirty="0" smtClean="0">
                <a:latin typeface="Cambria" pitchFamily="18" charset="0"/>
              </a:rPr>
              <a:t>full-room coverage with </a:t>
            </a:r>
            <a:r>
              <a:rPr lang="en-US" dirty="0">
                <a:latin typeface="Cambria" pitchFamily="18" charset="0"/>
              </a:rPr>
              <a:t>only </a:t>
            </a:r>
            <a:r>
              <a:rPr lang="en-US" b="1" i="1" dirty="0">
                <a:latin typeface="Cambria" pitchFamily="18" charset="0"/>
              </a:rPr>
              <a:t>local sensing</a:t>
            </a:r>
            <a:r>
              <a:rPr lang="en-US" dirty="0">
                <a:latin typeface="Cambria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943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41300" y="217488"/>
            <a:ext cx="36449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dirty="0">
                <a:latin typeface="Cambria" pitchFamily="18" charset="0"/>
              </a:rPr>
              <a:t>Surroundings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990600" y="1905000"/>
            <a:ext cx="838200" cy="76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352800" y="1219200"/>
            <a:ext cx="426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Picobot can only sense things directly to the N, E, W, and S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990600" y="4724400"/>
            <a:ext cx="838200" cy="76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52400" y="4724400"/>
            <a:ext cx="838200" cy="762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990600" y="3962400"/>
            <a:ext cx="838200" cy="762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990600" y="5486400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828800" y="4724400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152400" y="1905000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990600" y="1143000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990600" y="2667000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828800" y="1905000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2206625" y="3541713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For example, here its surroundings are </a:t>
            </a:r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1200150" y="12938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N</a:t>
            </a:r>
          </a:p>
        </p:txBody>
      </p:sp>
      <p:sp>
        <p:nvSpPr>
          <p:cNvPr id="25616" name="Rectangle 17"/>
          <p:cNvSpPr>
            <a:spLocks noChangeArrowheads="1"/>
          </p:cNvSpPr>
          <p:nvPr/>
        </p:nvSpPr>
        <p:spPr bwMode="auto">
          <a:xfrm>
            <a:off x="2046288" y="20605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E</a:t>
            </a:r>
          </a:p>
        </p:txBody>
      </p:sp>
      <p:sp>
        <p:nvSpPr>
          <p:cNvPr id="25617" name="Rectangle 18"/>
          <p:cNvSpPr>
            <a:spLocks noChangeArrowheads="1"/>
          </p:cNvSpPr>
          <p:nvPr/>
        </p:nvSpPr>
        <p:spPr bwMode="auto">
          <a:xfrm>
            <a:off x="354013" y="2068513"/>
            <a:ext cx="47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W</a:t>
            </a:r>
          </a:p>
        </p:txBody>
      </p:sp>
      <p:sp>
        <p:nvSpPr>
          <p:cNvPr id="25618" name="Rectangle 19"/>
          <p:cNvSpPr>
            <a:spLocks noChangeArrowheads="1"/>
          </p:cNvSpPr>
          <p:nvPr/>
        </p:nvSpPr>
        <p:spPr bwMode="auto">
          <a:xfrm>
            <a:off x="1212850" y="28273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S</a:t>
            </a:r>
          </a:p>
        </p:txBody>
      </p:sp>
      <p:sp>
        <p:nvSpPr>
          <p:cNvPr id="25619" name="Rectangle 15"/>
          <p:cNvSpPr>
            <a:spLocks noChangeArrowheads="1"/>
          </p:cNvSpPr>
          <p:nvPr/>
        </p:nvSpPr>
        <p:spPr bwMode="auto">
          <a:xfrm>
            <a:off x="3216275" y="4521200"/>
            <a:ext cx="2057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6000" b="1">
                <a:latin typeface="Calibri" pitchFamily="34" charset="0"/>
              </a:rPr>
              <a:t>N</a:t>
            </a:r>
            <a:r>
              <a:rPr lang="en-US" sz="6000">
                <a:latin typeface="Calibri" pitchFamily="34" charset="0"/>
              </a:rPr>
              <a:t>x</a:t>
            </a:r>
            <a:r>
              <a:rPr lang="en-US" sz="6000" b="1">
                <a:latin typeface="Calibri" pitchFamily="34" charset="0"/>
              </a:rPr>
              <a:t>W</a:t>
            </a:r>
            <a:r>
              <a:rPr lang="en-US" sz="6000">
                <a:latin typeface="Calibri" pitchFamily="34" charset="0"/>
              </a:rPr>
              <a:t>x</a:t>
            </a:r>
            <a:endParaRPr lang="en-US" sz="6000" b="1">
              <a:latin typeface="Calibri" pitchFamily="34" charset="0"/>
            </a:endParaRPr>
          </a:p>
        </p:txBody>
      </p:sp>
      <p:sp>
        <p:nvSpPr>
          <p:cNvPr id="25620" name="Rectangle 24"/>
          <p:cNvSpPr>
            <a:spLocks noChangeArrowheads="1"/>
          </p:cNvSpPr>
          <p:nvPr/>
        </p:nvSpPr>
        <p:spPr bwMode="auto">
          <a:xfrm>
            <a:off x="3201988" y="5394325"/>
            <a:ext cx="2057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000">
                <a:solidFill>
                  <a:schemeClr val="bg2"/>
                </a:solidFill>
                <a:latin typeface="Calibri" pitchFamily="34" charset="0"/>
              </a:rPr>
              <a:t>N   E  W  S</a:t>
            </a:r>
          </a:p>
        </p:txBody>
      </p:sp>
      <p:sp>
        <p:nvSpPr>
          <p:cNvPr id="25621" name="Rectangle 25"/>
          <p:cNvSpPr>
            <a:spLocks noChangeArrowheads="1"/>
          </p:cNvSpPr>
          <p:nvPr/>
        </p:nvSpPr>
        <p:spPr bwMode="auto">
          <a:xfrm>
            <a:off x="6032500" y="5824538"/>
            <a:ext cx="2578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rgbClr val="808080"/>
                </a:solidFill>
                <a:latin typeface="Arial" pitchFamily="34" charset="0"/>
              </a:rPr>
              <a:t>Surroundings are always in </a:t>
            </a:r>
            <a:r>
              <a:rPr lang="en-US" sz="1800">
                <a:solidFill>
                  <a:srgbClr val="800000"/>
                </a:solidFill>
                <a:latin typeface="Arial" pitchFamily="34" charset="0"/>
              </a:rPr>
              <a:t>NEWS </a:t>
            </a:r>
            <a:r>
              <a:rPr lang="en-US" sz="1800">
                <a:solidFill>
                  <a:srgbClr val="808080"/>
                </a:solidFill>
                <a:latin typeface="Arial" pitchFamily="34" charset="0"/>
              </a:rPr>
              <a:t>order.</a:t>
            </a:r>
          </a:p>
        </p:txBody>
      </p:sp>
      <p:cxnSp>
        <p:nvCxnSpPr>
          <p:cNvPr id="25622" name="Straight Arrow Connector 29"/>
          <p:cNvCxnSpPr>
            <a:cxnSpLocks noChangeShapeType="1"/>
          </p:cNvCxnSpPr>
          <p:nvPr/>
        </p:nvCxnSpPr>
        <p:spPr bwMode="auto">
          <a:xfrm rot="10800000">
            <a:off x="5080000" y="5780088"/>
            <a:ext cx="1260475" cy="236537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41300" y="217488"/>
            <a:ext cx="6464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What are these surroundings?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2925763" y="1773238"/>
            <a:ext cx="838200" cy="76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2087563" y="1773238"/>
            <a:ext cx="838200" cy="762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2925763" y="1011238"/>
            <a:ext cx="838200" cy="762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2925763" y="2535238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3763963" y="1773238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Rectangle 15"/>
          <p:cNvSpPr>
            <a:spLocks noChangeArrowheads="1"/>
          </p:cNvSpPr>
          <p:nvPr/>
        </p:nvSpPr>
        <p:spPr bwMode="auto">
          <a:xfrm>
            <a:off x="4984750" y="1692275"/>
            <a:ext cx="2057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6000" b="1">
                <a:latin typeface="Calibri" pitchFamily="34" charset="0"/>
              </a:rPr>
              <a:t>N</a:t>
            </a:r>
            <a:r>
              <a:rPr lang="en-US" sz="6000">
                <a:latin typeface="Calibri" pitchFamily="34" charset="0"/>
              </a:rPr>
              <a:t>x</a:t>
            </a:r>
            <a:r>
              <a:rPr lang="en-US" sz="6000" b="1">
                <a:latin typeface="Calibri" pitchFamily="34" charset="0"/>
              </a:rPr>
              <a:t>W</a:t>
            </a:r>
            <a:r>
              <a:rPr lang="en-US" sz="6000">
                <a:latin typeface="Calibri" pitchFamily="34" charset="0"/>
              </a:rPr>
              <a:t>x</a:t>
            </a:r>
            <a:endParaRPr lang="en-US" sz="6000" b="1">
              <a:latin typeface="Calibri" pitchFamily="34" charset="0"/>
            </a:endParaRPr>
          </a:p>
        </p:txBody>
      </p:sp>
      <p:sp>
        <p:nvSpPr>
          <p:cNvPr id="26633" name="Rectangle 24"/>
          <p:cNvSpPr>
            <a:spLocks noChangeArrowheads="1"/>
          </p:cNvSpPr>
          <p:nvPr/>
        </p:nvSpPr>
        <p:spPr bwMode="auto">
          <a:xfrm>
            <a:off x="4989513" y="1182688"/>
            <a:ext cx="2057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000">
                <a:solidFill>
                  <a:schemeClr val="bg2"/>
                </a:solidFill>
                <a:latin typeface="Calibri" pitchFamily="34" charset="0"/>
              </a:rPr>
              <a:t>N   E  W  S</a:t>
            </a:r>
          </a:p>
        </p:txBody>
      </p:sp>
      <p:sp>
        <p:nvSpPr>
          <p:cNvPr id="26634" name="Rectangle 25"/>
          <p:cNvSpPr>
            <a:spLocks noChangeArrowheads="1"/>
          </p:cNvSpPr>
          <p:nvPr/>
        </p:nvSpPr>
        <p:spPr bwMode="auto">
          <a:xfrm>
            <a:off x="5988050" y="236538"/>
            <a:ext cx="2578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rgbClr val="808080"/>
                </a:solidFill>
                <a:latin typeface="Cambria" pitchFamily="18" charset="0"/>
              </a:rPr>
              <a:t>Surroundings are always in </a:t>
            </a:r>
            <a:r>
              <a:rPr lang="en-US" sz="1800">
                <a:solidFill>
                  <a:srgbClr val="800000"/>
                </a:solidFill>
                <a:latin typeface="Cambria" pitchFamily="18" charset="0"/>
              </a:rPr>
              <a:t>NEWS </a:t>
            </a:r>
            <a:r>
              <a:rPr lang="en-US" sz="1800">
                <a:solidFill>
                  <a:srgbClr val="808080"/>
                </a:solidFill>
                <a:latin typeface="Cambria" pitchFamily="18" charset="0"/>
              </a:rPr>
              <a:t>order.</a:t>
            </a:r>
          </a:p>
        </p:txBody>
      </p:sp>
      <p:sp>
        <p:nvSpPr>
          <p:cNvPr id="26635" name="Rectangle 5"/>
          <p:cNvSpPr>
            <a:spLocks noChangeArrowheads="1"/>
          </p:cNvSpPr>
          <p:nvPr/>
        </p:nvSpPr>
        <p:spPr bwMode="auto">
          <a:xfrm>
            <a:off x="1447800" y="4762500"/>
            <a:ext cx="838200" cy="76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6"/>
          <p:cNvSpPr>
            <a:spLocks noChangeArrowheads="1"/>
          </p:cNvSpPr>
          <p:nvPr/>
        </p:nvSpPr>
        <p:spPr bwMode="auto">
          <a:xfrm>
            <a:off x="609600" y="4762500"/>
            <a:ext cx="838200" cy="762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7"/>
          <p:cNvSpPr>
            <a:spLocks noChangeArrowheads="1"/>
          </p:cNvSpPr>
          <p:nvPr/>
        </p:nvSpPr>
        <p:spPr bwMode="auto">
          <a:xfrm>
            <a:off x="1447800" y="4000500"/>
            <a:ext cx="838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8"/>
          <p:cNvSpPr>
            <a:spLocks noChangeArrowheads="1"/>
          </p:cNvSpPr>
          <p:nvPr/>
        </p:nvSpPr>
        <p:spPr bwMode="auto">
          <a:xfrm>
            <a:off x="1447800" y="5524500"/>
            <a:ext cx="838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9"/>
          <p:cNvSpPr>
            <a:spLocks noChangeArrowheads="1"/>
          </p:cNvSpPr>
          <p:nvPr/>
        </p:nvSpPr>
        <p:spPr bwMode="auto">
          <a:xfrm>
            <a:off x="2286000" y="4762500"/>
            <a:ext cx="838200" cy="762000"/>
          </a:xfrm>
          <a:prstGeom prst="rect">
            <a:avLst/>
          </a:prstGeom>
          <a:solidFill>
            <a:srgbClr val="120D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Rectangle 5"/>
          <p:cNvSpPr>
            <a:spLocks noChangeArrowheads="1"/>
          </p:cNvSpPr>
          <p:nvPr/>
        </p:nvSpPr>
        <p:spPr bwMode="auto">
          <a:xfrm>
            <a:off x="6324600" y="4722813"/>
            <a:ext cx="838200" cy="76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Rectangle 6"/>
          <p:cNvSpPr>
            <a:spLocks noChangeArrowheads="1"/>
          </p:cNvSpPr>
          <p:nvPr/>
        </p:nvSpPr>
        <p:spPr bwMode="auto">
          <a:xfrm>
            <a:off x="5486400" y="4722813"/>
            <a:ext cx="838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Rectangle 7"/>
          <p:cNvSpPr>
            <a:spLocks noChangeArrowheads="1"/>
          </p:cNvSpPr>
          <p:nvPr/>
        </p:nvSpPr>
        <p:spPr bwMode="auto">
          <a:xfrm>
            <a:off x="6324600" y="3960813"/>
            <a:ext cx="838200" cy="762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8"/>
          <p:cNvSpPr>
            <a:spLocks noChangeArrowheads="1"/>
          </p:cNvSpPr>
          <p:nvPr/>
        </p:nvSpPr>
        <p:spPr bwMode="auto">
          <a:xfrm>
            <a:off x="6324600" y="5484813"/>
            <a:ext cx="838200" cy="762000"/>
          </a:xfrm>
          <a:prstGeom prst="rect">
            <a:avLst/>
          </a:prstGeom>
          <a:solidFill>
            <a:srgbClr val="120D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9"/>
          <p:cNvSpPr>
            <a:spLocks noChangeArrowheads="1"/>
          </p:cNvSpPr>
          <p:nvPr/>
        </p:nvSpPr>
        <p:spPr bwMode="auto">
          <a:xfrm>
            <a:off x="7162800" y="4722813"/>
            <a:ext cx="838200" cy="762000"/>
          </a:xfrm>
          <a:prstGeom prst="rect">
            <a:avLst/>
          </a:prstGeom>
          <a:solidFill>
            <a:srgbClr val="120D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990600" y="1905000"/>
            <a:ext cx="838200" cy="76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3352800" y="1219200"/>
            <a:ext cx="426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ambria" pitchFamily="18" charset="0"/>
              </a:rPr>
              <a:t>How many distinct surroundings are there?</a:t>
            </a:r>
          </a:p>
        </p:txBody>
      </p:sp>
      <p:sp>
        <p:nvSpPr>
          <p:cNvPr id="27652" name="Rectangle 10"/>
          <p:cNvSpPr>
            <a:spLocks noChangeArrowheads="1"/>
          </p:cNvSpPr>
          <p:nvPr/>
        </p:nvSpPr>
        <p:spPr bwMode="auto">
          <a:xfrm>
            <a:off x="152400" y="1905000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11"/>
          <p:cNvSpPr>
            <a:spLocks noChangeArrowheads="1"/>
          </p:cNvSpPr>
          <p:nvPr/>
        </p:nvSpPr>
        <p:spPr bwMode="auto">
          <a:xfrm>
            <a:off x="990600" y="1143000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12"/>
          <p:cNvSpPr>
            <a:spLocks noChangeArrowheads="1"/>
          </p:cNvSpPr>
          <p:nvPr/>
        </p:nvSpPr>
        <p:spPr bwMode="auto">
          <a:xfrm>
            <a:off x="990600" y="2667000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13"/>
          <p:cNvSpPr>
            <a:spLocks noChangeArrowheads="1"/>
          </p:cNvSpPr>
          <p:nvPr/>
        </p:nvSpPr>
        <p:spPr bwMode="auto">
          <a:xfrm>
            <a:off x="1828800" y="1905000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16"/>
          <p:cNvSpPr>
            <a:spLocks noChangeArrowheads="1"/>
          </p:cNvSpPr>
          <p:nvPr/>
        </p:nvSpPr>
        <p:spPr bwMode="auto">
          <a:xfrm>
            <a:off x="1200150" y="12938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N</a:t>
            </a:r>
          </a:p>
        </p:txBody>
      </p:sp>
      <p:sp>
        <p:nvSpPr>
          <p:cNvPr id="27657" name="Rectangle 17"/>
          <p:cNvSpPr>
            <a:spLocks noChangeArrowheads="1"/>
          </p:cNvSpPr>
          <p:nvPr/>
        </p:nvSpPr>
        <p:spPr bwMode="auto">
          <a:xfrm>
            <a:off x="2046288" y="20605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E</a:t>
            </a:r>
          </a:p>
        </p:txBody>
      </p:sp>
      <p:sp>
        <p:nvSpPr>
          <p:cNvPr id="27658" name="Rectangle 18"/>
          <p:cNvSpPr>
            <a:spLocks noChangeArrowheads="1"/>
          </p:cNvSpPr>
          <p:nvPr/>
        </p:nvSpPr>
        <p:spPr bwMode="auto">
          <a:xfrm>
            <a:off x="354013" y="2068513"/>
            <a:ext cx="47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W</a:t>
            </a:r>
          </a:p>
        </p:txBody>
      </p:sp>
      <p:sp>
        <p:nvSpPr>
          <p:cNvPr id="27659" name="Rectangle 19"/>
          <p:cNvSpPr>
            <a:spLocks noChangeArrowheads="1"/>
          </p:cNvSpPr>
          <p:nvPr/>
        </p:nvSpPr>
        <p:spPr bwMode="auto">
          <a:xfrm>
            <a:off x="1212850" y="28273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S</a:t>
            </a:r>
          </a:p>
        </p:txBody>
      </p:sp>
      <p:sp>
        <p:nvSpPr>
          <p:cNvPr id="27660" name="Text Box 124"/>
          <p:cNvSpPr txBox="1">
            <a:spLocks noChangeArrowheads="1"/>
          </p:cNvSpPr>
          <p:nvPr/>
        </p:nvSpPr>
        <p:spPr bwMode="auto">
          <a:xfrm>
            <a:off x="241300" y="217488"/>
            <a:ext cx="36449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>
                <a:latin typeface="Cambria" pitchFamily="18" charset="0"/>
              </a:rPr>
              <a:t>Surroundings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3962400" y="2517775"/>
            <a:ext cx="3086100" cy="530225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990600" y="1905000"/>
            <a:ext cx="838200" cy="76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3352800" y="1219200"/>
            <a:ext cx="426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ambria" pitchFamily="18" charset="0"/>
              </a:rPr>
              <a:t>How many distinct surroundings are there?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52400" y="1905000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990600" y="1143000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990600" y="2667000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1828800" y="1905000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1200150" y="12938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N</a:t>
            </a: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2046288" y="20605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E</a:t>
            </a:r>
          </a:p>
        </p:txBody>
      </p:sp>
      <p:sp>
        <p:nvSpPr>
          <p:cNvPr id="28682" name="Rectangle 11"/>
          <p:cNvSpPr>
            <a:spLocks noChangeArrowheads="1"/>
          </p:cNvSpPr>
          <p:nvPr/>
        </p:nvSpPr>
        <p:spPr bwMode="auto">
          <a:xfrm>
            <a:off x="354013" y="2068513"/>
            <a:ext cx="47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W</a:t>
            </a: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1212850" y="28273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S</a:t>
            </a:r>
          </a:p>
        </p:txBody>
      </p:sp>
      <p:sp>
        <p:nvSpPr>
          <p:cNvPr id="28684" name="Rectangle 13"/>
          <p:cNvSpPr>
            <a:spLocks noChangeArrowheads="1"/>
          </p:cNvSpPr>
          <p:nvPr/>
        </p:nvSpPr>
        <p:spPr bwMode="auto">
          <a:xfrm>
            <a:off x="1219200" y="3856038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990600" y="4084638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1447800" y="4084638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1219200" y="4313238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1219200" y="4084638"/>
            <a:ext cx="228600" cy="228600"/>
          </a:xfrm>
          <a:prstGeom prst="rect">
            <a:avLst/>
          </a:prstGeom>
          <a:solidFill>
            <a:srgbClr val="38F4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Text Box 18"/>
          <p:cNvSpPr txBox="1">
            <a:spLocks noChangeArrowheads="1"/>
          </p:cNvSpPr>
          <p:nvPr/>
        </p:nvSpPr>
        <p:spPr bwMode="auto">
          <a:xfrm>
            <a:off x="990600" y="4618038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xxxx</a:t>
            </a:r>
          </a:p>
        </p:txBody>
      </p:sp>
      <p:sp>
        <p:nvSpPr>
          <p:cNvPr id="28690" name="Rectangle 19"/>
          <p:cNvSpPr>
            <a:spLocks noChangeArrowheads="1"/>
          </p:cNvSpPr>
          <p:nvPr/>
        </p:nvSpPr>
        <p:spPr bwMode="auto">
          <a:xfrm>
            <a:off x="2133600" y="3856038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20"/>
          <p:cNvSpPr>
            <a:spLocks noChangeArrowheads="1"/>
          </p:cNvSpPr>
          <p:nvPr/>
        </p:nvSpPr>
        <p:spPr bwMode="auto">
          <a:xfrm>
            <a:off x="1905000" y="4084638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1"/>
          <p:cNvSpPr>
            <a:spLocks noChangeArrowheads="1"/>
          </p:cNvSpPr>
          <p:nvPr/>
        </p:nvSpPr>
        <p:spPr bwMode="auto">
          <a:xfrm>
            <a:off x="2362200" y="4084638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2"/>
          <p:cNvSpPr>
            <a:spLocks noChangeArrowheads="1"/>
          </p:cNvSpPr>
          <p:nvPr/>
        </p:nvSpPr>
        <p:spPr bwMode="auto">
          <a:xfrm>
            <a:off x="2133600" y="4313238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Rectangle 23"/>
          <p:cNvSpPr>
            <a:spLocks noChangeArrowheads="1"/>
          </p:cNvSpPr>
          <p:nvPr/>
        </p:nvSpPr>
        <p:spPr bwMode="auto">
          <a:xfrm>
            <a:off x="2133600" y="4084638"/>
            <a:ext cx="228600" cy="228600"/>
          </a:xfrm>
          <a:prstGeom prst="rect">
            <a:avLst/>
          </a:prstGeom>
          <a:solidFill>
            <a:srgbClr val="38F4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Text Box 24"/>
          <p:cNvSpPr txBox="1">
            <a:spLocks noChangeArrowheads="1"/>
          </p:cNvSpPr>
          <p:nvPr/>
        </p:nvSpPr>
        <p:spPr bwMode="auto">
          <a:xfrm>
            <a:off x="1905000" y="4618038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Nxxx</a:t>
            </a:r>
          </a:p>
        </p:txBody>
      </p:sp>
      <p:sp>
        <p:nvSpPr>
          <p:cNvPr id="28696" name="Rectangle 25"/>
          <p:cNvSpPr>
            <a:spLocks noChangeArrowheads="1"/>
          </p:cNvSpPr>
          <p:nvPr/>
        </p:nvSpPr>
        <p:spPr bwMode="auto">
          <a:xfrm>
            <a:off x="3048000" y="3856038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Rectangle 26"/>
          <p:cNvSpPr>
            <a:spLocks noChangeArrowheads="1"/>
          </p:cNvSpPr>
          <p:nvPr/>
        </p:nvSpPr>
        <p:spPr bwMode="auto">
          <a:xfrm>
            <a:off x="2819400" y="4084638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Rectangle 27"/>
          <p:cNvSpPr>
            <a:spLocks noChangeArrowheads="1"/>
          </p:cNvSpPr>
          <p:nvPr/>
        </p:nvSpPr>
        <p:spPr bwMode="auto">
          <a:xfrm>
            <a:off x="3276600" y="4084638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Rectangle 28"/>
          <p:cNvSpPr>
            <a:spLocks noChangeArrowheads="1"/>
          </p:cNvSpPr>
          <p:nvPr/>
        </p:nvSpPr>
        <p:spPr bwMode="auto">
          <a:xfrm>
            <a:off x="3048000" y="4313238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29"/>
          <p:cNvSpPr>
            <a:spLocks noChangeArrowheads="1"/>
          </p:cNvSpPr>
          <p:nvPr/>
        </p:nvSpPr>
        <p:spPr bwMode="auto">
          <a:xfrm>
            <a:off x="3048000" y="4084638"/>
            <a:ext cx="228600" cy="228600"/>
          </a:xfrm>
          <a:prstGeom prst="rect">
            <a:avLst/>
          </a:prstGeom>
          <a:solidFill>
            <a:srgbClr val="38F4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Text Box 30"/>
          <p:cNvSpPr txBox="1">
            <a:spLocks noChangeArrowheads="1"/>
          </p:cNvSpPr>
          <p:nvPr/>
        </p:nvSpPr>
        <p:spPr bwMode="auto">
          <a:xfrm>
            <a:off x="2819400" y="4618038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xExx</a:t>
            </a:r>
          </a:p>
        </p:txBody>
      </p:sp>
      <p:sp>
        <p:nvSpPr>
          <p:cNvPr id="28702" name="Rectangle 31"/>
          <p:cNvSpPr>
            <a:spLocks noChangeArrowheads="1"/>
          </p:cNvSpPr>
          <p:nvPr/>
        </p:nvSpPr>
        <p:spPr bwMode="auto">
          <a:xfrm>
            <a:off x="3962400" y="3856038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Rectangle 32"/>
          <p:cNvSpPr>
            <a:spLocks noChangeArrowheads="1"/>
          </p:cNvSpPr>
          <p:nvPr/>
        </p:nvSpPr>
        <p:spPr bwMode="auto">
          <a:xfrm>
            <a:off x="3733800" y="4084638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Rectangle 33"/>
          <p:cNvSpPr>
            <a:spLocks noChangeArrowheads="1"/>
          </p:cNvSpPr>
          <p:nvPr/>
        </p:nvSpPr>
        <p:spPr bwMode="auto">
          <a:xfrm>
            <a:off x="4191000" y="4084638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Rectangle 34"/>
          <p:cNvSpPr>
            <a:spLocks noChangeArrowheads="1"/>
          </p:cNvSpPr>
          <p:nvPr/>
        </p:nvSpPr>
        <p:spPr bwMode="auto">
          <a:xfrm>
            <a:off x="3962400" y="4313238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Rectangle 35"/>
          <p:cNvSpPr>
            <a:spLocks noChangeArrowheads="1"/>
          </p:cNvSpPr>
          <p:nvPr/>
        </p:nvSpPr>
        <p:spPr bwMode="auto">
          <a:xfrm>
            <a:off x="3962400" y="4084638"/>
            <a:ext cx="228600" cy="228600"/>
          </a:xfrm>
          <a:prstGeom prst="rect">
            <a:avLst/>
          </a:prstGeom>
          <a:solidFill>
            <a:srgbClr val="38F4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Text Box 36"/>
          <p:cNvSpPr txBox="1">
            <a:spLocks noChangeArrowheads="1"/>
          </p:cNvSpPr>
          <p:nvPr/>
        </p:nvSpPr>
        <p:spPr bwMode="auto">
          <a:xfrm>
            <a:off x="3733800" y="4618038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xxWx</a:t>
            </a:r>
          </a:p>
        </p:txBody>
      </p:sp>
      <p:sp>
        <p:nvSpPr>
          <p:cNvPr id="28708" name="Rectangle 37"/>
          <p:cNvSpPr>
            <a:spLocks noChangeArrowheads="1"/>
          </p:cNvSpPr>
          <p:nvPr/>
        </p:nvSpPr>
        <p:spPr bwMode="auto">
          <a:xfrm>
            <a:off x="4876800" y="3856038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Rectangle 38"/>
          <p:cNvSpPr>
            <a:spLocks noChangeArrowheads="1"/>
          </p:cNvSpPr>
          <p:nvPr/>
        </p:nvSpPr>
        <p:spPr bwMode="auto">
          <a:xfrm>
            <a:off x="4648200" y="4084638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Rectangle 39"/>
          <p:cNvSpPr>
            <a:spLocks noChangeArrowheads="1"/>
          </p:cNvSpPr>
          <p:nvPr/>
        </p:nvSpPr>
        <p:spPr bwMode="auto">
          <a:xfrm>
            <a:off x="5105400" y="4084638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Rectangle 40"/>
          <p:cNvSpPr>
            <a:spLocks noChangeArrowheads="1"/>
          </p:cNvSpPr>
          <p:nvPr/>
        </p:nvSpPr>
        <p:spPr bwMode="auto">
          <a:xfrm>
            <a:off x="4876800" y="4313238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Rectangle 41"/>
          <p:cNvSpPr>
            <a:spLocks noChangeArrowheads="1"/>
          </p:cNvSpPr>
          <p:nvPr/>
        </p:nvSpPr>
        <p:spPr bwMode="auto">
          <a:xfrm>
            <a:off x="4876800" y="4084638"/>
            <a:ext cx="228600" cy="228600"/>
          </a:xfrm>
          <a:prstGeom prst="rect">
            <a:avLst/>
          </a:prstGeom>
          <a:solidFill>
            <a:srgbClr val="38F4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Text Box 42"/>
          <p:cNvSpPr txBox="1">
            <a:spLocks noChangeArrowheads="1"/>
          </p:cNvSpPr>
          <p:nvPr/>
        </p:nvSpPr>
        <p:spPr bwMode="auto">
          <a:xfrm>
            <a:off x="4648200" y="4618038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xxxS</a:t>
            </a:r>
          </a:p>
        </p:txBody>
      </p:sp>
      <p:sp>
        <p:nvSpPr>
          <p:cNvPr id="28714" name="Rectangle 43"/>
          <p:cNvSpPr>
            <a:spLocks noChangeArrowheads="1"/>
          </p:cNvSpPr>
          <p:nvPr/>
        </p:nvSpPr>
        <p:spPr bwMode="auto">
          <a:xfrm>
            <a:off x="5791200" y="3856038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Rectangle 44"/>
          <p:cNvSpPr>
            <a:spLocks noChangeArrowheads="1"/>
          </p:cNvSpPr>
          <p:nvPr/>
        </p:nvSpPr>
        <p:spPr bwMode="auto">
          <a:xfrm>
            <a:off x="5562600" y="4084638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Rectangle 45"/>
          <p:cNvSpPr>
            <a:spLocks noChangeArrowheads="1"/>
          </p:cNvSpPr>
          <p:nvPr/>
        </p:nvSpPr>
        <p:spPr bwMode="auto">
          <a:xfrm>
            <a:off x="6019800" y="4084638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Rectangle 46"/>
          <p:cNvSpPr>
            <a:spLocks noChangeArrowheads="1"/>
          </p:cNvSpPr>
          <p:nvPr/>
        </p:nvSpPr>
        <p:spPr bwMode="auto">
          <a:xfrm>
            <a:off x="5791200" y="4313238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Rectangle 47"/>
          <p:cNvSpPr>
            <a:spLocks noChangeArrowheads="1"/>
          </p:cNvSpPr>
          <p:nvPr/>
        </p:nvSpPr>
        <p:spPr bwMode="auto">
          <a:xfrm>
            <a:off x="5791200" y="4084638"/>
            <a:ext cx="228600" cy="228600"/>
          </a:xfrm>
          <a:prstGeom prst="rect">
            <a:avLst/>
          </a:prstGeom>
          <a:solidFill>
            <a:srgbClr val="38F4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9" name="Text Box 48"/>
          <p:cNvSpPr txBox="1">
            <a:spLocks noChangeArrowheads="1"/>
          </p:cNvSpPr>
          <p:nvPr/>
        </p:nvSpPr>
        <p:spPr bwMode="auto">
          <a:xfrm>
            <a:off x="5562600" y="4618038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NExx</a:t>
            </a:r>
          </a:p>
        </p:txBody>
      </p:sp>
      <p:sp>
        <p:nvSpPr>
          <p:cNvPr id="28720" name="Rectangle 49"/>
          <p:cNvSpPr>
            <a:spLocks noChangeArrowheads="1"/>
          </p:cNvSpPr>
          <p:nvPr/>
        </p:nvSpPr>
        <p:spPr bwMode="auto">
          <a:xfrm>
            <a:off x="6705600" y="3856038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1" name="Rectangle 50"/>
          <p:cNvSpPr>
            <a:spLocks noChangeArrowheads="1"/>
          </p:cNvSpPr>
          <p:nvPr/>
        </p:nvSpPr>
        <p:spPr bwMode="auto">
          <a:xfrm>
            <a:off x="6477000" y="4084638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2" name="Rectangle 51"/>
          <p:cNvSpPr>
            <a:spLocks noChangeArrowheads="1"/>
          </p:cNvSpPr>
          <p:nvPr/>
        </p:nvSpPr>
        <p:spPr bwMode="auto">
          <a:xfrm>
            <a:off x="6934200" y="4084638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Rectangle 52"/>
          <p:cNvSpPr>
            <a:spLocks noChangeArrowheads="1"/>
          </p:cNvSpPr>
          <p:nvPr/>
        </p:nvSpPr>
        <p:spPr bwMode="auto">
          <a:xfrm>
            <a:off x="6705600" y="4313238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Rectangle 53"/>
          <p:cNvSpPr>
            <a:spLocks noChangeArrowheads="1"/>
          </p:cNvSpPr>
          <p:nvPr/>
        </p:nvSpPr>
        <p:spPr bwMode="auto">
          <a:xfrm>
            <a:off x="6705600" y="4084638"/>
            <a:ext cx="228600" cy="228600"/>
          </a:xfrm>
          <a:prstGeom prst="rect">
            <a:avLst/>
          </a:prstGeom>
          <a:solidFill>
            <a:srgbClr val="38F4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5" name="Text Box 54"/>
          <p:cNvSpPr txBox="1">
            <a:spLocks noChangeArrowheads="1"/>
          </p:cNvSpPr>
          <p:nvPr/>
        </p:nvSpPr>
        <p:spPr bwMode="auto">
          <a:xfrm>
            <a:off x="6477000" y="4618038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NxWx</a:t>
            </a:r>
          </a:p>
        </p:txBody>
      </p:sp>
      <p:sp>
        <p:nvSpPr>
          <p:cNvPr id="28726" name="Rectangle 55"/>
          <p:cNvSpPr>
            <a:spLocks noChangeArrowheads="1"/>
          </p:cNvSpPr>
          <p:nvPr/>
        </p:nvSpPr>
        <p:spPr bwMode="auto">
          <a:xfrm>
            <a:off x="7620000" y="3856038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7" name="Rectangle 56"/>
          <p:cNvSpPr>
            <a:spLocks noChangeArrowheads="1"/>
          </p:cNvSpPr>
          <p:nvPr/>
        </p:nvSpPr>
        <p:spPr bwMode="auto">
          <a:xfrm>
            <a:off x="7391400" y="4084638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8" name="Rectangle 57"/>
          <p:cNvSpPr>
            <a:spLocks noChangeArrowheads="1"/>
          </p:cNvSpPr>
          <p:nvPr/>
        </p:nvSpPr>
        <p:spPr bwMode="auto">
          <a:xfrm>
            <a:off x="7848600" y="4084638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9" name="Rectangle 58"/>
          <p:cNvSpPr>
            <a:spLocks noChangeArrowheads="1"/>
          </p:cNvSpPr>
          <p:nvPr/>
        </p:nvSpPr>
        <p:spPr bwMode="auto">
          <a:xfrm>
            <a:off x="7620000" y="4313238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0" name="Rectangle 59"/>
          <p:cNvSpPr>
            <a:spLocks noChangeArrowheads="1"/>
          </p:cNvSpPr>
          <p:nvPr/>
        </p:nvSpPr>
        <p:spPr bwMode="auto">
          <a:xfrm>
            <a:off x="7620000" y="4084638"/>
            <a:ext cx="228600" cy="228600"/>
          </a:xfrm>
          <a:prstGeom prst="rect">
            <a:avLst/>
          </a:prstGeom>
          <a:solidFill>
            <a:srgbClr val="38F4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1" name="Text Box 60"/>
          <p:cNvSpPr txBox="1">
            <a:spLocks noChangeArrowheads="1"/>
          </p:cNvSpPr>
          <p:nvPr/>
        </p:nvSpPr>
        <p:spPr bwMode="auto">
          <a:xfrm>
            <a:off x="7391400" y="4618038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NxxS</a:t>
            </a:r>
          </a:p>
        </p:txBody>
      </p:sp>
      <p:sp>
        <p:nvSpPr>
          <p:cNvPr id="28732" name="Rectangle 61"/>
          <p:cNvSpPr>
            <a:spLocks noChangeArrowheads="1"/>
          </p:cNvSpPr>
          <p:nvPr/>
        </p:nvSpPr>
        <p:spPr bwMode="auto">
          <a:xfrm>
            <a:off x="1219200" y="5181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3" name="Rectangle 62"/>
          <p:cNvSpPr>
            <a:spLocks noChangeArrowheads="1"/>
          </p:cNvSpPr>
          <p:nvPr/>
        </p:nvSpPr>
        <p:spPr bwMode="auto">
          <a:xfrm>
            <a:off x="990600" y="54102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4" name="Rectangle 63"/>
          <p:cNvSpPr>
            <a:spLocks noChangeArrowheads="1"/>
          </p:cNvSpPr>
          <p:nvPr/>
        </p:nvSpPr>
        <p:spPr bwMode="auto">
          <a:xfrm>
            <a:off x="1447800" y="54102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5" name="Rectangle 64"/>
          <p:cNvSpPr>
            <a:spLocks noChangeArrowheads="1"/>
          </p:cNvSpPr>
          <p:nvPr/>
        </p:nvSpPr>
        <p:spPr bwMode="auto">
          <a:xfrm>
            <a:off x="1219200" y="5638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6" name="Rectangle 65"/>
          <p:cNvSpPr>
            <a:spLocks noChangeArrowheads="1"/>
          </p:cNvSpPr>
          <p:nvPr/>
        </p:nvSpPr>
        <p:spPr bwMode="auto">
          <a:xfrm>
            <a:off x="1219200" y="5410200"/>
            <a:ext cx="228600" cy="228600"/>
          </a:xfrm>
          <a:prstGeom prst="rect">
            <a:avLst/>
          </a:prstGeom>
          <a:solidFill>
            <a:srgbClr val="38F4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7" name="Text Box 66"/>
          <p:cNvSpPr txBox="1">
            <a:spLocks noChangeArrowheads="1"/>
          </p:cNvSpPr>
          <p:nvPr/>
        </p:nvSpPr>
        <p:spPr bwMode="auto">
          <a:xfrm>
            <a:off x="9906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xEWx</a:t>
            </a:r>
          </a:p>
        </p:txBody>
      </p:sp>
      <p:sp>
        <p:nvSpPr>
          <p:cNvPr id="28738" name="Rectangle 67"/>
          <p:cNvSpPr>
            <a:spLocks noChangeArrowheads="1"/>
          </p:cNvSpPr>
          <p:nvPr/>
        </p:nvSpPr>
        <p:spPr bwMode="auto">
          <a:xfrm>
            <a:off x="2133600" y="5181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9" name="Rectangle 68"/>
          <p:cNvSpPr>
            <a:spLocks noChangeArrowheads="1"/>
          </p:cNvSpPr>
          <p:nvPr/>
        </p:nvSpPr>
        <p:spPr bwMode="auto">
          <a:xfrm>
            <a:off x="1905000" y="5410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40" name="Rectangle 69"/>
          <p:cNvSpPr>
            <a:spLocks noChangeArrowheads="1"/>
          </p:cNvSpPr>
          <p:nvPr/>
        </p:nvSpPr>
        <p:spPr bwMode="auto">
          <a:xfrm>
            <a:off x="2362200" y="54102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41" name="Rectangle 70"/>
          <p:cNvSpPr>
            <a:spLocks noChangeArrowheads="1"/>
          </p:cNvSpPr>
          <p:nvPr/>
        </p:nvSpPr>
        <p:spPr bwMode="auto">
          <a:xfrm>
            <a:off x="2133600" y="56388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42" name="Rectangle 71"/>
          <p:cNvSpPr>
            <a:spLocks noChangeArrowheads="1"/>
          </p:cNvSpPr>
          <p:nvPr/>
        </p:nvSpPr>
        <p:spPr bwMode="auto">
          <a:xfrm>
            <a:off x="2133600" y="5410200"/>
            <a:ext cx="228600" cy="228600"/>
          </a:xfrm>
          <a:prstGeom prst="rect">
            <a:avLst/>
          </a:prstGeom>
          <a:solidFill>
            <a:srgbClr val="38F4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43" name="Text Box 72"/>
          <p:cNvSpPr txBox="1">
            <a:spLocks noChangeArrowheads="1"/>
          </p:cNvSpPr>
          <p:nvPr/>
        </p:nvSpPr>
        <p:spPr bwMode="auto">
          <a:xfrm>
            <a:off x="19050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xExS</a:t>
            </a:r>
          </a:p>
        </p:txBody>
      </p:sp>
      <p:sp>
        <p:nvSpPr>
          <p:cNvPr id="28744" name="Rectangle 73"/>
          <p:cNvSpPr>
            <a:spLocks noChangeArrowheads="1"/>
          </p:cNvSpPr>
          <p:nvPr/>
        </p:nvSpPr>
        <p:spPr bwMode="auto">
          <a:xfrm>
            <a:off x="3048000" y="5181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45" name="Rectangle 74"/>
          <p:cNvSpPr>
            <a:spLocks noChangeArrowheads="1"/>
          </p:cNvSpPr>
          <p:nvPr/>
        </p:nvSpPr>
        <p:spPr bwMode="auto">
          <a:xfrm>
            <a:off x="2819400" y="54102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46" name="Rectangle 75"/>
          <p:cNvSpPr>
            <a:spLocks noChangeArrowheads="1"/>
          </p:cNvSpPr>
          <p:nvPr/>
        </p:nvSpPr>
        <p:spPr bwMode="auto">
          <a:xfrm>
            <a:off x="3276600" y="5410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47" name="Rectangle 76"/>
          <p:cNvSpPr>
            <a:spLocks noChangeArrowheads="1"/>
          </p:cNvSpPr>
          <p:nvPr/>
        </p:nvSpPr>
        <p:spPr bwMode="auto">
          <a:xfrm>
            <a:off x="3048000" y="56388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48" name="Rectangle 77"/>
          <p:cNvSpPr>
            <a:spLocks noChangeArrowheads="1"/>
          </p:cNvSpPr>
          <p:nvPr/>
        </p:nvSpPr>
        <p:spPr bwMode="auto">
          <a:xfrm>
            <a:off x="3048000" y="5410200"/>
            <a:ext cx="228600" cy="228600"/>
          </a:xfrm>
          <a:prstGeom prst="rect">
            <a:avLst/>
          </a:prstGeom>
          <a:solidFill>
            <a:srgbClr val="38F4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49" name="Text Box 78"/>
          <p:cNvSpPr txBox="1">
            <a:spLocks noChangeArrowheads="1"/>
          </p:cNvSpPr>
          <p:nvPr/>
        </p:nvSpPr>
        <p:spPr bwMode="auto">
          <a:xfrm>
            <a:off x="28194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xxWS</a:t>
            </a:r>
          </a:p>
        </p:txBody>
      </p:sp>
      <p:sp>
        <p:nvSpPr>
          <p:cNvPr id="28750" name="Rectangle 79"/>
          <p:cNvSpPr>
            <a:spLocks noChangeArrowheads="1"/>
          </p:cNvSpPr>
          <p:nvPr/>
        </p:nvSpPr>
        <p:spPr bwMode="auto">
          <a:xfrm>
            <a:off x="3962400" y="51816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1" name="Rectangle 80"/>
          <p:cNvSpPr>
            <a:spLocks noChangeArrowheads="1"/>
          </p:cNvSpPr>
          <p:nvPr/>
        </p:nvSpPr>
        <p:spPr bwMode="auto">
          <a:xfrm>
            <a:off x="3733800" y="54102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2" name="Rectangle 81"/>
          <p:cNvSpPr>
            <a:spLocks noChangeArrowheads="1"/>
          </p:cNvSpPr>
          <p:nvPr/>
        </p:nvSpPr>
        <p:spPr bwMode="auto">
          <a:xfrm>
            <a:off x="4191000" y="54102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3" name="Rectangle 82"/>
          <p:cNvSpPr>
            <a:spLocks noChangeArrowheads="1"/>
          </p:cNvSpPr>
          <p:nvPr/>
        </p:nvSpPr>
        <p:spPr bwMode="auto">
          <a:xfrm>
            <a:off x="3962400" y="5638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4" name="Rectangle 83"/>
          <p:cNvSpPr>
            <a:spLocks noChangeArrowheads="1"/>
          </p:cNvSpPr>
          <p:nvPr/>
        </p:nvSpPr>
        <p:spPr bwMode="auto">
          <a:xfrm>
            <a:off x="3962400" y="5410200"/>
            <a:ext cx="228600" cy="228600"/>
          </a:xfrm>
          <a:prstGeom prst="rect">
            <a:avLst/>
          </a:prstGeom>
          <a:solidFill>
            <a:srgbClr val="38F4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5" name="Text Box 84"/>
          <p:cNvSpPr txBox="1">
            <a:spLocks noChangeArrowheads="1"/>
          </p:cNvSpPr>
          <p:nvPr/>
        </p:nvSpPr>
        <p:spPr bwMode="auto">
          <a:xfrm>
            <a:off x="37338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NEWx</a:t>
            </a:r>
          </a:p>
        </p:txBody>
      </p:sp>
      <p:sp>
        <p:nvSpPr>
          <p:cNvPr id="28756" name="Rectangle 85"/>
          <p:cNvSpPr>
            <a:spLocks noChangeArrowheads="1"/>
          </p:cNvSpPr>
          <p:nvPr/>
        </p:nvSpPr>
        <p:spPr bwMode="auto">
          <a:xfrm>
            <a:off x="4876800" y="51816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7" name="Rectangle 86"/>
          <p:cNvSpPr>
            <a:spLocks noChangeArrowheads="1"/>
          </p:cNvSpPr>
          <p:nvPr/>
        </p:nvSpPr>
        <p:spPr bwMode="auto">
          <a:xfrm>
            <a:off x="4648200" y="5410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8" name="Rectangle 87"/>
          <p:cNvSpPr>
            <a:spLocks noChangeArrowheads="1"/>
          </p:cNvSpPr>
          <p:nvPr/>
        </p:nvSpPr>
        <p:spPr bwMode="auto">
          <a:xfrm>
            <a:off x="5105400" y="54102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9" name="Rectangle 88"/>
          <p:cNvSpPr>
            <a:spLocks noChangeArrowheads="1"/>
          </p:cNvSpPr>
          <p:nvPr/>
        </p:nvSpPr>
        <p:spPr bwMode="auto">
          <a:xfrm>
            <a:off x="4876800" y="56388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0" name="Rectangle 89"/>
          <p:cNvSpPr>
            <a:spLocks noChangeArrowheads="1"/>
          </p:cNvSpPr>
          <p:nvPr/>
        </p:nvSpPr>
        <p:spPr bwMode="auto">
          <a:xfrm>
            <a:off x="4876800" y="5410200"/>
            <a:ext cx="228600" cy="228600"/>
          </a:xfrm>
          <a:prstGeom prst="rect">
            <a:avLst/>
          </a:prstGeom>
          <a:solidFill>
            <a:srgbClr val="38F4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1" name="Text Box 90"/>
          <p:cNvSpPr txBox="1">
            <a:spLocks noChangeArrowheads="1"/>
          </p:cNvSpPr>
          <p:nvPr/>
        </p:nvSpPr>
        <p:spPr bwMode="auto">
          <a:xfrm>
            <a:off x="4648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NExS</a:t>
            </a:r>
          </a:p>
        </p:txBody>
      </p:sp>
      <p:sp>
        <p:nvSpPr>
          <p:cNvPr id="28762" name="Rectangle 91"/>
          <p:cNvSpPr>
            <a:spLocks noChangeArrowheads="1"/>
          </p:cNvSpPr>
          <p:nvPr/>
        </p:nvSpPr>
        <p:spPr bwMode="auto">
          <a:xfrm>
            <a:off x="5791200" y="51816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3" name="Rectangle 92"/>
          <p:cNvSpPr>
            <a:spLocks noChangeArrowheads="1"/>
          </p:cNvSpPr>
          <p:nvPr/>
        </p:nvSpPr>
        <p:spPr bwMode="auto">
          <a:xfrm>
            <a:off x="5562600" y="54102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4" name="Rectangle 93"/>
          <p:cNvSpPr>
            <a:spLocks noChangeArrowheads="1"/>
          </p:cNvSpPr>
          <p:nvPr/>
        </p:nvSpPr>
        <p:spPr bwMode="auto">
          <a:xfrm>
            <a:off x="6019800" y="5410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5" name="Rectangle 94"/>
          <p:cNvSpPr>
            <a:spLocks noChangeArrowheads="1"/>
          </p:cNvSpPr>
          <p:nvPr/>
        </p:nvSpPr>
        <p:spPr bwMode="auto">
          <a:xfrm>
            <a:off x="5791200" y="56388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6" name="Rectangle 95"/>
          <p:cNvSpPr>
            <a:spLocks noChangeArrowheads="1"/>
          </p:cNvSpPr>
          <p:nvPr/>
        </p:nvSpPr>
        <p:spPr bwMode="auto">
          <a:xfrm>
            <a:off x="5791200" y="5410200"/>
            <a:ext cx="228600" cy="228600"/>
          </a:xfrm>
          <a:prstGeom prst="rect">
            <a:avLst/>
          </a:prstGeom>
          <a:solidFill>
            <a:srgbClr val="38F4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7" name="Text Box 96"/>
          <p:cNvSpPr txBox="1">
            <a:spLocks noChangeArrowheads="1"/>
          </p:cNvSpPr>
          <p:nvPr/>
        </p:nvSpPr>
        <p:spPr bwMode="auto">
          <a:xfrm>
            <a:off x="55626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NxWS</a:t>
            </a:r>
          </a:p>
        </p:txBody>
      </p:sp>
      <p:sp>
        <p:nvSpPr>
          <p:cNvPr id="28768" name="Rectangle 97"/>
          <p:cNvSpPr>
            <a:spLocks noChangeArrowheads="1"/>
          </p:cNvSpPr>
          <p:nvPr/>
        </p:nvSpPr>
        <p:spPr bwMode="auto">
          <a:xfrm>
            <a:off x="6705600" y="5181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9" name="Rectangle 98"/>
          <p:cNvSpPr>
            <a:spLocks noChangeArrowheads="1"/>
          </p:cNvSpPr>
          <p:nvPr/>
        </p:nvSpPr>
        <p:spPr bwMode="auto">
          <a:xfrm>
            <a:off x="6477000" y="54102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0" name="Rectangle 99"/>
          <p:cNvSpPr>
            <a:spLocks noChangeArrowheads="1"/>
          </p:cNvSpPr>
          <p:nvPr/>
        </p:nvSpPr>
        <p:spPr bwMode="auto">
          <a:xfrm>
            <a:off x="6934200" y="54102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1" name="Rectangle 100"/>
          <p:cNvSpPr>
            <a:spLocks noChangeArrowheads="1"/>
          </p:cNvSpPr>
          <p:nvPr/>
        </p:nvSpPr>
        <p:spPr bwMode="auto">
          <a:xfrm>
            <a:off x="6705600" y="56388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2" name="Rectangle 101"/>
          <p:cNvSpPr>
            <a:spLocks noChangeArrowheads="1"/>
          </p:cNvSpPr>
          <p:nvPr/>
        </p:nvSpPr>
        <p:spPr bwMode="auto">
          <a:xfrm>
            <a:off x="6705600" y="5410200"/>
            <a:ext cx="228600" cy="228600"/>
          </a:xfrm>
          <a:prstGeom prst="rect">
            <a:avLst/>
          </a:prstGeom>
          <a:solidFill>
            <a:srgbClr val="38F4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3" name="Text Box 102"/>
          <p:cNvSpPr txBox="1">
            <a:spLocks noChangeArrowheads="1"/>
          </p:cNvSpPr>
          <p:nvPr/>
        </p:nvSpPr>
        <p:spPr bwMode="auto">
          <a:xfrm>
            <a:off x="64770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xEWS</a:t>
            </a:r>
          </a:p>
        </p:txBody>
      </p:sp>
      <p:sp>
        <p:nvSpPr>
          <p:cNvPr id="28774" name="Rectangle 103"/>
          <p:cNvSpPr>
            <a:spLocks noChangeArrowheads="1"/>
          </p:cNvSpPr>
          <p:nvPr/>
        </p:nvSpPr>
        <p:spPr bwMode="auto">
          <a:xfrm>
            <a:off x="7620000" y="51816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5" name="Rectangle 104"/>
          <p:cNvSpPr>
            <a:spLocks noChangeArrowheads="1"/>
          </p:cNvSpPr>
          <p:nvPr/>
        </p:nvSpPr>
        <p:spPr bwMode="auto">
          <a:xfrm>
            <a:off x="7391400" y="54102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6" name="Rectangle 105"/>
          <p:cNvSpPr>
            <a:spLocks noChangeArrowheads="1"/>
          </p:cNvSpPr>
          <p:nvPr/>
        </p:nvSpPr>
        <p:spPr bwMode="auto">
          <a:xfrm>
            <a:off x="7848600" y="54102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7" name="Rectangle 106"/>
          <p:cNvSpPr>
            <a:spLocks noChangeArrowheads="1"/>
          </p:cNvSpPr>
          <p:nvPr/>
        </p:nvSpPr>
        <p:spPr bwMode="auto">
          <a:xfrm>
            <a:off x="7620000" y="5638800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8" name="Rectangle 107"/>
          <p:cNvSpPr>
            <a:spLocks noChangeArrowheads="1"/>
          </p:cNvSpPr>
          <p:nvPr/>
        </p:nvSpPr>
        <p:spPr bwMode="auto">
          <a:xfrm>
            <a:off x="7620000" y="5410200"/>
            <a:ext cx="228600" cy="228600"/>
          </a:xfrm>
          <a:prstGeom prst="rect">
            <a:avLst/>
          </a:prstGeom>
          <a:solidFill>
            <a:srgbClr val="38F45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9" name="Text Box 108"/>
          <p:cNvSpPr txBox="1">
            <a:spLocks noChangeArrowheads="1"/>
          </p:cNvSpPr>
          <p:nvPr/>
        </p:nvSpPr>
        <p:spPr bwMode="auto">
          <a:xfrm>
            <a:off x="73914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>
                <a:latin typeface="Courier New" pitchFamily="49" charset="0"/>
              </a:rPr>
              <a:t>NEWS</a:t>
            </a:r>
          </a:p>
        </p:txBody>
      </p:sp>
      <p:sp>
        <p:nvSpPr>
          <p:cNvPr id="28780" name="Text Box 109"/>
          <p:cNvSpPr txBox="1">
            <a:spLocks noChangeArrowheads="1"/>
          </p:cNvSpPr>
          <p:nvPr/>
        </p:nvSpPr>
        <p:spPr bwMode="auto">
          <a:xfrm>
            <a:off x="7231063" y="6119813"/>
            <a:ext cx="9906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700" b="1" dirty="0">
                <a:latin typeface="Arial" pitchFamily="34" charset="0"/>
              </a:rPr>
              <a:t>(won</a:t>
            </a:r>
            <a:r>
              <a:rPr lang="ja-JP" altLang="en-US" sz="700" b="1" dirty="0">
                <a:latin typeface="Arial" pitchFamily="34" charset="0"/>
              </a:rPr>
              <a:t>’</a:t>
            </a:r>
            <a:r>
              <a:rPr lang="en-US" altLang="ja-JP" sz="700" b="1" dirty="0">
                <a:latin typeface="Arial" pitchFamily="34" charset="0"/>
              </a:rPr>
              <a:t>t happen)</a:t>
            </a:r>
            <a:endParaRPr lang="en-US" sz="700" b="1" dirty="0">
              <a:latin typeface="Arial" pitchFamily="34" charset="0"/>
            </a:endParaRPr>
          </a:p>
        </p:txBody>
      </p:sp>
      <p:sp>
        <p:nvSpPr>
          <p:cNvPr id="28781" name="Rectangle 110"/>
          <p:cNvSpPr>
            <a:spLocks noChangeArrowheads="1"/>
          </p:cNvSpPr>
          <p:nvPr/>
        </p:nvSpPr>
        <p:spPr bwMode="auto">
          <a:xfrm>
            <a:off x="4624811" y="2532062"/>
            <a:ext cx="21547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ambria" pitchFamily="18" charset="0"/>
              </a:rPr>
              <a:t>== 16 </a:t>
            </a:r>
            <a:r>
              <a:rPr lang="en-US" dirty="0" smtClean="0">
                <a:latin typeface="Cambria" pitchFamily="18" charset="0"/>
              </a:rPr>
              <a:t>possible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8782" name="Rectangle 111"/>
          <p:cNvSpPr>
            <a:spLocks noChangeArrowheads="1"/>
          </p:cNvSpPr>
          <p:nvPr/>
        </p:nvSpPr>
        <p:spPr bwMode="auto">
          <a:xfrm>
            <a:off x="4234286" y="2514600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mbria" pitchFamily="18" charset="0"/>
              </a:rPr>
              <a:t>2</a:t>
            </a:r>
            <a:r>
              <a:rPr lang="en-US" baseline="30000">
                <a:latin typeface="Cambria" pitchFamily="18" charset="0"/>
              </a:rPr>
              <a:t>4</a:t>
            </a:r>
            <a:endParaRPr lang="en-US">
              <a:latin typeface="Cambria" pitchFamily="18" charset="0"/>
            </a:endParaRPr>
          </a:p>
        </p:txBody>
      </p:sp>
      <p:sp>
        <p:nvSpPr>
          <p:cNvPr id="28783" name="Text Box 112"/>
          <p:cNvSpPr txBox="1">
            <a:spLocks noChangeArrowheads="1"/>
          </p:cNvSpPr>
          <p:nvPr/>
        </p:nvSpPr>
        <p:spPr bwMode="auto">
          <a:xfrm>
            <a:off x="241300" y="217488"/>
            <a:ext cx="36449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>
                <a:latin typeface="Cambria" pitchFamily="18" charset="0"/>
              </a:rPr>
              <a:t>Surroundings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17500" y="1219200"/>
            <a:ext cx="8521700" cy="2286000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41299" y="217488"/>
            <a:ext cx="746618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dirty="0" err="1" smtClean="0">
                <a:solidFill>
                  <a:srgbClr val="000000"/>
                </a:solidFill>
                <a:latin typeface="Cambria" pitchFamily="18" charset="0"/>
              </a:rPr>
              <a:t>Picobot</a:t>
            </a:r>
            <a:r>
              <a:rPr lang="en-US" sz="4200" dirty="0" smtClean="0">
                <a:solidFill>
                  <a:srgbClr val="000000"/>
                </a:solidFill>
                <a:latin typeface="Cambria" pitchFamily="18" charset="0"/>
              </a:rPr>
              <a:t> programming ~ </a:t>
            </a:r>
            <a:r>
              <a:rPr lang="en-US" sz="4200" b="1" i="1" dirty="0" smtClean="0">
                <a:solidFill>
                  <a:srgbClr val="000000"/>
                </a:solidFill>
                <a:latin typeface="Cambria" pitchFamily="18" charset="0"/>
              </a:rPr>
              <a:t>rules</a:t>
            </a:r>
            <a:endParaRPr lang="en-US" sz="4200" dirty="0" smtClean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80033" y="1372328"/>
            <a:ext cx="1035873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solidFill>
                  <a:srgbClr val="120DF3"/>
                </a:solidFill>
                <a:latin typeface="Arial" charset="0"/>
              </a:rPr>
              <a:t>ignore for now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763183" y="1470378"/>
            <a:ext cx="236220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120DF3"/>
                </a:solidFill>
                <a:latin typeface="Arial" charset="0"/>
              </a:rPr>
              <a:t>surroundings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268383" y="1470378"/>
            <a:ext cx="13795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120DF3"/>
                </a:solidFill>
                <a:latin typeface="Arial" charset="0"/>
              </a:rPr>
              <a:t>direction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773289" y="2079978"/>
            <a:ext cx="76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2144889" y="2079978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0000"/>
                </a:solidFill>
                <a:latin typeface="Calibri" charset="0"/>
                <a:cs typeface="Calibri" charset="0"/>
              </a:rPr>
              <a:t>xxxx</a:t>
            </a:r>
            <a:endParaRPr lang="en-US" sz="3200" b="1" dirty="0" smtClean="0">
              <a:solidFill>
                <a:srgbClr val="000000"/>
              </a:solidFill>
              <a:latin typeface="Calibri" charset="0"/>
              <a:cs typeface="Calibri" charset="0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7021689" y="2079978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5269089" y="2079978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  <a:latin typeface="Arial" charset="0"/>
              </a:rPr>
              <a:t>E</a:t>
            </a:r>
            <a:endParaRPr lang="en-US" sz="3200" b="1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4291719" y="2228418"/>
            <a:ext cx="717550" cy="381000"/>
          </a:xfrm>
          <a:prstGeom prst="rightArrow">
            <a:avLst>
              <a:gd name="adj1" fmla="val 34416"/>
              <a:gd name="adj2" fmla="val 50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01" name="Text Box 9"/>
          <p:cNvSpPr txBox="1">
            <a:spLocks noChangeArrowheads="1"/>
          </p:cNvSpPr>
          <p:nvPr/>
        </p:nvSpPr>
        <p:spPr bwMode="auto">
          <a:xfrm>
            <a:off x="7174319" y="1378378"/>
            <a:ext cx="1035873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solidFill>
                  <a:srgbClr val="120DF3"/>
                </a:solidFill>
                <a:latin typeface="Arial" charset="0"/>
              </a:rPr>
              <a:t>ignore for now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033" y="3962400"/>
            <a:ext cx="781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“If my surroundings look like </a:t>
            </a:r>
            <a:r>
              <a:rPr lang="en-US" b="1" dirty="0" err="1" smtClean="0"/>
              <a:t>xxxx</a:t>
            </a:r>
            <a:r>
              <a:rPr lang="en-US" dirty="0" smtClean="0"/>
              <a:t>, take one step to the </a:t>
            </a:r>
            <a:r>
              <a:rPr lang="en-US" b="1" dirty="0" smtClean="0"/>
              <a:t>E</a:t>
            </a:r>
            <a:r>
              <a:rPr lang="en-US" dirty="0" smtClean="0"/>
              <a:t>ast”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0032" y="5029200"/>
            <a:ext cx="781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Picobot</a:t>
            </a:r>
            <a:r>
              <a:rPr lang="en-US" dirty="0" smtClean="0"/>
              <a:t> program consisting of this rule simply executes the rule continually until the rule does not apply.</a:t>
            </a:r>
          </a:p>
        </p:txBody>
      </p:sp>
    </p:spTree>
    <p:extLst>
      <p:ext uri="{BB962C8B-B14F-4D97-AF65-F5344CB8AC3E}">
        <p14:creationId xmlns:p14="http://schemas.microsoft.com/office/powerpoint/2010/main" val="70963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ClassFiles:Microsoft Office 98:Templates:Blank Presentation</Template>
  <TotalTime>22310</TotalTime>
  <Words>1162</Words>
  <Application>Microsoft Macintosh PowerPoint</Application>
  <PresentationFormat>On-screen Show (4:3)</PresentationFormat>
  <Paragraphs>284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Calibri</vt:lpstr>
      <vt:lpstr>Cambria</vt:lpstr>
      <vt:lpstr>Courier New</vt:lpstr>
      <vt:lpstr>MS PGothic</vt:lpstr>
      <vt:lpstr>ＭＳ Ｐゴシック</vt:lpstr>
      <vt:lpstr>Times</vt:lpstr>
      <vt:lpstr>Times New Roman</vt:lpstr>
      <vt:lpstr>Wingdings</vt:lpstr>
      <vt:lpstr>Arial</vt:lpstr>
      <vt:lpstr>Blank Presentation</vt:lpstr>
      <vt:lpstr>Picobot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</vt:lpstr>
      <vt:lpstr>State</vt:lpstr>
      <vt:lpstr>PowerPoint Presentation</vt:lpstr>
      <vt:lpstr>PowerPoint Presentation</vt:lpstr>
      <vt:lpstr>PowerPoint Presentation</vt:lpstr>
      <vt:lpstr>Homework: Paint the whole room!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Zach Dodds</dc:creator>
  <cp:lastModifiedBy>Microsoft Office User</cp:lastModifiedBy>
  <cp:revision>442</cp:revision>
  <cp:lastPrinted>2017-01-19T06:21:14Z</cp:lastPrinted>
  <dcterms:created xsi:type="dcterms:W3CDTF">2010-09-01T20:21:06Z</dcterms:created>
  <dcterms:modified xsi:type="dcterms:W3CDTF">2017-10-04T17:57:46Z</dcterms:modified>
</cp:coreProperties>
</file>