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098c10134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098c1013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81192" y="990600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81192" y="2495444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551330" y="11668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MINI PROJECT 2</a:t>
            </a:r>
            <a:br>
              <a:rPr lang="en-US"/>
            </a:br>
            <a:r>
              <a:rPr lang="en-US"/>
              <a:t> SQL: FROM DATA TO INSIGHT</a:t>
            </a:r>
            <a:endParaRPr/>
          </a:p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1059203" y="351230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IRMA FERNANDEZ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JANNA JULIAN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LUIS PABLO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RICARDO CASTANHEIRA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5999794" y="6347981"/>
            <a:ext cx="33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Ironhack Data Analytics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Bootcamp</a:t>
            </a:r>
            <a:endParaRPr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CONCLUSIONS &amp; </a:t>
            </a:r>
            <a:r>
              <a:rPr b="0" lang="en-US" sz="28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RECOMMENDATIONS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98417" y="2287103"/>
            <a:ext cx="79899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9744" lvl="0" marL="30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◼"/>
            </a:pPr>
            <a:r>
              <a:rPr b="1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good business opportunity to open a new Airbnb listing in New York City.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7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◼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Manhattan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Brooklyn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the most profitable boroughs.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744" lvl="0" marL="30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◼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Renting private rooms in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Brooklyn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best choice.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744" lvl="0" marL="30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◼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Target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Manhattan luxury neighborhoods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renting an entire apartment at premium pricing.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744" lvl="0" marL="3060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◼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Recommended strategy: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Set prices slightly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below the borough average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aim to have highest possible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MAJOR OBSTACLES &amp; LESSONS LEARNED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CHALLENGES</a:t>
            </a:r>
            <a:endParaRPr b="1"/>
          </a:p>
          <a:p>
            <a:pPr indent="0" lvl="0" marL="30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1" marL="630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Data quality issues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6000" lvl="1" marL="630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SQL complexity</a:t>
            </a:r>
            <a:endParaRPr/>
          </a:p>
          <a:p>
            <a:pPr indent="-306000" lvl="1" marL="630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Time pressure</a:t>
            </a:r>
            <a:endParaRPr/>
          </a:p>
          <a:p>
            <a:pPr indent="0" lvl="0" marL="30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LESSONS</a:t>
            </a:r>
            <a:endParaRPr b="1" sz="1800">
              <a:solidFill>
                <a:schemeClr val="dk2"/>
              </a:solidFill>
            </a:endParaRPr>
          </a:p>
          <a:p>
            <a:pPr indent="0" lvl="0" marL="30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1" marL="630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Timely data cleaning is essential</a:t>
            </a:r>
            <a:endParaRPr/>
          </a:p>
          <a:p>
            <a:pPr indent="-302444" lvl="1" marL="630000" rtl="0" algn="l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-US"/>
              <a:t>Staging tables and normalization is very demanding</a:t>
            </a:r>
            <a:endParaRPr/>
          </a:p>
          <a:p>
            <a:pPr indent="-302444" lvl="1" marL="630000" rtl="0" algn="l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-US"/>
              <a:t>Great</a:t>
            </a:r>
            <a:r>
              <a:rPr lang="en-US"/>
              <a:t> team communication is crucial to overcome challenges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PROJECT OVERVIEW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581192" y="2228003"/>
            <a:ext cx="79899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- Research questions:</a:t>
            </a:r>
            <a:endParaRPr b="1"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Is it worth opening a new Airbnb listing in New York?</a:t>
            </a:r>
            <a:endParaRPr/>
          </a:p>
          <a:p>
            <a:pPr indent="-304984" lvl="1" marL="630000" rtl="0" algn="l">
              <a:spcBef>
                <a:spcPts val="920"/>
              </a:spcBef>
              <a:spcAft>
                <a:spcPts val="0"/>
              </a:spcAft>
              <a:buSzPts val="1456"/>
              <a:buChar char="◼"/>
            </a:pPr>
            <a:r>
              <a:rPr lang="en-US"/>
              <a:t>What is the most profitable district </a:t>
            </a:r>
            <a:r>
              <a:rPr lang="en-US"/>
              <a:t>and the best strategy </a:t>
            </a:r>
            <a:r>
              <a:rPr lang="en-US" sz="1600"/>
              <a:t>for</a:t>
            </a:r>
            <a:r>
              <a:rPr lang="en-US" sz="1600"/>
              <a:t> maximizing revenue ?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/>
              <a:t>- Hypotheses:</a:t>
            </a:r>
            <a:endParaRPr b="1"/>
          </a:p>
          <a:p>
            <a:pPr indent="-292481" lvl="0" marL="685800" rtl="0" algn="l">
              <a:spcBef>
                <a:spcPts val="960"/>
              </a:spcBef>
              <a:spcAft>
                <a:spcPts val="0"/>
              </a:spcAft>
              <a:buSzPts val="1456"/>
              <a:buChar char="◼"/>
            </a:pPr>
            <a:r>
              <a:rPr lang="en-US" sz="1600"/>
              <a:t>   1. </a:t>
            </a:r>
            <a:r>
              <a:rPr lang="en-US" sz="1600"/>
              <a:t>Manhattan is more profitable.</a:t>
            </a:r>
            <a:endParaRPr sz="1600"/>
          </a:p>
          <a:p>
            <a:pPr indent="-292481" lvl="0" marL="685800" rtl="0" algn="l">
              <a:spcBef>
                <a:spcPts val="960"/>
              </a:spcBef>
              <a:spcAft>
                <a:spcPts val="0"/>
              </a:spcAft>
              <a:buSzPts val="1456"/>
              <a:buChar char="◼"/>
            </a:pPr>
            <a:r>
              <a:rPr lang="en-US" sz="1600"/>
              <a:t>   2. Entire homes/apartments are more in demand.</a:t>
            </a:r>
            <a:endParaRPr sz="1600"/>
          </a:p>
          <a:p>
            <a:pPr indent="-292481" lvl="0" marL="685800" rtl="0" algn="l">
              <a:spcBef>
                <a:spcPts val="960"/>
              </a:spcBef>
              <a:spcAft>
                <a:spcPts val="0"/>
              </a:spcAft>
              <a:buSzPts val="1456"/>
              <a:buChar char="◼"/>
            </a:pPr>
            <a:r>
              <a:rPr lang="en-US" sz="1600"/>
              <a:t>   3. Availability 365 days correlates with revenue.</a:t>
            </a:r>
            <a:endParaRPr sz="1600"/>
          </a:p>
          <a:p>
            <a:pPr indent="0" lvl="0" marL="6858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 ACQUISITION &amp; WRANGLING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581200" y="2219000"/>
            <a:ext cx="79896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US"/>
              <a:t>- Data: New York City Airbnb open data (Kaggle) </a:t>
            </a:r>
            <a:endParaRPr/>
          </a:p>
          <a:p>
            <a:pPr indent="0" lvl="0" marL="3060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3250"/>
              <a:t>1. </a:t>
            </a:r>
            <a:r>
              <a:rPr b="1" lang="en-US" sz="3460"/>
              <a:t>Data Cleaning:</a:t>
            </a:r>
            <a:r>
              <a:rPr b="1" lang="en-US" sz="3250"/>
              <a:t>  </a:t>
            </a:r>
            <a:endParaRPr b="1" sz="3250"/>
          </a:p>
          <a:p>
            <a:pPr indent="-276250" lvl="0" marL="306000" rtl="0" algn="l">
              <a:spcBef>
                <a:spcPts val="960"/>
              </a:spcBef>
              <a:spcAft>
                <a:spcPts val="0"/>
              </a:spcAft>
              <a:buSzPct val="100000"/>
              <a:buChar char="◼"/>
            </a:pPr>
            <a:r>
              <a:rPr lang="en-US" sz="2500"/>
              <a:t>   - Remove irrelevant columns, s</a:t>
            </a:r>
            <a:r>
              <a:rPr lang="en-US" sz="2500"/>
              <a:t>tandardize textual fields (listing names, remove punctuation).</a:t>
            </a:r>
            <a:endParaRPr sz="2500"/>
          </a:p>
          <a:p>
            <a:pPr indent="-276250" lvl="0" marL="306000" rtl="0" algn="l">
              <a:spcBef>
                <a:spcPts val="960"/>
              </a:spcBef>
              <a:spcAft>
                <a:spcPts val="0"/>
              </a:spcAft>
              <a:buSzPct val="100000"/>
              <a:buChar char="◼"/>
            </a:pPr>
            <a:r>
              <a:rPr lang="en-US" sz="2500"/>
              <a:t>   - Export reference lists (neighbourhoods and room types) for easy SQL population.</a:t>
            </a:r>
            <a:endParaRPr sz="2500"/>
          </a:p>
          <a:p>
            <a:pPr indent="0" lvl="0" marL="3060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060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3350"/>
              <a:t>2. </a:t>
            </a:r>
            <a:r>
              <a:rPr b="1" lang="en-US" sz="3350"/>
              <a:t>Database Population:</a:t>
            </a:r>
            <a:r>
              <a:rPr lang="en-US" sz="3750"/>
              <a:t> </a:t>
            </a:r>
            <a:endParaRPr sz="3750"/>
          </a:p>
          <a:p>
            <a:pPr indent="-276250" lvl="0" marL="306000" rtl="0" algn="l">
              <a:spcBef>
                <a:spcPts val="960"/>
              </a:spcBef>
              <a:spcAft>
                <a:spcPts val="0"/>
              </a:spcAft>
              <a:buSzPct val="100000"/>
              <a:buChar char="◼"/>
            </a:pPr>
            <a:r>
              <a:rPr lang="en-US" sz="2500"/>
              <a:t>   - Tables were created using `drawSQL-mysql.sql`.</a:t>
            </a:r>
            <a:endParaRPr sz="2500"/>
          </a:p>
          <a:p>
            <a:pPr indent="-276250" lvl="0" marL="306000" rtl="0" algn="l">
              <a:spcBef>
                <a:spcPts val="960"/>
              </a:spcBef>
              <a:spcAft>
                <a:spcPts val="0"/>
              </a:spcAft>
              <a:buSzPct val="100000"/>
              <a:buChar char="◼"/>
            </a:pPr>
            <a:r>
              <a:rPr lang="en-US" sz="2500"/>
              <a:t>   - Data was inserted using SQL scripts and/or CSV imports.</a:t>
            </a:r>
            <a:endParaRPr sz="2500"/>
          </a:p>
          <a:p>
            <a:pPr indent="-276250" lvl="0" marL="306000" rtl="0" algn="l">
              <a:spcBef>
                <a:spcPts val="960"/>
              </a:spcBef>
              <a:spcAft>
                <a:spcPts val="0"/>
              </a:spcAft>
              <a:buSzPct val="100000"/>
              <a:buChar char="◼"/>
            </a:pPr>
            <a:r>
              <a:rPr lang="en-US" sz="2500"/>
              <a:t>   - Foreign key constraints ensured data integrity between tables.</a:t>
            </a:r>
            <a:endParaRPr sz="2500"/>
          </a:p>
          <a:p>
            <a:pPr indent="0" lvl="0" marL="3060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2642"/>
              <a:t>    </a:t>
            </a:r>
            <a:r>
              <a:rPr b="1" lang="en-US" sz="3350"/>
              <a:t>  3. Analysis-ready Data: </a:t>
            </a:r>
            <a:r>
              <a:rPr b="1" lang="en-US" sz="3750"/>
              <a:t> </a:t>
            </a:r>
            <a:endParaRPr b="1" sz="3750"/>
          </a:p>
          <a:p>
            <a:pPr indent="-276250" lvl="0" marL="306000" rtl="0" algn="l">
              <a:spcBef>
                <a:spcPts val="960"/>
              </a:spcBef>
              <a:spcAft>
                <a:spcPts val="0"/>
              </a:spcAft>
              <a:buSzPct val="100000"/>
              <a:buChar char="◼"/>
            </a:pPr>
            <a:r>
              <a:rPr lang="en-US" sz="2500"/>
              <a:t>   - The cleaned DataFrame was used for further visualizations and SQL insights.</a:t>
            </a:r>
            <a:endParaRPr sz="2500"/>
          </a:p>
          <a:p>
            <a:pPr indent="0" lvl="0" marL="3060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ENTITY RELATIONSHIP DIAGRAM (ERD)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928600"/>
            <a:ext cx="7381900" cy="47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39500" y="894700"/>
            <a:ext cx="82650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VISUALIZATION 1 – AVERAGE PRICE BY </a:t>
            </a:r>
            <a:r>
              <a:rPr lang="en-US"/>
              <a:t>BOROUGH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25" y="2301578"/>
            <a:ext cx="66198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VISUALIZATION 2 – ROOM TYPE DISTRIBUTION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8" y="2381253"/>
            <a:ext cx="679132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VISUALIZATION 3 – </a:t>
            </a:r>
            <a:r>
              <a:rPr b="0" lang="en-US" sz="28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AVAILABILITY VS PRICE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525" y="2171528"/>
            <a:ext cx="64579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81192" y="687474"/>
            <a:ext cx="7989900" cy="108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LUXURY MARKET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375" y="2059650"/>
            <a:ext cx="6547450" cy="465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FINDINGS 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577050" y="2171700"/>
            <a:ext cx="7989900" cy="44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4100" lvl="0" marL="306000" rtl="0" algn="l">
              <a:spcBef>
                <a:spcPts val="960"/>
              </a:spcBef>
              <a:spcAft>
                <a:spcPts val="0"/>
              </a:spcAft>
              <a:buSzPts val="2256"/>
              <a:buChar char="◼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Manhattan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Brooklyn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the highest average price per night at ~$200 and ~$120 respectively.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00" lvl="0" marL="306000" rtl="0" algn="l">
              <a:spcBef>
                <a:spcPts val="960"/>
              </a:spcBef>
              <a:spcAft>
                <a:spcPts val="0"/>
              </a:spcAft>
              <a:buSzPts val="2256"/>
              <a:buChar char="◼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 type: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Renting entire homes is more popular in Manhattan, private rooms are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popular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all other boroughs.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00" lvl="0" marL="306000" rtl="0" algn="l">
              <a:spcBef>
                <a:spcPts val="960"/>
              </a:spcBef>
              <a:spcAft>
                <a:spcPts val="0"/>
              </a:spcAft>
              <a:buSzPts val="2256"/>
              <a:buChar char="◼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stay: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Manhattan listings have the longest stays (~8.5 nights), all other neighbourhoods trail slightly behind. (~4 to 6 nights).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00" lvl="0" marL="306000" rtl="0" algn="l">
              <a:spcBef>
                <a:spcPts val="960"/>
              </a:spcBef>
              <a:spcAft>
                <a:spcPts val="0"/>
              </a:spcAft>
              <a:buSzPts val="2256"/>
              <a:buChar char="◼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Luxury market: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Highly concentrated in Manhattan (Tribeca, SoHo, Battery Park City neighbourhoods).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