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5"/>
  </p:notesMasterIdLst>
  <p:handoutMasterIdLst>
    <p:handoutMasterId r:id="rId16"/>
  </p:handoutMasterIdLst>
  <p:sldIdLst>
    <p:sldId id="256" r:id="rId2"/>
    <p:sldId id="263" r:id="rId3"/>
    <p:sldId id="276" r:id="rId4"/>
    <p:sldId id="265" r:id="rId5"/>
    <p:sldId id="271" r:id="rId6"/>
    <p:sldId id="264" r:id="rId7"/>
    <p:sldId id="273" r:id="rId8"/>
    <p:sldId id="272" r:id="rId9"/>
    <p:sldId id="275" r:id="rId10"/>
    <p:sldId id="274" r:id="rId11"/>
    <p:sldId id="266" r:id="rId12"/>
    <p:sldId id="267" r:id="rId13"/>
    <p:sldId id="268" r:id="rId14"/>
  </p:sldIdLst>
  <p:sldSz cx="9144000" cy="6858000" type="screen4x3"/>
  <p:notesSz cx="6858000" cy="9144000"/>
  <p:custDataLst>
    <p:tags r:id="rId17"/>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5" autoAdjust="0"/>
    <p:restoredTop sz="87721" autoAdjust="0"/>
  </p:normalViewPr>
  <p:slideViewPr>
    <p:cSldViewPr>
      <p:cViewPr varScale="1">
        <p:scale>
          <a:sx n="76" d="100"/>
          <a:sy n="76" d="100"/>
        </p:scale>
        <p:origin x="830"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en-US" alt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endParaRPr lang="en-US" alt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lt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C13343D7-1A08-439F-971C-909B08801D3F}" type="slidenum">
              <a:rPr lang="en-US" altLang="en-US"/>
              <a:pPr>
                <a:defRPr/>
              </a:pPr>
              <a:t>‹#›</a:t>
            </a:fld>
            <a:endParaRPr lang="en-US" altLang="en-US"/>
          </a:p>
        </p:txBody>
      </p:sp>
    </p:spTree>
    <p:extLst>
      <p:ext uri="{BB962C8B-B14F-4D97-AF65-F5344CB8AC3E}">
        <p14:creationId xmlns:p14="http://schemas.microsoft.com/office/powerpoint/2010/main" val="384226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en-US" alt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endParaRPr lang="en-US" altLang="en-US"/>
          </a:p>
        </p:txBody>
      </p:sp>
      <p:sp>
        <p:nvSpPr>
          <p:cNvPr id="307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lt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3D7DC7AA-34E7-4556-B8C9-EEDC6A27C54E}" type="slidenum">
              <a:rPr lang="en-US" altLang="en-US"/>
              <a:pPr>
                <a:defRPr/>
              </a:pPr>
              <a:t>‹#›</a:t>
            </a:fld>
            <a:endParaRPr lang="en-US" altLang="en-US"/>
          </a:p>
        </p:txBody>
      </p:sp>
    </p:spTree>
    <p:extLst>
      <p:ext uri="{BB962C8B-B14F-4D97-AF65-F5344CB8AC3E}">
        <p14:creationId xmlns:p14="http://schemas.microsoft.com/office/powerpoint/2010/main" val="1091118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4800462-E194-4005-860C-254D1F9EB916}" type="slidenum">
              <a:rPr lang="en-US" altLang="en-US" sz="1200"/>
              <a:pPr/>
              <a:t>1</a:t>
            </a:fld>
            <a:endParaRPr lang="en-US" altLang="en-US"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239246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10</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57297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11</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85591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12</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076481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13</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46162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2</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164355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3</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149028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4</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86796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5</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880515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6</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884569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7</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4215412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8</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96212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5B5DB9-099E-47DD-B06A-E96AC5F0A651}" type="slidenum">
              <a:rPr lang="en-US" altLang="en-US" sz="1200"/>
              <a:pPr/>
              <a:t>9</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0629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6"/>
          <p:cNvSpPr>
            <a:spLocks noChangeArrowheads="1"/>
          </p:cNvSpPr>
          <p:nvPr userDrawn="1"/>
        </p:nvSpPr>
        <p:spPr bwMode="auto">
          <a:xfrm>
            <a:off x="2667000" y="6502400"/>
            <a:ext cx="64008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1200" b="1" i="1" dirty="0">
                <a:solidFill>
                  <a:schemeClr val="tx1"/>
                </a:solidFill>
                <a:latin typeface="Book Antiqua" panose="02040602050305030304" pitchFamily="18" charset="0"/>
              </a:rPr>
              <a:t>Copyright</a:t>
            </a:r>
            <a:r>
              <a:rPr lang="en-US" altLang="en-US" sz="1200" dirty="0">
                <a:solidFill>
                  <a:schemeClr val="tx1"/>
                </a:solidFill>
                <a:latin typeface="Book Antiqua" panose="02040602050305030304" pitchFamily="18" charset="0"/>
              </a:rPr>
              <a:t> </a:t>
            </a:r>
            <a:r>
              <a:rPr lang="en-US" altLang="en-US" sz="1200" b="1" i="1" dirty="0">
                <a:solidFill>
                  <a:schemeClr val="tx1"/>
                </a:solidFill>
                <a:latin typeface="Book Antiqua" panose="02040602050305030304" pitchFamily="18" charset="0"/>
              </a:rPr>
              <a:t>© Tom Mattson. All rights reserved.</a:t>
            </a:r>
          </a:p>
        </p:txBody>
      </p:sp>
      <p:sp>
        <p:nvSpPr>
          <p:cNvPr id="221187" name="Rectangle 3"/>
          <p:cNvSpPr>
            <a:spLocks noGrp="1" noChangeArrowheads="1"/>
          </p:cNvSpPr>
          <p:nvPr>
            <p:ph type="ctrTitle"/>
          </p:nvPr>
        </p:nvSpPr>
        <p:spPr>
          <a:xfrm>
            <a:off x="4305300" y="1019175"/>
            <a:ext cx="4419600" cy="1470025"/>
          </a:xfrm>
          <a:solidFill>
            <a:schemeClr val="tx1"/>
          </a:solidFill>
        </p:spPr>
        <p:txBody>
          <a:bodyPr/>
          <a:lstStyle>
            <a:lvl1pPr algn="ctr">
              <a:defRPr>
                <a:solidFill>
                  <a:schemeClr val="bg1"/>
                </a:solidFill>
              </a:defRPr>
            </a:lvl1pPr>
          </a:lstStyle>
          <a:p>
            <a:pPr lvl="0"/>
            <a:r>
              <a:rPr lang="en-US" altLang="en-US" noProof="0"/>
              <a:t>Chapter Number</a:t>
            </a:r>
          </a:p>
        </p:txBody>
      </p:sp>
      <p:sp>
        <p:nvSpPr>
          <p:cNvPr id="221188" name="Rectangle 4"/>
          <p:cNvSpPr>
            <a:spLocks noGrp="1" noChangeArrowheads="1"/>
          </p:cNvSpPr>
          <p:nvPr>
            <p:ph type="subTitle" idx="1"/>
          </p:nvPr>
        </p:nvSpPr>
        <p:spPr>
          <a:xfrm>
            <a:off x="1752600" y="3048000"/>
            <a:ext cx="6858000" cy="2895600"/>
          </a:xfrm>
          <a:solidFill>
            <a:schemeClr val="bg1">
              <a:lumMod val="95000"/>
            </a:schemeClr>
          </a:solidFill>
          <a:ln w="9525">
            <a:solidFill>
              <a:schemeClr val="tx2"/>
            </a:solidFill>
          </a:ln>
          <a:extLst/>
        </p:spPr>
        <p:txBody>
          <a:bodyPr anchor="ctr"/>
          <a:lstStyle>
            <a:lvl1pPr marL="0" indent="0" algn="ctr">
              <a:buFont typeface="Wingdings" panose="05000000000000000000" pitchFamily="2" charset="2"/>
              <a:buNone/>
              <a:defRPr/>
            </a:lvl1pPr>
          </a:lstStyle>
          <a:p>
            <a:pPr lvl="0"/>
            <a:r>
              <a:rPr lang="en-US" altLang="en-US" noProof="0"/>
              <a:t>Click to edit Master subtitle style</a:t>
            </a:r>
          </a:p>
        </p:txBody>
      </p:sp>
    </p:spTree>
    <p:extLst>
      <p:ext uri="{BB962C8B-B14F-4D97-AF65-F5344CB8AC3E}">
        <p14:creationId xmlns:p14="http://schemas.microsoft.com/office/powerpoint/2010/main" val="17325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012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320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7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93686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695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294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944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00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6290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6416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narHorz">
          <a:fgClr>
            <a:schemeClr val="bg1"/>
          </a:fgClr>
          <a:bgClr>
            <a:schemeClr val="bg2">
              <a:lumMod val="60000"/>
              <a:lumOff val="40000"/>
            </a:schemeClr>
          </a:bgClr>
        </a:pattFill>
        <a:effectLst/>
      </p:bgPr>
    </p:bg>
    <p:spTree>
      <p:nvGrpSpPr>
        <p:cNvPr id="1" name=""/>
        <p:cNvGrpSpPr/>
        <p:nvPr/>
      </p:nvGrpSpPr>
      <p:grpSpPr>
        <a:xfrm>
          <a:off x="0" y="0"/>
          <a:ext cx="0" cy="0"/>
          <a:chOff x="0" y="0"/>
          <a:chExt cx="0" cy="0"/>
        </a:xfrm>
      </p:grpSpPr>
      <p:sp>
        <p:nvSpPr>
          <p:cNvPr id="1026" name="Rectangle 3"/>
          <p:cNvSpPr>
            <a:spLocks noChangeArrowheads="1"/>
          </p:cNvSpPr>
          <p:nvPr userDrawn="1"/>
        </p:nvSpPr>
        <p:spPr bwMode="auto">
          <a:xfrm>
            <a:off x="446088" y="381000"/>
            <a:ext cx="6781800" cy="1219200"/>
          </a:xfrm>
          <a:prstGeom prst="rect">
            <a:avLst/>
          </a:prstGeom>
          <a:solidFill>
            <a:schemeClr val="tx1"/>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7" name="Oval 4"/>
          <p:cNvSpPr>
            <a:spLocks noChangeArrowheads="1"/>
          </p:cNvSpPr>
          <p:nvPr userDrawn="1"/>
        </p:nvSpPr>
        <p:spPr bwMode="auto">
          <a:xfrm>
            <a:off x="5715000" y="381000"/>
            <a:ext cx="2984500" cy="2286000"/>
          </a:xfrm>
          <a:prstGeom prst="ellipse">
            <a:avLst/>
          </a:prstGeom>
          <a:solidFill>
            <a:schemeClr val="tx1"/>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8" name="Rectangle 5"/>
          <p:cNvSpPr>
            <a:spLocks noGrp="1" noChangeArrowheads="1"/>
          </p:cNvSpPr>
          <p:nvPr>
            <p:ph type="body" idx="1"/>
          </p:nvPr>
        </p:nvSpPr>
        <p:spPr bwMode="auto">
          <a:xfrm>
            <a:off x="457200" y="1524000"/>
            <a:ext cx="8229600" cy="4800600"/>
          </a:xfrm>
          <a:prstGeom prst="rect">
            <a:avLst/>
          </a:prstGeom>
          <a:solidFill>
            <a:schemeClr val="bg1">
              <a:lumMod val="95000"/>
            </a:schemeClr>
          </a:solidFill>
          <a:ln w="25400">
            <a:solidFill>
              <a:schemeClr val="tx2"/>
            </a:solid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Sample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57200" y="391274"/>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Text Box 7"/>
          <p:cNvSpPr txBox="1">
            <a:spLocks noChangeArrowheads="1"/>
          </p:cNvSpPr>
          <p:nvPr userDrawn="1"/>
        </p:nvSpPr>
        <p:spPr bwMode="auto">
          <a:xfrm>
            <a:off x="6911471" y="6452170"/>
            <a:ext cx="2149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9760C9C2-FF0D-4DCB-912E-3CF28DD2B0FF}" type="slidenum">
              <a:rPr lang="en-US" altLang="en-US" sz="1400" b="1" smtClean="0">
                <a:latin typeface="Arial" panose="020B0604020202020204" pitchFamily="34" charset="0"/>
              </a:rPr>
              <a:pPr algn="r" eaLnBrk="1" hangingPunct="1"/>
              <a:t>‹#›</a:t>
            </a:fld>
            <a:endParaRPr lang="en-US" altLang="en-US" sz="1400" b="1" dirty="0">
              <a:latin typeface="Arial" panose="020B0604020202020204" pitchFamily="34" charset="0"/>
            </a:endParaRPr>
          </a:p>
        </p:txBody>
      </p:sp>
      <p:pic>
        <p:nvPicPr>
          <p:cNvPr id="3" name="Picture 2"/>
          <p:cNvPicPr>
            <a:picLocks noChangeAspect="1"/>
          </p:cNvPicPr>
          <p:nvPr userDrawn="1"/>
        </p:nvPicPr>
        <p:blipFill>
          <a:blip r:embed="rId13"/>
          <a:stretch>
            <a:fillRect/>
          </a:stretch>
        </p:blipFill>
        <p:spPr>
          <a:xfrm>
            <a:off x="76200" y="6423917"/>
            <a:ext cx="1600200" cy="340652"/>
          </a:xfrm>
          <a:prstGeom prst="rect">
            <a:avLst/>
          </a:prstGeom>
        </p:spPr>
      </p:pic>
      <p:sp>
        <p:nvSpPr>
          <p:cNvPr id="9" name="Rectangle 6"/>
          <p:cNvSpPr>
            <a:spLocks noChangeArrowheads="1"/>
          </p:cNvSpPr>
          <p:nvPr userDrawn="1"/>
        </p:nvSpPr>
        <p:spPr bwMode="auto">
          <a:xfrm>
            <a:off x="2284290" y="6461304"/>
            <a:ext cx="4648200" cy="27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200" b="1" i="1" dirty="0">
                <a:solidFill>
                  <a:schemeClr val="tx1"/>
                </a:solidFill>
                <a:latin typeface="Book Antiqua" panose="02040602050305030304" pitchFamily="18" charset="0"/>
              </a:rPr>
              <a:t>Copyright</a:t>
            </a:r>
            <a:r>
              <a:rPr lang="en-US" altLang="en-US" sz="1200" dirty="0">
                <a:solidFill>
                  <a:schemeClr val="tx1"/>
                </a:solidFill>
                <a:latin typeface="Book Antiqua" panose="02040602050305030304" pitchFamily="18" charset="0"/>
              </a:rPr>
              <a:t> </a:t>
            </a:r>
            <a:r>
              <a:rPr lang="en-US" altLang="en-US" sz="1200" b="1" i="1" dirty="0">
                <a:solidFill>
                  <a:schemeClr val="tx1"/>
                </a:solidFill>
                <a:latin typeface="Book Antiqua" panose="02040602050305030304" pitchFamily="18" charset="0"/>
              </a:rPr>
              <a:t>© Tom Mattson </a:t>
            </a:r>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4400" kern="12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Arial" panose="020B0604020202020204" pitchFamily="34" charset="0"/>
        </a:defRPr>
      </a:lvl2pPr>
      <a:lvl3pPr algn="l" rtl="0" eaLnBrk="0" fontAlgn="base" hangingPunct="0">
        <a:spcBef>
          <a:spcPct val="0"/>
        </a:spcBef>
        <a:spcAft>
          <a:spcPct val="0"/>
        </a:spcAft>
        <a:defRPr sz="4400">
          <a:solidFill>
            <a:schemeClr val="bg1"/>
          </a:solidFill>
          <a:latin typeface="Arial" panose="020B0604020202020204" pitchFamily="34" charset="0"/>
        </a:defRPr>
      </a:lvl3pPr>
      <a:lvl4pPr algn="l" rtl="0" eaLnBrk="0" fontAlgn="base" hangingPunct="0">
        <a:spcBef>
          <a:spcPct val="0"/>
        </a:spcBef>
        <a:spcAft>
          <a:spcPct val="0"/>
        </a:spcAft>
        <a:defRPr sz="4400">
          <a:solidFill>
            <a:schemeClr val="bg1"/>
          </a:solidFill>
          <a:latin typeface="Arial" panose="020B0604020202020204" pitchFamily="34" charset="0"/>
        </a:defRPr>
      </a:lvl4pPr>
      <a:lvl5pPr algn="l" rtl="0" eaLnBrk="0" fontAlgn="base" hangingPunct="0">
        <a:spcBef>
          <a:spcPct val="0"/>
        </a:spcBef>
        <a:spcAft>
          <a:spcPct val="0"/>
        </a:spcAft>
        <a:defRPr sz="4400">
          <a:solidFill>
            <a:schemeClr val="bg1"/>
          </a:solidFill>
          <a:latin typeface="Arial" panose="020B0604020202020204" pitchFamily="34" charset="0"/>
        </a:defRPr>
      </a:lvl5pPr>
      <a:lvl6pPr marL="457200" algn="l" rtl="0" fontAlgn="base">
        <a:spcBef>
          <a:spcPct val="0"/>
        </a:spcBef>
        <a:spcAft>
          <a:spcPct val="0"/>
        </a:spcAft>
        <a:defRPr sz="4400">
          <a:solidFill>
            <a:schemeClr val="bg1"/>
          </a:solidFill>
          <a:latin typeface="Arial" panose="020B0604020202020204" pitchFamily="34" charset="0"/>
        </a:defRPr>
      </a:lvl6pPr>
      <a:lvl7pPr marL="914400" algn="l" rtl="0" fontAlgn="base">
        <a:spcBef>
          <a:spcPct val="0"/>
        </a:spcBef>
        <a:spcAft>
          <a:spcPct val="0"/>
        </a:spcAft>
        <a:defRPr sz="4400">
          <a:solidFill>
            <a:schemeClr val="bg1"/>
          </a:solidFill>
          <a:latin typeface="Arial" panose="020B0604020202020204" pitchFamily="34" charset="0"/>
        </a:defRPr>
      </a:lvl7pPr>
      <a:lvl8pPr marL="1371600" algn="l" rtl="0" fontAlgn="base">
        <a:spcBef>
          <a:spcPct val="0"/>
        </a:spcBef>
        <a:spcAft>
          <a:spcPct val="0"/>
        </a:spcAft>
        <a:defRPr sz="4400">
          <a:solidFill>
            <a:schemeClr val="bg1"/>
          </a:solidFill>
          <a:latin typeface="Arial" panose="020B0604020202020204" pitchFamily="34" charset="0"/>
        </a:defRPr>
      </a:lvl8pPr>
      <a:lvl9pPr marL="1828800" algn="l" rtl="0" fontAlgn="base">
        <a:spcBef>
          <a:spcPct val="0"/>
        </a:spcBef>
        <a:spcAft>
          <a:spcPct val="0"/>
        </a:spcAft>
        <a:defRPr sz="44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5E2F24"/>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8000"/>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66CC"/>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160539" y="1828800"/>
            <a:ext cx="8822922" cy="2040836"/>
          </a:xfrm>
        </p:spPr>
        <p:txBody>
          <a:bodyPr/>
          <a:lstStyle/>
          <a:p>
            <a:pPr eaLnBrk="1" hangingPunct="1"/>
            <a:r>
              <a:rPr lang="en-US" altLang="en-US" dirty="0"/>
              <a:t>K-Nearest Neighbors (KNN)</a:t>
            </a:r>
          </a:p>
        </p:txBody>
      </p:sp>
      <p:sp>
        <p:nvSpPr>
          <p:cNvPr id="5123" name="Rectangle 5"/>
          <p:cNvSpPr>
            <a:spLocks noGrp="1" noChangeArrowheads="1"/>
          </p:cNvSpPr>
          <p:nvPr>
            <p:ph type="subTitle" idx="1"/>
          </p:nvPr>
        </p:nvSpPr>
        <p:spPr>
          <a:xfrm>
            <a:off x="1086114" y="5410200"/>
            <a:ext cx="7896366" cy="956659"/>
          </a:xfrm>
          <a:noFill/>
          <a:ln w="25400"/>
        </p:spPr>
        <p:txBody>
          <a:bodyPr/>
          <a:lstStyle/>
          <a:p>
            <a:pPr eaLnBrk="1" hangingPunct="1"/>
            <a:r>
              <a:rPr lang="en-US" altLang="en-US" sz="2600" b="1" i="1" u="sng" dirty="0"/>
              <a:t>Supervised</a:t>
            </a:r>
            <a:r>
              <a:rPr lang="en-US" altLang="en-US" sz="2600" dirty="0"/>
              <a:t> Classification Learning Algorithm</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Gotcha’s</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pic>
        <p:nvPicPr>
          <p:cNvPr id="2" name="Picture 1">
            <a:extLst>
              <a:ext uri="{FF2B5EF4-FFF2-40B4-BE49-F238E27FC236}">
                <a16:creationId xmlns:a16="http://schemas.microsoft.com/office/drawing/2014/main" id="{D5985900-8828-4A6A-B992-A0558199FBDA}"/>
              </a:ext>
            </a:extLst>
          </p:cNvPr>
          <p:cNvPicPr>
            <a:picLocks noChangeAspect="1"/>
          </p:cNvPicPr>
          <p:nvPr/>
        </p:nvPicPr>
        <p:blipFill>
          <a:blip r:embed="rId3"/>
          <a:stretch>
            <a:fillRect/>
          </a:stretch>
        </p:blipFill>
        <p:spPr>
          <a:xfrm>
            <a:off x="532409" y="1656304"/>
            <a:ext cx="8078191" cy="4551904"/>
          </a:xfrm>
          <a:prstGeom prst="rect">
            <a:avLst/>
          </a:prstGeom>
          <a:ln>
            <a:solidFill>
              <a:schemeClr val="tx1"/>
            </a:solidFill>
          </a:ln>
        </p:spPr>
      </p:pic>
      <p:pic>
        <p:nvPicPr>
          <p:cNvPr id="6" name="Picture 5">
            <a:extLst>
              <a:ext uri="{FF2B5EF4-FFF2-40B4-BE49-F238E27FC236}">
                <a16:creationId xmlns:a16="http://schemas.microsoft.com/office/drawing/2014/main" id="{36306545-9B28-4817-A223-2252F4DE48AB}"/>
              </a:ext>
            </a:extLst>
          </p:cNvPr>
          <p:cNvPicPr>
            <a:picLocks noChangeAspect="1"/>
          </p:cNvPicPr>
          <p:nvPr/>
        </p:nvPicPr>
        <p:blipFill>
          <a:blip r:embed="rId4"/>
          <a:stretch>
            <a:fillRect/>
          </a:stretch>
        </p:blipFill>
        <p:spPr>
          <a:xfrm>
            <a:off x="4114800" y="4191000"/>
            <a:ext cx="1727479" cy="2017208"/>
          </a:xfrm>
          <a:prstGeom prst="rect">
            <a:avLst/>
          </a:prstGeom>
        </p:spPr>
      </p:pic>
    </p:spTree>
    <p:extLst>
      <p:ext uri="{BB962C8B-B14F-4D97-AF65-F5344CB8AC3E}">
        <p14:creationId xmlns:p14="http://schemas.microsoft.com/office/powerpoint/2010/main" val="3853684911"/>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Evaluation Criteria </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pic>
        <p:nvPicPr>
          <p:cNvPr id="3" name="Picture 2">
            <a:extLst>
              <a:ext uri="{FF2B5EF4-FFF2-40B4-BE49-F238E27FC236}">
                <a16:creationId xmlns:a16="http://schemas.microsoft.com/office/drawing/2014/main" id="{9C668754-5E6F-4B46-B569-74C7A85F8D49}"/>
              </a:ext>
            </a:extLst>
          </p:cNvPr>
          <p:cNvPicPr>
            <a:picLocks noChangeAspect="1"/>
          </p:cNvPicPr>
          <p:nvPr/>
        </p:nvPicPr>
        <p:blipFill>
          <a:blip r:embed="rId3"/>
          <a:stretch>
            <a:fillRect/>
          </a:stretch>
        </p:blipFill>
        <p:spPr>
          <a:xfrm>
            <a:off x="685800" y="2366665"/>
            <a:ext cx="4495800" cy="3476625"/>
          </a:xfrm>
          <a:prstGeom prst="rect">
            <a:avLst/>
          </a:prstGeom>
          <a:ln>
            <a:solidFill>
              <a:schemeClr val="tx1"/>
            </a:solidFill>
          </a:ln>
        </p:spPr>
      </p:pic>
      <p:sp>
        <p:nvSpPr>
          <p:cNvPr id="4" name="TextBox 3">
            <a:extLst>
              <a:ext uri="{FF2B5EF4-FFF2-40B4-BE49-F238E27FC236}">
                <a16:creationId xmlns:a16="http://schemas.microsoft.com/office/drawing/2014/main" id="{461036A7-8BAF-46BD-8097-84B0F451732E}"/>
              </a:ext>
            </a:extLst>
          </p:cNvPr>
          <p:cNvSpPr txBox="1"/>
          <p:nvPr/>
        </p:nvSpPr>
        <p:spPr>
          <a:xfrm>
            <a:off x="685800" y="1752600"/>
            <a:ext cx="4495800" cy="461665"/>
          </a:xfrm>
          <a:prstGeom prst="rect">
            <a:avLst/>
          </a:prstGeom>
          <a:noFill/>
        </p:spPr>
        <p:txBody>
          <a:bodyPr wrap="square" rtlCol="0">
            <a:spAutoFit/>
          </a:bodyPr>
          <a:lstStyle/>
          <a:p>
            <a:pPr algn="ctr"/>
            <a:r>
              <a:rPr lang="en-US" b="1" dirty="0">
                <a:solidFill>
                  <a:srgbClr val="FF0000"/>
                </a:solidFill>
              </a:rPr>
              <a:t>Confusion Matrix</a:t>
            </a:r>
          </a:p>
        </p:txBody>
      </p:sp>
      <p:pic>
        <p:nvPicPr>
          <p:cNvPr id="6" name="Picture 5">
            <a:extLst>
              <a:ext uri="{FF2B5EF4-FFF2-40B4-BE49-F238E27FC236}">
                <a16:creationId xmlns:a16="http://schemas.microsoft.com/office/drawing/2014/main" id="{647BF482-82B5-4F0A-8096-B1A301F6919D}"/>
              </a:ext>
            </a:extLst>
          </p:cNvPr>
          <p:cNvPicPr>
            <a:picLocks noChangeAspect="1"/>
          </p:cNvPicPr>
          <p:nvPr/>
        </p:nvPicPr>
        <p:blipFill>
          <a:blip r:embed="rId4"/>
          <a:stretch>
            <a:fillRect/>
          </a:stretch>
        </p:blipFill>
        <p:spPr>
          <a:xfrm>
            <a:off x="5257800" y="2366666"/>
            <a:ext cx="3352800" cy="3476624"/>
          </a:xfrm>
          <a:prstGeom prst="rect">
            <a:avLst/>
          </a:prstGeom>
          <a:ln>
            <a:solidFill>
              <a:schemeClr val="tx1"/>
            </a:solidFill>
          </a:ln>
        </p:spPr>
      </p:pic>
      <p:sp>
        <p:nvSpPr>
          <p:cNvPr id="9" name="TextBox 8">
            <a:extLst>
              <a:ext uri="{FF2B5EF4-FFF2-40B4-BE49-F238E27FC236}">
                <a16:creationId xmlns:a16="http://schemas.microsoft.com/office/drawing/2014/main" id="{29C8ACB1-2971-4A1B-B8C4-2FA7AE217265}"/>
              </a:ext>
            </a:extLst>
          </p:cNvPr>
          <p:cNvSpPr txBox="1"/>
          <p:nvPr/>
        </p:nvSpPr>
        <p:spPr>
          <a:xfrm>
            <a:off x="5257800" y="1764325"/>
            <a:ext cx="3352800" cy="461665"/>
          </a:xfrm>
          <a:prstGeom prst="rect">
            <a:avLst/>
          </a:prstGeom>
          <a:noFill/>
        </p:spPr>
        <p:txBody>
          <a:bodyPr wrap="square" rtlCol="0">
            <a:spAutoFit/>
          </a:bodyPr>
          <a:lstStyle/>
          <a:p>
            <a:pPr algn="ctr"/>
            <a:r>
              <a:rPr lang="en-US" b="1" dirty="0">
                <a:solidFill>
                  <a:srgbClr val="0070C0"/>
                </a:solidFill>
              </a:rPr>
              <a:t>Other Metrics</a:t>
            </a:r>
          </a:p>
        </p:txBody>
      </p:sp>
    </p:spTree>
    <p:extLst>
      <p:ext uri="{BB962C8B-B14F-4D97-AF65-F5344CB8AC3E}">
        <p14:creationId xmlns:p14="http://schemas.microsoft.com/office/powerpoint/2010/main" val="203688874"/>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Business Use Cases </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sp>
        <p:nvSpPr>
          <p:cNvPr id="2" name="TextBox 1">
            <a:extLst>
              <a:ext uri="{FF2B5EF4-FFF2-40B4-BE49-F238E27FC236}">
                <a16:creationId xmlns:a16="http://schemas.microsoft.com/office/drawing/2014/main" id="{4D20E5A0-007D-4B6F-B508-504DC4E7F05F}"/>
              </a:ext>
            </a:extLst>
          </p:cNvPr>
          <p:cNvSpPr txBox="1"/>
          <p:nvPr/>
        </p:nvSpPr>
        <p:spPr>
          <a:xfrm>
            <a:off x="533400" y="1670660"/>
            <a:ext cx="8077200" cy="4524315"/>
          </a:xfrm>
          <a:prstGeom prst="rect">
            <a:avLst/>
          </a:prstGeom>
          <a:noFill/>
        </p:spPr>
        <p:txBody>
          <a:bodyPr wrap="square" rtlCol="0">
            <a:spAutoFit/>
          </a:bodyPr>
          <a:lstStyle/>
          <a:p>
            <a:pPr marL="197929" indent="-457200">
              <a:spcBef>
                <a:spcPts val="0"/>
              </a:spcBef>
              <a:buSzPct val="100000"/>
              <a:buAutoNum type="arabicPeriod"/>
            </a:pPr>
            <a:r>
              <a:rPr lang="en-US" dirty="0">
                <a:ea typeface="Arial" charset="0"/>
                <a:cs typeface="Times New Roman" panose="02020603050405020304" pitchFamily="18" charset="0"/>
                <a:sym typeface="Cabin"/>
              </a:rPr>
              <a:t>Classify markets into different return groups.</a:t>
            </a:r>
          </a:p>
          <a:p>
            <a:pPr marL="197929" indent="-457200">
              <a:spcBef>
                <a:spcPts val="0"/>
              </a:spcBef>
              <a:buSzPct val="100000"/>
              <a:buAutoNum type="arabicPeriod"/>
            </a:pPr>
            <a:r>
              <a:rPr lang="en-US" dirty="0">
                <a:ea typeface="Arial" charset="0"/>
                <a:cs typeface="Times New Roman" panose="02020603050405020304" pitchFamily="18" charset="0"/>
                <a:sym typeface="Cabin"/>
              </a:rPr>
              <a:t>Predict whether an employee is a high or low ‘flight’ risk.</a:t>
            </a:r>
          </a:p>
          <a:p>
            <a:pPr marL="197929" indent="-457200">
              <a:spcBef>
                <a:spcPts val="0"/>
              </a:spcBef>
              <a:buSzPct val="100000"/>
              <a:buAutoNum type="arabicPeriod"/>
            </a:pPr>
            <a:r>
              <a:rPr lang="en-US" dirty="0">
                <a:ea typeface="Arial" charset="0"/>
                <a:cs typeface="Times New Roman" panose="02020603050405020304" pitchFamily="18" charset="0"/>
                <a:sym typeface="Cabin"/>
              </a:rPr>
              <a:t>Classify job candidates as high or low risk of joining.</a:t>
            </a:r>
          </a:p>
          <a:p>
            <a:pPr marL="197929" indent="-457200">
              <a:spcBef>
                <a:spcPts val="0"/>
              </a:spcBef>
              <a:buSzPct val="100000"/>
              <a:buAutoNum type="arabicPeriod"/>
            </a:pPr>
            <a:r>
              <a:rPr lang="en-US" dirty="0">
                <a:ea typeface="Arial" charset="0"/>
                <a:cs typeface="Times New Roman" panose="02020603050405020304" pitchFamily="18" charset="0"/>
                <a:sym typeface="Cabin"/>
              </a:rPr>
              <a:t>Classify projects as good or bad investments.</a:t>
            </a:r>
          </a:p>
          <a:p>
            <a:pPr marL="197929" indent="-457200">
              <a:spcBef>
                <a:spcPts val="0"/>
              </a:spcBef>
              <a:buSzPct val="100000"/>
              <a:buAutoNum type="arabicPeriod"/>
            </a:pPr>
            <a:r>
              <a:rPr lang="en-US" dirty="0">
                <a:ea typeface="Arial" charset="0"/>
                <a:cs typeface="Times New Roman" panose="02020603050405020304" pitchFamily="18" charset="0"/>
                <a:sym typeface="Cabin"/>
              </a:rPr>
              <a:t>Classify workers based on previous successes &amp; failures.</a:t>
            </a:r>
          </a:p>
          <a:p>
            <a:pPr marL="197929" indent="-457200">
              <a:spcBef>
                <a:spcPts val="0"/>
              </a:spcBef>
              <a:buSzPct val="100000"/>
              <a:buAutoNum type="arabicPeriod"/>
            </a:pPr>
            <a:r>
              <a:rPr lang="en-US" dirty="0">
                <a:ea typeface="Arial" charset="0"/>
                <a:cs typeface="Times New Roman" panose="02020603050405020304" pitchFamily="18" charset="0"/>
                <a:sym typeface="Cabin"/>
              </a:rPr>
              <a:t>Predict an ETFs potential return based on nearest neighbor investments.</a:t>
            </a:r>
          </a:p>
          <a:p>
            <a:pPr marL="197929" indent="-457200">
              <a:spcBef>
                <a:spcPts val="0"/>
              </a:spcBef>
              <a:buSzPct val="100000"/>
              <a:buAutoNum type="arabicPeriod"/>
            </a:pPr>
            <a:r>
              <a:rPr lang="en-US" dirty="0">
                <a:ea typeface="Arial" charset="0"/>
                <a:cs typeface="Times New Roman" panose="02020603050405020304" pitchFamily="18" charset="0"/>
                <a:sym typeface="Cabin"/>
              </a:rPr>
              <a:t>Classify an Account in the general ledger as high or low risk for fraud based on similar accounts</a:t>
            </a:r>
          </a:p>
          <a:p>
            <a:pPr marL="197929" indent="-457200">
              <a:spcBef>
                <a:spcPts val="0"/>
              </a:spcBef>
              <a:buSzPct val="100000"/>
              <a:buAutoNum type="arabicPeriod"/>
            </a:pPr>
            <a:r>
              <a:rPr lang="en-US" dirty="0">
                <a:ea typeface="Arial" charset="0"/>
                <a:cs typeface="Times New Roman" panose="02020603050405020304" pitchFamily="18" charset="0"/>
                <a:sym typeface="Cabin"/>
              </a:rPr>
              <a:t>Classify whether a potential customer will sign a contract with the firm or not.</a:t>
            </a:r>
          </a:p>
          <a:p>
            <a:pPr marL="197929" indent="-457200">
              <a:spcBef>
                <a:spcPts val="0"/>
              </a:spcBef>
              <a:buSzPct val="100000"/>
              <a:buAutoNum type="arabicPeriod"/>
            </a:pPr>
            <a:r>
              <a:rPr lang="en-US" dirty="0">
                <a:ea typeface="Arial" charset="0"/>
                <a:cs typeface="Times New Roman" panose="02020603050405020304" pitchFamily="18" charset="0"/>
                <a:sym typeface="Cabin"/>
              </a:rPr>
              <a:t>Classify whether a customer will go to a competitor or not.</a:t>
            </a:r>
          </a:p>
        </p:txBody>
      </p:sp>
    </p:spTree>
    <p:extLst>
      <p:ext uri="{BB962C8B-B14F-4D97-AF65-F5344CB8AC3E}">
        <p14:creationId xmlns:p14="http://schemas.microsoft.com/office/powerpoint/2010/main" val="1473650392"/>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Application in Python </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sp>
        <p:nvSpPr>
          <p:cNvPr id="2" name="TextBox 1">
            <a:extLst>
              <a:ext uri="{FF2B5EF4-FFF2-40B4-BE49-F238E27FC236}">
                <a16:creationId xmlns:a16="http://schemas.microsoft.com/office/drawing/2014/main" id="{4D20E5A0-007D-4B6F-B508-504DC4E7F05F}"/>
              </a:ext>
            </a:extLst>
          </p:cNvPr>
          <p:cNvSpPr txBox="1"/>
          <p:nvPr/>
        </p:nvSpPr>
        <p:spPr>
          <a:xfrm>
            <a:off x="533400" y="1705710"/>
            <a:ext cx="8077200" cy="4031873"/>
          </a:xfrm>
          <a:prstGeom prst="rect">
            <a:avLst/>
          </a:prstGeom>
          <a:noFill/>
        </p:spPr>
        <p:txBody>
          <a:bodyPr wrap="square" rtlCol="0">
            <a:spAutoFit/>
          </a:bodyPr>
          <a:lstStyle/>
          <a:p>
            <a:pPr algn="ctr">
              <a:spcBef>
                <a:spcPts val="0"/>
              </a:spcBef>
              <a:buSzPct val="100000"/>
            </a:pPr>
            <a:r>
              <a:rPr lang="en-US" b="1" dirty="0">
                <a:ea typeface="Arial" charset="0"/>
                <a:cs typeface="Times New Roman" panose="02020603050405020304" pitchFamily="18" charset="0"/>
                <a:sym typeface="Cabin"/>
              </a:rPr>
              <a:t>Business scenario for this example</a:t>
            </a:r>
          </a:p>
          <a:p>
            <a:pPr>
              <a:spcBef>
                <a:spcPts val="0"/>
              </a:spcBef>
              <a:buSzPct val="100000"/>
            </a:pPr>
            <a:endParaRPr lang="en-US" dirty="0">
              <a:ea typeface="Arial" charset="0"/>
              <a:cs typeface="Times New Roman" panose="02020603050405020304" pitchFamily="18" charset="0"/>
              <a:sym typeface="Cabin"/>
            </a:endParaRPr>
          </a:p>
          <a:p>
            <a:pPr>
              <a:spcBef>
                <a:spcPts val="0"/>
              </a:spcBef>
              <a:buSzPct val="100000"/>
            </a:pPr>
            <a:r>
              <a:rPr lang="en-US" dirty="0">
                <a:ea typeface="Arial" charset="0"/>
                <a:cs typeface="Times New Roman" panose="02020603050405020304" pitchFamily="18" charset="0"/>
                <a:sym typeface="Cabin"/>
              </a:rPr>
              <a:t>We work in a human resources department and we want to </a:t>
            </a:r>
            <a:r>
              <a:rPr lang="en-US" b="1" i="1" u="sng" dirty="0">
                <a:ea typeface="Arial" charset="0"/>
                <a:cs typeface="Times New Roman" panose="02020603050405020304" pitchFamily="18" charset="0"/>
                <a:sym typeface="Cabin"/>
              </a:rPr>
              <a:t>classify</a:t>
            </a:r>
            <a:r>
              <a:rPr lang="en-US" dirty="0">
                <a:ea typeface="Arial" charset="0"/>
                <a:cs typeface="Times New Roman" panose="02020603050405020304" pitchFamily="18" charset="0"/>
                <a:sym typeface="Cabin"/>
              </a:rPr>
              <a:t> our current employees based on their ‘flight’ risk.  In other words, does an employee have a low, medium or high risk of leaving the company?  Our predictor dimensions (features) are the employee’s current salary, their job level, their years of education, the percentage of time that they travel for their job, and their gender.</a:t>
            </a:r>
          </a:p>
          <a:p>
            <a:pPr>
              <a:spcBef>
                <a:spcPts val="0"/>
              </a:spcBef>
              <a:buSzPct val="100000"/>
            </a:pPr>
            <a:endParaRPr lang="en-US" dirty="0">
              <a:ea typeface="Arial" charset="0"/>
              <a:cs typeface="Times New Roman" panose="02020603050405020304" pitchFamily="18" charset="0"/>
              <a:sym typeface="Cabin"/>
            </a:endParaRPr>
          </a:p>
          <a:p>
            <a:pPr>
              <a:spcBef>
                <a:spcPts val="0"/>
              </a:spcBef>
              <a:buSzPct val="100000"/>
            </a:pPr>
            <a:r>
              <a:rPr lang="en-US" sz="1600" dirty="0">
                <a:ea typeface="Arial" charset="0"/>
                <a:cs typeface="Times New Roman" panose="02020603050405020304" pitchFamily="18" charset="0"/>
                <a:sym typeface="Cabin"/>
              </a:rPr>
              <a:t>https://scikit-learn.org/stable/modules/generated/sklearn.neighbors.KNeighborsClassifier.html</a:t>
            </a:r>
          </a:p>
        </p:txBody>
      </p:sp>
    </p:spTree>
    <p:extLst>
      <p:ext uri="{BB962C8B-B14F-4D97-AF65-F5344CB8AC3E}">
        <p14:creationId xmlns:p14="http://schemas.microsoft.com/office/powerpoint/2010/main" val="3248871700"/>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Learning Objectives </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sp>
        <p:nvSpPr>
          <p:cNvPr id="2" name="TextBox 1">
            <a:extLst>
              <a:ext uri="{FF2B5EF4-FFF2-40B4-BE49-F238E27FC236}">
                <a16:creationId xmlns:a16="http://schemas.microsoft.com/office/drawing/2014/main" id="{4D20E5A0-007D-4B6F-B508-504DC4E7F05F}"/>
              </a:ext>
            </a:extLst>
          </p:cNvPr>
          <p:cNvSpPr txBox="1"/>
          <p:nvPr/>
        </p:nvSpPr>
        <p:spPr>
          <a:xfrm>
            <a:off x="700032" y="2081873"/>
            <a:ext cx="4657725" cy="3139321"/>
          </a:xfrm>
          <a:prstGeom prst="rect">
            <a:avLst/>
          </a:prstGeom>
          <a:solidFill>
            <a:schemeClr val="bg1">
              <a:lumMod val="85000"/>
            </a:schemeClr>
          </a:solidFill>
          <a:ln>
            <a:solidFill>
              <a:schemeClr val="tx1"/>
            </a:solidFill>
          </a:ln>
        </p:spPr>
        <p:txBody>
          <a:bodyPr wrap="square" rtlCol="0">
            <a:spAutoFit/>
          </a:bodyPr>
          <a:lstStyle/>
          <a:p>
            <a:pPr marL="457200" indent="-457200">
              <a:spcBef>
                <a:spcPts val="0"/>
              </a:spcBef>
              <a:spcAft>
                <a:spcPts val="1800"/>
              </a:spcAft>
              <a:buSzPct val="100000"/>
              <a:buAutoNum type="arabicPeriod"/>
            </a:pPr>
            <a:r>
              <a:rPr lang="en-US" dirty="0">
                <a:cs typeface="Times New Roman" panose="02020603050405020304" pitchFamily="18" charset="0"/>
              </a:rPr>
              <a:t>Conceptually understand the KNN algorithm</a:t>
            </a:r>
            <a:endParaRPr lang="en-US" dirty="0">
              <a:ea typeface="Arial" charset="0"/>
              <a:cs typeface="Times New Roman" panose="02020603050405020304" pitchFamily="18" charset="0"/>
              <a:sym typeface="Cabin"/>
            </a:endParaRPr>
          </a:p>
          <a:p>
            <a:pPr marL="457200" indent="-457200">
              <a:spcBef>
                <a:spcPts val="0"/>
              </a:spcBef>
              <a:spcAft>
                <a:spcPts val="1800"/>
              </a:spcAft>
              <a:buSzPct val="100000"/>
              <a:buAutoNum type="arabicPeriod"/>
            </a:pPr>
            <a:r>
              <a:rPr lang="en-US" dirty="0">
                <a:ea typeface="Arial" charset="0"/>
                <a:cs typeface="Times New Roman" panose="02020603050405020304" pitchFamily="18" charset="0"/>
                <a:sym typeface="Cabin"/>
              </a:rPr>
              <a:t>Identify typical business problems where this algorithm might be useful</a:t>
            </a:r>
          </a:p>
          <a:p>
            <a:pPr marL="457200" indent="-457200">
              <a:spcBef>
                <a:spcPts val="0"/>
              </a:spcBef>
              <a:spcAft>
                <a:spcPts val="1800"/>
              </a:spcAft>
              <a:buSzPct val="100000"/>
              <a:buAutoNum type="arabicPeriod"/>
            </a:pPr>
            <a:r>
              <a:rPr lang="en-US" dirty="0">
                <a:ea typeface="Arial" charset="0"/>
                <a:cs typeface="Times New Roman" panose="02020603050405020304" pitchFamily="18" charset="0"/>
                <a:sym typeface="Cabin"/>
              </a:rPr>
              <a:t>Apply KNN in a Python data analytics script</a:t>
            </a:r>
          </a:p>
        </p:txBody>
      </p:sp>
      <p:pic>
        <p:nvPicPr>
          <p:cNvPr id="3" name="Picture 2">
            <a:extLst>
              <a:ext uri="{FF2B5EF4-FFF2-40B4-BE49-F238E27FC236}">
                <a16:creationId xmlns:a16="http://schemas.microsoft.com/office/drawing/2014/main" id="{1148BE66-C3F9-4742-B960-6D4E50BECA90}"/>
              </a:ext>
            </a:extLst>
          </p:cNvPr>
          <p:cNvPicPr>
            <a:picLocks noChangeAspect="1"/>
          </p:cNvPicPr>
          <p:nvPr/>
        </p:nvPicPr>
        <p:blipFill>
          <a:blip r:embed="rId3"/>
          <a:stretch>
            <a:fillRect/>
          </a:stretch>
        </p:blipFill>
        <p:spPr>
          <a:xfrm>
            <a:off x="5562600" y="2081873"/>
            <a:ext cx="2828925" cy="3139321"/>
          </a:xfrm>
          <a:prstGeom prst="rect">
            <a:avLst/>
          </a:prstGeom>
          <a:ln>
            <a:solidFill>
              <a:schemeClr val="tx1"/>
            </a:solidFill>
          </a:ln>
        </p:spPr>
      </p:pic>
      <p:sp>
        <p:nvSpPr>
          <p:cNvPr id="6" name="TextBox 5">
            <a:extLst>
              <a:ext uri="{FF2B5EF4-FFF2-40B4-BE49-F238E27FC236}">
                <a16:creationId xmlns:a16="http://schemas.microsoft.com/office/drawing/2014/main" id="{5C3D8081-8559-4BCC-B05D-C47551D71FB3}"/>
              </a:ext>
            </a:extLst>
          </p:cNvPr>
          <p:cNvSpPr txBox="1"/>
          <p:nvPr/>
        </p:nvSpPr>
        <p:spPr>
          <a:xfrm>
            <a:off x="700032" y="5554522"/>
            <a:ext cx="7691493" cy="400110"/>
          </a:xfrm>
          <a:prstGeom prst="rect">
            <a:avLst/>
          </a:prstGeom>
          <a:solidFill>
            <a:schemeClr val="bg1">
              <a:lumMod val="85000"/>
            </a:schemeClr>
          </a:solidFill>
          <a:ln>
            <a:solidFill>
              <a:schemeClr val="tx1"/>
            </a:solidFill>
          </a:ln>
        </p:spPr>
        <p:txBody>
          <a:bodyPr wrap="square" rtlCol="0">
            <a:spAutoFit/>
          </a:bodyPr>
          <a:lstStyle/>
          <a:p>
            <a:pPr>
              <a:spcBef>
                <a:spcPts val="0"/>
              </a:spcBef>
              <a:buSzPct val="100000"/>
            </a:pPr>
            <a:r>
              <a:rPr lang="en-US" sz="2000" b="1" i="1" u="sng" dirty="0">
                <a:ea typeface="Arial" charset="0"/>
                <a:cs typeface="Times New Roman" panose="02020603050405020304" pitchFamily="18" charset="0"/>
                <a:sym typeface="Cabin"/>
              </a:rPr>
              <a:t>Note</a:t>
            </a:r>
            <a:r>
              <a:rPr lang="en-US" sz="2000" dirty="0">
                <a:ea typeface="Arial" charset="0"/>
                <a:cs typeface="Times New Roman" panose="02020603050405020304" pitchFamily="18" charset="0"/>
                <a:sym typeface="Cabin"/>
              </a:rPr>
              <a:t>: KNN is the abbreviation for K-Nearest Neighbors</a:t>
            </a:r>
          </a:p>
        </p:txBody>
      </p:sp>
    </p:spTree>
    <p:extLst>
      <p:ext uri="{BB962C8B-B14F-4D97-AF65-F5344CB8AC3E}">
        <p14:creationId xmlns:p14="http://schemas.microsoft.com/office/powerpoint/2010/main" val="4050021500"/>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What is KNN? </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pic>
        <p:nvPicPr>
          <p:cNvPr id="7" name="Picture 6">
            <a:extLst>
              <a:ext uri="{FF2B5EF4-FFF2-40B4-BE49-F238E27FC236}">
                <a16:creationId xmlns:a16="http://schemas.microsoft.com/office/drawing/2014/main" id="{A7AB2783-CCB6-400F-8CCF-CE3A48A3765A}"/>
              </a:ext>
            </a:extLst>
          </p:cNvPr>
          <p:cNvPicPr>
            <a:picLocks noChangeAspect="1"/>
          </p:cNvPicPr>
          <p:nvPr/>
        </p:nvPicPr>
        <p:blipFill>
          <a:blip r:embed="rId3"/>
          <a:stretch>
            <a:fillRect/>
          </a:stretch>
        </p:blipFill>
        <p:spPr>
          <a:xfrm>
            <a:off x="646112" y="1828800"/>
            <a:ext cx="7851775" cy="2435040"/>
          </a:xfrm>
          <a:prstGeom prst="rect">
            <a:avLst/>
          </a:prstGeom>
          <a:ln>
            <a:solidFill>
              <a:schemeClr val="tx2"/>
            </a:solidFill>
          </a:ln>
        </p:spPr>
      </p:pic>
      <p:sp>
        <p:nvSpPr>
          <p:cNvPr id="4" name="Oval 3">
            <a:extLst>
              <a:ext uri="{FF2B5EF4-FFF2-40B4-BE49-F238E27FC236}">
                <a16:creationId xmlns:a16="http://schemas.microsoft.com/office/drawing/2014/main" id="{3AE62B8E-6C9F-4563-AF4A-02EBF56BAEF3}"/>
              </a:ext>
            </a:extLst>
          </p:cNvPr>
          <p:cNvSpPr/>
          <p:nvPr/>
        </p:nvSpPr>
        <p:spPr bwMode="auto">
          <a:xfrm>
            <a:off x="685800" y="3504108"/>
            <a:ext cx="1752600" cy="561035"/>
          </a:xfrm>
          <a:prstGeom prst="ellipse">
            <a:avLst/>
          </a:prstGeom>
          <a:noFill/>
          <a:ln w="254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endParaRPr>
          </a:p>
        </p:txBody>
      </p:sp>
      <p:sp>
        <p:nvSpPr>
          <p:cNvPr id="9" name="TextBox 8">
            <a:extLst>
              <a:ext uri="{FF2B5EF4-FFF2-40B4-BE49-F238E27FC236}">
                <a16:creationId xmlns:a16="http://schemas.microsoft.com/office/drawing/2014/main" id="{24C30FB8-5418-47C8-B1FE-EC48E26DEF7C}"/>
              </a:ext>
            </a:extLst>
          </p:cNvPr>
          <p:cNvSpPr txBox="1"/>
          <p:nvPr/>
        </p:nvSpPr>
        <p:spPr>
          <a:xfrm>
            <a:off x="638908" y="4852518"/>
            <a:ext cx="7851775" cy="1215717"/>
          </a:xfrm>
          <a:prstGeom prst="rect">
            <a:avLst/>
          </a:prstGeom>
          <a:solidFill>
            <a:schemeClr val="accent6">
              <a:lumMod val="20000"/>
              <a:lumOff val="80000"/>
            </a:schemeClr>
          </a:solidFill>
          <a:ln>
            <a:solidFill>
              <a:schemeClr val="tx2"/>
            </a:solidFill>
          </a:ln>
        </p:spPr>
        <p:txBody>
          <a:bodyPr wrap="square" rtlCol="0">
            <a:spAutoFit/>
          </a:bodyPr>
          <a:lstStyle/>
          <a:p>
            <a:pPr>
              <a:spcAft>
                <a:spcPts val="1200"/>
              </a:spcAft>
            </a:pPr>
            <a:r>
              <a:rPr lang="en-US" sz="2000" b="1" i="1" u="sng" dirty="0"/>
              <a:t>Binary classification</a:t>
            </a:r>
            <a:r>
              <a:rPr lang="en-US" sz="2000" dirty="0"/>
              <a:t>: Predicting win or loss of a potential client</a:t>
            </a:r>
          </a:p>
          <a:p>
            <a:r>
              <a:rPr lang="en-US" sz="2000" b="1" i="1" u="sng" dirty="0"/>
              <a:t>Multi-classification</a:t>
            </a:r>
            <a:r>
              <a:rPr lang="en-US" sz="2000" dirty="0"/>
              <a:t>: Predicting which product the customer will purchase (more than two categories or classes)</a:t>
            </a:r>
          </a:p>
        </p:txBody>
      </p:sp>
      <p:sp>
        <p:nvSpPr>
          <p:cNvPr id="5" name="TextBox 4">
            <a:extLst>
              <a:ext uri="{FF2B5EF4-FFF2-40B4-BE49-F238E27FC236}">
                <a16:creationId xmlns:a16="http://schemas.microsoft.com/office/drawing/2014/main" id="{0C682E05-A1FA-4D19-BBCA-F084506C9C57}"/>
              </a:ext>
            </a:extLst>
          </p:cNvPr>
          <p:cNvSpPr txBox="1"/>
          <p:nvPr/>
        </p:nvSpPr>
        <p:spPr>
          <a:xfrm>
            <a:off x="627185" y="4358124"/>
            <a:ext cx="7870702" cy="384721"/>
          </a:xfrm>
          <a:prstGeom prst="rect">
            <a:avLst/>
          </a:prstGeom>
          <a:solidFill>
            <a:schemeClr val="bg1"/>
          </a:solidFill>
          <a:ln>
            <a:solidFill>
              <a:schemeClr val="tx1"/>
            </a:solidFill>
          </a:ln>
        </p:spPr>
        <p:txBody>
          <a:bodyPr wrap="square" rtlCol="0">
            <a:spAutoFit/>
          </a:bodyPr>
          <a:lstStyle/>
          <a:p>
            <a:r>
              <a:rPr lang="en-US" sz="1900" dirty="0"/>
              <a:t>Supervised because the algorithm learns from known (labeled) training data.</a:t>
            </a:r>
          </a:p>
        </p:txBody>
      </p:sp>
    </p:spTree>
    <p:extLst>
      <p:ext uri="{BB962C8B-B14F-4D97-AF65-F5344CB8AC3E}">
        <p14:creationId xmlns:p14="http://schemas.microsoft.com/office/powerpoint/2010/main" val="4250440316"/>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What is KNN?</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sp>
        <p:nvSpPr>
          <p:cNvPr id="4" name="TextBox 3">
            <a:extLst>
              <a:ext uri="{FF2B5EF4-FFF2-40B4-BE49-F238E27FC236}">
                <a16:creationId xmlns:a16="http://schemas.microsoft.com/office/drawing/2014/main" id="{2F454247-8DC7-4334-BCBB-85F170942ADA}"/>
              </a:ext>
            </a:extLst>
          </p:cNvPr>
          <p:cNvSpPr txBox="1"/>
          <p:nvPr/>
        </p:nvSpPr>
        <p:spPr>
          <a:xfrm>
            <a:off x="609600" y="1665127"/>
            <a:ext cx="7924800" cy="1323439"/>
          </a:xfrm>
          <a:prstGeom prst="rect">
            <a:avLst/>
          </a:prstGeom>
          <a:solidFill>
            <a:schemeClr val="bg1"/>
          </a:solidFill>
          <a:ln>
            <a:solidFill>
              <a:schemeClr val="tx1"/>
            </a:solidFill>
          </a:ln>
        </p:spPr>
        <p:txBody>
          <a:bodyPr wrap="square" rtlCol="0">
            <a:spAutoFit/>
          </a:bodyPr>
          <a:lstStyle/>
          <a:p>
            <a:r>
              <a:rPr lang="en-US" sz="2000" dirty="0"/>
              <a:t>The idea is relatively straightforward.  We make a </a:t>
            </a:r>
            <a:r>
              <a:rPr lang="en-US" sz="2000" b="1" i="1" u="sng" dirty="0"/>
              <a:t>prediction</a:t>
            </a:r>
            <a:r>
              <a:rPr lang="en-US" sz="2000" dirty="0"/>
              <a:t> about how to </a:t>
            </a:r>
            <a:r>
              <a:rPr lang="en-US" sz="2000" b="1" i="1" u="sng" dirty="0"/>
              <a:t>classify</a:t>
            </a:r>
            <a:r>
              <a:rPr lang="en-US" sz="2000" dirty="0"/>
              <a:t> something based on its neighbors. It is based on the idea of physical neighborhoods.  Neighborhoods are filled with similar (not different) types of people.</a:t>
            </a:r>
          </a:p>
        </p:txBody>
      </p:sp>
      <p:pic>
        <p:nvPicPr>
          <p:cNvPr id="5" name="Picture 4">
            <a:extLst>
              <a:ext uri="{FF2B5EF4-FFF2-40B4-BE49-F238E27FC236}">
                <a16:creationId xmlns:a16="http://schemas.microsoft.com/office/drawing/2014/main" id="{E0AE037D-72D9-4BB3-B7E1-56188205F9D1}"/>
              </a:ext>
            </a:extLst>
          </p:cNvPr>
          <p:cNvPicPr>
            <a:picLocks noChangeAspect="1"/>
          </p:cNvPicPr>
          <p:nvPr/>
        </p:nvPicPr>
        <p:blipFill>
          <a:blip r:embed="rId3"/>
          <a:stretch>
            <a:fillRect/>
          </a:stretch>
        </p:blipFill>
        <p:spPr>
          <a:xfrm>
            <a:off x="609600" y="3064766"/>
            <a:ext cx="3962400" cy="3122715"/>
          </a:xfrm>
          <a:prstGeom prst="rect">
            <a:avLst/>
          </a:prstGeom>
          <a:ln>
            <a:solidFill>
              <a:schemeClr val="tx1"/>
            </a:solidFill>
          </a:ln>
        </p:spPr>
      </p:pic>
      <p:pic>
        <p:nvPicPr>
          <p:cNvPr id="7" name="Picture 6">
            <a:extLst>
              <a:ext uri="{FF2B5EF4-FFF2-40B4-BE49-F238E27FC236}">
                <a16:creationId xmlns:a16="http://schemas.microsoft.com/office/drawing/2014/main" id="{C996A231-B4DF-485E-81D8-621691E7D224}"/>
              </a:ext>
            </a:extLst>
          </p:cNvPr>
          <p:cNvPicPr>
            <a:picLocks noChangeAspect="1"/>
          </p:cNvPicPr>
          <p:nvPr/>
        </p:nvPicPr>
        <p:blipFill>
          <a:blip r:embed="rId4"/>
          <a:stretch>
            <a:fillRect/>
          </a:stretch>
        </p:blipFill>
        <p:spPr>
          <a:xfrm>
            <a:off x="4724400" y="4332092"/>
            <a:ext cx="3810000" cy="1228725"/>
          </a:xfrm>
          <a:prstGeom prst="rect">
            <a:avLst/>
          </a:prstGeom>
          <a:ln>
            <a:solidFill>
              <a:schemeClr val="tx1"/>
            </a:solidFill>
          </a:ln>
        </p:spPr>
      </p:pic>
      <p:pic>
        <p:nvPicPr>
          <p:cNvPr id="8" name="Picture 7">
            <a:extLst>
              <a:ext uri="{FF2B5EF4-FFF2-40B4-BE49-F238E27FC236}">
                <a16:creationId xmlns:a16="http://schemas.microsoft.com/office/drawing/2014/main" id="{5EE783D5-FE7D-4734-B97A-E55E7D478BA5}"/>
              </a:ext>
            </a:extLst>
          </p:cNvPr>
          <p:cNvPicPr>
            <a:picLocks noChangeAspect="1"/>
          </p:cNvPicPr>
          <p:nvPr/>
        </p:nvPicPr>
        <p:blipFill>
          <a:blip r:embed="rId5"/>
          <a:stretch>
            <a:fillRect/>
          </a:stretch>
        </p:blipFill>
        <p:spPr>
          <a:xfrm>
            <a:off x="5511312" y="3429000"/>
            <a:ext cx="2247900" cy="628650"/>
          </a:xfrm>
          <a:prstGeom prst="rect">
            <a:avLst/>
          </a:prstGeom>
          <a:ln>
            <a:solidFill>
              <a:schemeClr val="tx1"/>
            </a:solidFill>
          </a:ln>
        </p:spPr>
      </p:pic>
    </p:spTree>
    <p:extLst>
      <p:ext uri="{BB962C8B-B14F-4D97-AF65-F5344CB8AC3E}">
        <p14:creationId xmlns:p14="http://schemas.microsoft.com/office/powerpoint/2010/main" val="3219379323"/>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What is KNN?</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pic>
        <p:nvPicPr>
          <p:cNvPr id="2" name="Picture 1">
            <a:extLst>
              <a:ext uri="{FF2B5EF4-FFF2-40B4-BE49-F238E27FC236}">
                <a16:creationId xmlns:a16="http://schemas.microsoft.com/office/drawing/2014/main" id="{9BEA0E02-E66F-4995-B827-F26793D10CBD}"/>
              </a:ext>
            </a:extLst>
          </p:cNvPr>
          <p:cNvPicPr>
            <a:picLocks noChangeAspect="1"/>
          </p:cNvPicPr>
          <p:nvPr/>
        </p:nvPicPr>
        <p:blipFill>
          <a:blip r:embed="rId3"/>
          <a:stretch>
            <a:fillRect/>
          </a:stretch>
        </p:blipFill>
        <p:spPr>
          <a:xfrm>
            <a:off x="2286000" y="2315980"/>
            <a:ext cx="3962400" cy="3652870"/>
          </a:xfrm>
          <a:prstGeom prst="rect">
            <a:avLst/>
          </a:prstGeom>
          <a:ln>
            <a:solidFill>
              <a:schemeClr val="tx2"/>
            </a:solidFill>
          </a:ln>
        </p:spPr>
      </p:pic>
      <p:sp>
        <p:nvSpPr>
          <p:cNvPr id="5" name="TextBox 4">
            <a:extLst>
              <a:ext uri="{FF2B5EF4-FFF2-40B4-BE49-F238E27FC236}">
                <a16:creationId xmlns:a16="http://schemas.microsoft.com/office/drawing/2014/main" id="{AF36CA68-FA82-4B71-84E1-DF519B0AB261}"/>
              </a:ext>
            </a:extLst>
          </p:cNvPr>
          <p:cNvSpPr txBox="1"/>
          <p:nvPr/>
        </p:nvSpPr>
        <p:spPr>
          <a:xfrm>
            <a:off x="609600" y="1676400"/>
            <a:ext cx="7924800" cy="415498"/>
          </a:xfrm>
          <a:prstGeom prst="rect">
            <a:avLst/>
          </a:prstGeom>
          <a:solidFill>
            <a:schemeClr val="accent6">
              <a:lumMod val="20000"/>
              <a:lumOff val="80000"/>
            </a:schemeClr>
          </a:solidFill>
          <a:ln>
            <a:solidFill>
              <a:schemeClr val="tx2"/>
            </a:solidFill>
          </a:ln>
        </p:spPr>
        <p:txBody>
          <a:bodyPr wrap="square" rtlCol="0">
            <a:spAutoFit/>
          </a:bodyPr>
          <a:lstStyle/>
          <a:p>
            <a:pPr algn="ctr"/>
            <a:r>
              <a:rPr lang="en-US" sz="2100" dirty="0"/>
              <a:t>There is </a:t>
            </a:r>
            <a:r>
              <a:rPr lang="en-US" sz="2100" b="1" i="1" u="sng" dirty="0"/>
              <a:t>no statistical model</a:t>
            </a:r>
            <a:r>
              <a:rPr lang="en-US" sz="2100" dirty="0"/>
              <a:t> associated with KNN!  </a:t>
            </a:r>
          </a:p>
        </p:txBody>
      </p:sp>
      <p:sp>
        <p:nvSpPr>
          <p:cNvPr id="8" name="TextBox 7">
            <a:extLst>
              <a:ext uri="{FF2B5EF4-FFF2-40B4-BE49-F238E27FC236}">
                <a16:creationId xmlns:a16="http://schemas.microsoft.com/office/drawing/2014/main" id="{29A6A998-FE00-4A58-BC95-95D48C6F8AC0}"/>
              </a:ext>
            </a:extLst>
          </p:cNvPr>
          <p:cNvSpPr txBox="1"/>
          <p:nvPr/>
        </p:nvSpPr>
        <p:spPr>
          <a:xfrm>
            <a:off x="609600" y="3429000"/>
            <a:ext cx="1524000" cy="1323439"/>
          </a:xfrm>
          <a:prstGeom prst="rect">
            <a:avLst/>
          </a:prstGeom>
          <a:solidFill>
            <a:schemeClr val="accent6">
              <a:lumMod val="40000"/>
              <a:lumOff val="60000"/>
            </a:schemeClr>
          </a:solidFill>
          <a:ln>
            <a:solidFill>
              <a:schemeClr val="tx2"/>
            </a:solidFill>
          </a:ln>
        </p:spPr>
        <p:txBody>
          <a:bodyPr wrap="square" rtlCol="0">
            <a:spAutoFit/>
          </a:bodyPr>
          <a:lstStyle/>
          <a:p>
            <a:r>
              <a:rPr lang="en-US" sz="2000" dirty="0"/>
              <a:t>Huh? </a:t>
            </a:r>
          </a:p>
          <a:p>
            <a:endParaRPr lang="en-US" sz="2000" dirty="0"/>
          </a:p>
          <a:p>
            <a:r>
              <a:rPr lang="en-US" sz="2000" dirty="0"/>
              <a:t>How is that possible?</a:t>
            </a:r>
          </a:p>
        </p:txBody>
      </p:sp>
      <p:sp>
        <p:nvSpPr>
          <p:cNvPr id="9" name="TextBox 8">
            <a:extLst>
              <a:ext uri="{FF2B5EF4-FFF2-40B4-BE49-F238E27FC236}">
                <a16:creationId xmlns:a16="http://schemas.microsoft.com/office/drawing/2014/main" id="{0D2826A1-87E3-420B-97B1-149736ADFB49}"/>
              </a:ext>
            </a:extLst>
          </p:cNvPr>
          <p:cNvSpPr txBox="1"/>
          <p:nvPr/>
        </p:nvSpPr>
        <p:spPr>
          <a:xfrm>
            <a:off x="6385727" y="2875001"/>
            <a:ext cx="2133600" cy="2431435"/>
          </a:xfrm>
          <a:prstGeom prst="rect">
            <a:avLst/>
          </a:prstGeom>
          <a:solidFill>
            <a:schemeClr val="accent6">
              <a:lumMod val="40000"/>
              <a:lumOff val="60000"/>
            </a:schemeClr>
          </a:solidFill>
          <a:ln>
            <a:solidFill>
              <a:schemeClr val="tx2"/>
            </a:solidFill>
          </a:ln>
        </p:spPr>
        <p:txBody>
          <a:bodyPr wrap="square" rtlCol="0">
            <a:spAutoFit/>
          </a:bodyPr>
          <a:lstStyle/>
          <a:p>
            <a:r>
              <a:rPr lang="en-US" sz="1900" dirty="0"/>
              <a:t>It just </a:t>
            </a:r>
            <a:r>
              <a:rPr lang="en-US" sz="1900" b="1" i="1" u="sng" dirty="0"/>
              <a:t>plots</a:t>
            </a:r>
            <a:r>
              <a:rPr lang="en-US" sz="1900" dirty="0"/>
              <a:t> (or builds an efficient representation of) the </a:t>
            </a:r>
            <a:r>
              <a:rPr lang="en-US" sz="1900" b="1" i="1" u="sng" dirty="0"/>
              <a:t>training data</a:t>
            </a:r>
            <a:r>
              <a:rPr lang="en-US" sz="1900" dirty="0"/>
              <a:t> and uses that plot to make classification decisions on the test/validation data.</a:t>
            </a:r>
          </a:p>
        </p:txBody>
      </p:sp>
    </p:spTree>
    <p:extLst>
      <p:ext uri="{BB962C8B-B14F-4D97-AF65-F5344CB8AC3E}">
        <p14:creationId xmlns:p14="http://schemas.microsoft.com/office/powerpoint/2010/main" val="915311504"/>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What is KNN?</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sp>
        <p:nvSpPr>
          <p:cNvPr id="2" name="TextBox 1">
            <a:extLst>
              <a:ext uri="{FF2B5EF4-FFF2-40B4-BE49-F238E27FC236}">
                <a16:creationId xmlns:a16="http://schemas.microsoft.com/office/drawing/2014/main" id="{4D20E5A0-007D-4B6F-B508-504DC4E7F05F}"/>
              </a:ext>
            </a:extLst>
          </p:cNvPr>
          <p:cNvSpPr txBox="1"/>
          <p:nvPr/>
        </p:nvSpPr>
        <p:spPr>
          <a:xfrm>
            <a:off x="533400" y="1828800"/>
            <a:ext cx="8077200" cy="430887"/>
          </a:xfrm>
          <a:prstGeom prst="rect">
            <a:avLst/>
          </a:prstGeom>
          <a:solidFill>
            <a:schemeClr val="accent1">
              <a:lumMod val="90000"/>
            </a:schemeClr>
          </a:solidFill>
          <a:ln>
            <a:solidFill>
              <a:schemeClr val="tx1"/>
            </a:solidFill>
          </a:ln>
        </p:spPr>
        <p:txBody>
          <a:bodyPr wrap="square" rtlCol="0">
            <a:spAutoFit/>
          </a:bodyPr>
          <a:lstStyle/>
          <a:p>
            <a:pPr>
              <a:spcBef>
                <a:spcPts val="0"/>
              </a:spcBef>
              <a:buSzPct val="100000"/>
            </a:pPr>
            <a:r>
              <a:rPr lang="en-US" sz="2200" dirty="0">
                <a:ea typeface="Arial" charset="0"/>
                <a:cs typeface="Times New Roman" panose="02020603050405020304" pitchFamily="18" charset="0"/>
                <a:sym typeface="Cabin"/>
              </a:rPr>
              <a:t>Should the ‘star’ be classified as Class B (purple) or Class A (yellow)?</a:t>
            </a:r>
          </a:p>
        </p:txBody>
      </p:sp>
      <p:pic>
        <p:nvPicPr>
          <p:cNvPr id="3" name="Picture 2">
            <a:extLst>
              <a:ext uri="{FF2B5EF4-FFF2-40B4-BE49-F238E27FC236}">
                <a16:creationId xmlns:a16="http://schemas.microsoft.com/office/drawing/2014/main" id="{4A626AD8-0765-4F36-A4B0-F1D74C450038}"/>
              </a:ext>
            </a:extLst>
          </p:cNvPr>
          <p:cNvPicPr>
            <a:picLocks noChangeAspect="1"/>
          </p:cNvPicPr>
          <p:nvPr/>
        </p:nvPicPr>
        <p:blipFill>
          <a:blip r:embed="rId3"/>
          <a:stretch>
            <a:fillRect/>
          </a:stretch>
        </p:blipFill>
        <p:spPr>
          <a:xfrm>
            <a:off x="2438400" y="2450187"/>
            <a:ext cx="4419600" cy="3607713"/>
          </a:xfrm>
          <a:prstGeom prst="rect">
            <a:avLst/>
          </a:prstGeom>
          <a:ln>
            <a:solidFill>
              <a:schemeClr val="tx1"/>
            </a:solidFill>
          </a:ln>
        </p:spPr>
      </p:pic>
      <p:cxnSp>
        <p:nvCxnSpPr>
          <p:cNvPr id="5" name="Straight Arrow Connector 4">
            <a:extLst>
              <a:ext uri="{FF2B5EF4-FFF2-40B4-BE49-F238E27FC236}">
                <a16:creationId xmlns:a16="http://schemas.microsoft.com/office/drawing/2014/main" id="{D7E486AB-3980-44B2-90E6-8EC23CCE5769}"/>
              </a:ext>
            </a:extLst>
          </p:cNvPr>
          <p:cNvCxnSpPr>
            <a:cxnSpLocks/>
            <a:stCxn id="9" idx="3"/>
          </p:cNvCxnSpPr>
          <p:nvPr/>
        </p:nvCxnSpPr>
        <p:spPr bwMode="auto">
          <a:xfrm flipV="1">
            <a:off x="2286000" y="4254046"/>
            <a:ext cx="2174875" cy="449493"/>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6C82DEA4-187F-421C-845F-B57B84974C02}"/>
              </a:ext>
            </a:extLst>
          </p:cNvPr>
          <p:cNvSpPr txBox="1"/>
          <p:nvPr/>
        </p:nvSpPr>
        <p:spPr>
          <a:xfrm>
            <a:off x="106764" y="4103374"/>
            <a:ext cx="2179236" cy="1200329"/>
          </a:xfrm>
          <a:prstGeom prst="rect">
            <a:avLst/>
          </a:prstGeom>
          <a:solidFill>
            <a:schemeClr val="accent1">
              <a:lumMod val="90000"/>
            </a:schemeClr>
          </a:solidFill>
          <a:ln>
            <a:solidFill>
              <a:schemeClr val="tx1"/>
            </a:solidFill>
          </a:ln>
        </p:spPr>
        <p:txBody>
          <a:bodyPr wrap="square" rtlCol="0">
            <a:spAutoFit/>
          </a:bodyPr>
          <a:lstStyle/>
          <a:p>
            <a:pPr>
              <a:spcBef>
                <a:spcPts val="0"/>
              </a:spcBef>
              <a:buSzPct val="100000"/>
            </a:pPr>
            <a:r>
              <a:rPr lang="en-US" sz="1800" dirty="0">
                <a:ea typeface="Arial" charset="0"/>
                <a:cs typeface="Times New Roman" panose="02020603050405020304" pitchFamily="18" charset="0"/>
                <a:sym typeface="Cabin"/>
              </a:rPr>
              <a:t>This data point is an un-seen data point in the </a:t>
            </a:r>
            <a:r>
              <a:rPr lang="en-US" sz="1800" b="1" i="1" u="sng" dirty="0">
                <a:solidFill>
                  <a:srgbClr val="FF0000"/>
                </a:solidFill>
                <a:ea typeface="Arial" charset="0"/>
                <a:cs typeface="Times New Roman" panose="02020603050405020304" pitchFamily="18" charset="0"/>
                <a:sym typeface="Cabin"/>
              </a:rPr>
              <a:t>testing/validation</a:t>
            </a:r>
            <a:r>
              <a:rPr lang="en-US" sz="1800" dirty="0">
                <a:ea typeface="Arial" charset="0"/>
                <a:cs typeface="Times New Roman" panose="02020603050405020304" pitchFamily="18" charset="0"/>
                <a:sym typeface="Cabin"/>
              </a:rPr>
              <a:t> data set</a:t>
            </a:r>
          </a:p>
        </p:txBody>
      </p:sp>
      <p:sp>
        <p:nvSpPr>
          <p:cNvPr id="12" name="TextBox 11">
            <a:extLst>
              <a:ext uri="{FF2B5EF4-FFF2-40B4-BE49-F238E27FC236}">
                <a16:creationId xmlns:a16="http://schemas.microsoft.com/office/drawing/2014/main" id="{61B09D8F-0E7C-4441-8583-C7473CA6269E}"/>
              </a:ext>
            </a:extLst>
          </p:cNvPr>
          <p:cNvSpPr txBox="1"/>
          <p:nvPr/>
        </p:nvSpPr>
        <p:spPr>
          <a:xfrm>
            <a:off x="6894428" y="3653878"/>
            <a:ext cx="2179236" cy="1200329"/>
          </a:xfrm>
          <a:prstGeom prst="rect">
            <a:avLst/>
          </a:prstGeom>
          <a:solidFill>
            <a:schemeClr val="accent1">
              <a:lumMod val="90000"/>
            </a:schemeClr>
          </a:solidFill>
          <a:ln>
            <a:solidFill>
              <a:schemeClr val="tx1"/>
            </a:solidFill>
          </a:ln>
        </p:spPr>
        <p:txBody>
          <a:bodyPr wrap="square" rtlCol="0">
            <a:spAutoFit/>
          </a:bodyPr>
          <a:lstStyle/>
          <a:p>
            <a:pPr>
              <a:spcBef>
                <a:spcPts val="0"/>
              </a:spcBef>
              <a:buSzPct val="100000"/>
            </a:pPr>
            <a:r>
              <a:rPr lang="en-US" sz="1800" dirty="0">
                <a:ea typeface="Arial" charset="0"/>
                <a:cs typeface="Times New Roman" panose="02020603050405020304" pitchFamily="18" charset="0"/>
                <a:sym typeface="Cabin"/>
              </a:rPr>
              <a:t>The yellow and purple data points are from the </a:t>
            </a:r>
            <a:r>
              <a:rPr lang="en-US" sz="1800" b="1" i="1" u="sng" dirty="0">
                <a:solidFill>
                  <a:srgbClr val="FF0000"/>
                </a:solidFill>
                <a:ea typeface="Arial" charset="0"/>
                <a:cs typeface="Times New Roman" panose="02020603050405020304" pitchFamily="18" charset="0"/>
                <a:sym typeface="Cabin"/>
              </a:rPr>
              <a:t>training</a:t>
            </a:r>
            <a:r>
              <a:rPr lang="en-US" sz="1800" dirty="0">
                <a:ea typeface="Arial" charset="0"/>
                <a:cs typeface="Times New Roman" panose="02020603050405020304" pitchFamily="18" charset="0"/>
                <a:sym typeface="Cabin"/>
              </a:rPr>
              <a:t> data set.</a:t>
            </a:r>
          </a:p>
        </p:txBody>
      </p:sp>
      <p:cxnSp>
        <p:nvCxnSpPr>
          <p:cNvPr id="13" name="Straight Arrow Connector 12">
            <a:extLst>
              <a:ext uri="{FF2B5EF4-FFF2-40B4-BE49-F238E27FC236}">
                <a16:creationId xmlns:a16="http://schemas.microsoft.com/office/drawing/2014/main" id="{5A47AB25-08AC-4010-A7BA-288B52DFAB33}"/>
              </a:ext>
            </a:extLst>
          </p:cNvPr>
          <p:cNvCxnSpPr>
            <a:cxnSpLocks/>
            <a:stCxn id="12" idx="1"/>
          </p:cNvCxnSpPr>
          <p:nvPr/>
        </p:nvCxnSpPr>
        <p:spPr bwMode="auto">
          <a:xfrm flipH="1" flipV="1">
            <a:off x="4518862" y="3352803"/>
            <a:ext cx="2375566" cy="90124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938252EB-37EE-46F8-9010-1AF2DDD6B849}"/>
              </a:ext>
            </a:extLst>
          </p:cNvPr>
          <p:cNvCxnSpPr>
            <a:cxnSpLocks/>
            <a:stCxn id="12" idx="1"/>
          </p:cNvCxnSpPr>
          <p:nvPr/>
        </p:nvCxnSpPr>
        <p:spPr bwMode="auto">
          <a:xfrm flipH="1" flipV="1">
            <a:off x="5181602" y="4038601"/>
            <a:ext cx="1712826" cy="215442"/>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14604620"/>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What is KNN?</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sp>
        <p:nvSpPr>
          <p:cNvPr id="2" name="TextBox 1">
            <a:extLst>
              <a:ext uri="{FF2B5EF4-FFF2-40B4-BE49-F238E27FC236}">
                <a16:creationId xmlns:a16="http://schemas.microsoft.com/office/drawing/2014/main" id="{4D20E5A0-007D-4B6F-B508-504DC4E7F05F}"/>
              </a:ext>
            </a:extLst>
          </p:cNvPr>
          <p:cNvSpPr txBox="1"/>
          <p:nvPr/>
        </p:nvSpPr>
        <p:spPr>
          <a:xfrm>
            <a:off x="533400" y="1657981"/>
            <a:ext cx="8077200" cy="1107996"/>
          </a:xfrm>
          <a:prstGeom prst="rect">
            <a:avLst/>
          </a:prstGeom>
          <a:solidFill>
            <a:schemeClr val="accent3">
              <a:lumMod val="85000"/>
            </a:schemeClr>
          </a:solidFill>
          <a:ln>
            <a:solidFill>
              <a:schemeClr val="tx1"/>
            </a:solidFill>
          </a:ln>
        </p:spPr>
        <p:txBody>
          <a:bodyPr wrap="square" rtlCol="0">
            <a:spAutoFit/>
          </a:bodyPr>
          <a:lstStyle/>
          <a:p>
            <a:pPr>
              <a:spcBef>
                <a:spcPts val="0"/>
              </a:spcBef>
              <a:buSzPct val="100000"/>
            </a:pPr>
            <a:r>
              <a:rPr lang="en-US" sz="2200" dirty="0">
                <a:ea typeface="Arial" charset="0"/>
                <a:cs typeface="Times New Roman" panose="02020603050405020304" pitchFamily="18" charset="0"/>
                <a:sym typeface="Cabin"/>
              </a:rPr>
              <a:t>Key is to pick the correct ‘k’ so we accurately reflect the current neighborhood without adding in ‘things’ from other neighborhoods. </a:t>
            </a:r>
          </a:p>
          <a:p>
            <a:pPr algn="ctr">
              <a:spcBef>
                <a:spcPts val="0"/>
              </a:spcBef>
              <a:buSzPct val="100000"/>
            </a:pPr>
            <a:r>
              <a:rPr lang="en-US" sz="2200" dirty="0">
                <a:ea typeface="Arial" charset="0"/>
                <a:cs typeface="Times New Roman" panose="02020603050405020304" pitchFamily="18" charset="0"/>
                <a:sym typeface="Cabin"/>
              </a:rPr>
              <a:t>Conceptualize the k as a </a:t>
            </a:r>
            <a:r>
              <a:rPr lang="en-US" sz="2200" b="1" i="1" u="sng" dirty="0">
                <a:ea typeface="Arial" charset="0"/>
                <a:cs typeface="Times New Roman" panose="02020603050405020304" pitchFamily="18" charset="0"/>
                <a:sym typeface="Cabin"/>
              </a:rPr>
              <a:t>distance</a:t>
            </a:r>
            <a:r>
              <a:rPr lang="en-US" sz="2200" dirty="0">
                <a:ea typeface="Arial" charset="0"/>
                <a:cs typeface="Times New Roman" panose="02020603050405020304" pitchFamily="18" charset="0"/>
                <a:sym typeface="Cabin"/>
              </a:rPr>
              <a:t> metric.</a:t>
            </a:r>
          </a:p>
        </p:txBody>
      </p:sp>
      <p:pic>
        <p:nvPicPr>
          <p:cNvPr id="6" name="Picture 5">
            <a:extLst>
              <a:ext uri="{FF2B5EF4-FFF2-40B4-BE49-F238E27FC236}">
                <a16:creationId xmlns:a16="http://schemas.microsoft.com/office/drawing/2014/main" id="{2D30CF29-467C-4618-A59F-74DD3AF4CE74}"/>
              </a:ext>
            </a:extLst>
          </p:cNvPr>
          <p:cNvPicPr>
            <a:picLocks noChangeAspect="1"/>
          </p:cNvPicPr>
          <p:nvPr/>
        </p:nvPicPr>
        <p:blipFill>
          <a:blip r:embed="rId3"/>
          <a:stretch>
            <a:fillRect/>
          </a:stretch>
        </p:blipFill>
        <p:spPr>
          <a:xfrm>
            <a:off x="4724400" y="2848874"/>
            <a:ext cx="3886200" cy="3323325"/>
          </a:xfrm>
          <a:prstGeom prst="rect">
            <a:avLst/>
          </a:prstGeom>
          <a:ln>
            <a:solidFill>
              <a:schemeClr val="tx1"/>
            </a:solidFill>
          </a:ln>
        </p:spPr>
      </p:pic>
      <p:sp>
        <p:nvSpPr>
          <p:cNvPr id="14" name="TextBox 13">
            <a:extLst>
              <a:ext uri="{FF2B5EF4-FFF2-40B4-BE49-F238E27FC236}">
                <a16:creationId xmlns:a16="http://schemas.microsoft.com/office/drawing/2014/main" id="{38ADC37F-6237-461C-9DA2-EC773BD5FB72}"/>
              </a:ext>
            </a:extLst>
          </p:cNvPr>
          <p:cNvSpPr txBox="1"/>
          <p:nvPr/>
        </p:nvSpPr>
        <p:spPr>
          <a:xfrm>
            <a:off x="533400" y="2870813"/>
            <a:ext cx="4038600" cy="1477328"/>
          </a:xfrm>
          <a:prstGeom prst="rect">
            <a:avLst/>
          </a:prstGeom>
          <a:solidFill>
            <a:schemeClr val="accent1"/>
          </a:solidFill>
          <a:ln>
            <a:solidFill>
              <a:schemeClr val="tx1"/>
            </a:solidFill>
          </a:ln>
        </p:spPr>
        <p:txBody>
          <a:bodyPr wrap="square" rtlCol="0">
            <a:spAutoFit/>
          </a:bodyPr>
          <a:lstStyle/>
          <a:p>
            <a:pPr>
              <a:spcBef>
                <a:spcPts val="0"/>
              </a:spcBef>
              <a:buSzPct val="100000"/>
            </a:pPr>
            <a:r>
              <a:rPr lang="en-US" sz="1800" dirty="0">
                <a:ea typeface="Arial" charset="0"/>
                <a:cs typeface="Times New Roman" panose="02020603050405020304" pitchFamily="18" charset="0"/>
                <a:sym typeface="Cabin"/>
              </a:rPr>
              <a:t>If we pick </a:t>
            </a:r>
            <a:r>
              <a:rPr lang="en-US" sz="1800" b="1" i="1" u="sng" dirty="0">
                <a:ea typeface="Arial" charset="0"/>
                <a:cs typeface="Times New Roman" panose="02020603050405020304" pitchFamily="18" charset="0"/>
                <a:sym typeface="Cabin"/>
              </a:rPr>
              <a:t>too large</a:t>
            </a:r>
            <a:r>
              <a:rPr lang="en-US" sz="1800" dirty="0">
                <a:ea typeface="Arial" charset="0"/>
                <a:cs typeface="Times New Roman" panose="02020603050405020304" pitchFamily="18" charset="0"/>
                <a:sym typeface="Cabin"/>
              </a:rPr>
              <a:t> of a ‘k’ then we might be comparing an individual who lives in the Fan District with an individual who lives in the Downtown neighborhood.</a:t>
            </a:r>
          </a:p>
        </p:txBody>
      </p:sp>
      <p:sp>
        <p:nvSpPr>
          <p:cNvPr id="15" name="TextBox 14">
            <a:extLst>
              <a:ext uri="{FF2B5EF4-FFF2-40B4-BE49-F238E27FC236}">
                <a16:creationId xmlns:a16="http://schemas.microsoft.com/office/drawing/2014/main" id="{5A0AE342-C2D0-45B3-9C8F-2FFB07F1E06F}"/>
              </a:ext>
            </a:extLst>
          </p:cNvPr>
          <p:cNvSpPr txBox="1"/>
          <p:nvPr/>
        </p:nvSpPr>
        <p:spPr>
          <a:xfrm>
            <a:off x="533400" y="4473457"/>
            <a:ext cx="4038600" cy="923330"/>
          </a:xfrm>
          <a:prstGeom prst="rect">
            <a:avLst/>
          </a:prstGeom>
          <a:solidFill>
            <a:schemeClr val="accent6">
              <a:lumMod val="20000"/>
              <a:lumOff val="80000"/>
            </a:schemeClr>
          </a:solidFill>
          <a:ln>
            <a:solidFill>
              <a:schemeClr val="tx1"/>
            </a:solidFill>
          </a:ln>
        </p:spPr>
        <p:txBody>
          <a:bodyPr wrap="square" rtlCol="0">
            <a:spAutoFit/>
          </a:bodyPr>
          <a:lstStyle/>
          <a:p>
            <a:pPr>
              <a:spcBef>
                <a:spcPts val="0"/>
              </a:spcBef>
              <a:buSzPct val="100000"/>
            </a:pPr>
            <a:r>
              <a:rPr lang="en-US" sz="1800" dirty="0">
                <a:ea typeface="Arial" charset="0"/>
                <a:cs typeface="Times New Roman" panose="02020603050405020304" pitchFamily="18" charset="0"/>
                <a:sym typeface="Cabin"/>
              </a:rPr>
              <a:t>If we pick </a:t>
            </a:r>
            <a:r>
              <a:rPr lang="en-US" sz="1800" b="1" i="1" u="sng" dirty="0">
                <a:ea typeface="Arial" charset="0"/>
                <a:cs typeface="Times New Roman" panose="02020603050405020304" pitchFamily="18" charset="0"/>
                <a:sym typeface="Cabin"/>
              </a:rPr>
              <a:t>too small</a:t>
            </a:r>
            <a:r>
              <a:rPr lang="en-US" sz="1800" dirty="0">
                <a:ea typeface="Arial" charset="0"/>
                <a:cs typeface="Times New Roman" panose="02020603050405020304" pitchFamily="18" charset="0"/>
                <a:sym typeface="Cabin"/>
              </a:rPr>
              <a:t> of a ‘k’ then we might not be capturing all of the diversity within a specific neighborhood!</a:t>
            </a:r>
          </a:p>
        </p:txBody>
      </p:sp>
      <p:sp>
        <p:nvSpPr>
          <p:cNvPr id="17" name="TextBox 16">
            <a:extLst>
              <a:ext uri="{FF2B5EF4-FFF2-40B4-BE49-F238E27FC236}">
                <a16:creationId xmlns:a16="http://schemas.microsoft.com/office/drawing/2014/main" id="{51FD8E7B-FD1C-4C04-B9EE-BDA16264BDBF}"/>
              </a:ext>
            </a:extLst>
          </p:cNvPr>
          <p:cNvSpPr txBox="1"/>
          <p:nvPr/>
        </p:nvSpPr>
        <p:spPr>
          <a:xfrm>
            <a:off x="535074" y="5510108"/>
            <a:ext cx="4038600" cy="646331"/>
          </a:xfrm>
          <a:prstGeom prst="rect">
            <a:avLst/>
          </a:prstGeom>
          <a:solidFill>
            <a:schemeClr val="accent5">
              <a:lumMod val="90000"/>
            </a:schemeClr>
          </a:solidFill>
          <a:ln>
            <a:solidFill>
              <a:schemeClr val="tx1"/>
            </a:solidFill>
          </a:ln>
        </p:spPr>
        <p:txBody>
          <a:bodyPr wrap="square" rtlCol="0">
            <a:spAutoFit/>
          </a:bodyPr>
          <a:lstStyle/>
          <a:p>
            <a:pPr>
              <a:spcBef>
                <a:spcPts val="0"/>
              </a:spcBef>
              <a:buSzPct val="100000"/>
            </a:pPr>
            <a:r>
              <a:rPr lang="en-US" sz="1800" dirty="0">
                <a:ea typeface="Arial" charset="0"/>
                <a:cs typeface="Times New Roman" panose="02020603050405020304" pitchFamily="18" charset="0"/>
                <a:sym typeface="Cabin"/>
              </a:rPr>
              <a:t>Picking the </a:t>
            </a:r>
            <a:r>
              <a:rPr lang="en-US" sz="1800" b="1" i="1" u="sng" dirty="0">
                <a:ea typeface="Arial" charset="0"/>
                <a:cs typeface="Times New Roman" panose="02020603050405020304" pitchFamily="18" charset="0"/>
                <a:sym typeface="Cabin"/>
              </a:rPr>
              <a:t>right ‘k’ hyper-parameter</a:t>
            </a:r>
            <a:r>
              <a:rPr lang="en-US" sz="1800" dirty="0">
                <a:ea typeface="Arial" charset="0"/>
                <a:cs typeface="Times New Roman" panose="02020603050405020304" pitchFamily="18" charset="0"/>
                <a:sym typeface="Cabin"/>
              </a:rPr>
              <a:t> is the key to a KNN prediction!</a:t>
            </a:r>
          </a:p>
        </p:txBody>
      </p:sp>
    </p:spTree>
    <p:extLst>
      <p:ext uri="{BB962C8B-B14F-4D97-AF65-F5344CB8AC3E}">
        <p14:creationId xmlns:p14="http://schemas.microsoft.com/office/powerpoint/2010/main" val="1463397360"/>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K as a Distance Metric</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sp>
        <p:nvSpPr>
          <p:cNvPr id="4" name="TextBox 3">
            <a:extLst>
              <a:ext uri="{FF2B5EF4-FFF2-40B4-BE49-F238E27FC236}">
                <a16:creationId xmlns:a16="http://schemas.microsoft.com/office/drawing/2014/main" id="{2F454247-8DC7-4334-BCBB-85F170942ADA}"/>
              </a:ext>
            </a:extLst>
          </p:cNvPr>
          <p:cNvSpPr txBox="1"/>
          <p:nvPr/>
        </p:nvSpPr>
        <p:spPr>
          <a:xfrm>
            <a:off x="609600" y="1665127"/>
            <a:ext cx="7924800" cy="400110"/>
          </a:xfrm>
          <a:prstGeom prst="rect">
            <a:avLst/>
          </a:prstGeom>
          <a:solidFill>
            <a:schemeClr val="bg1"/>
          </a:solidFill>
          <a:ln>
            <a:solidFill>
              <a:schemeClr val="tx1"/>
            </a:solidFill>
          </a:ln>
        </p:spPr>
        <p:txBody>
          <a:bodyPr wrap="square" rtlCol="0">
            <a:spAutoFit/>
          </a:bodyPr>
          <a:lstStyle/>
          <a:p>
            <a:r>
              <a:rPr lang="en-US" sz="2000" dirty="0"/>
              <a:t>If K is a distance metric, how is distance calculated?  We have choices!</a:t>
            </a:r>
          </a:p>
        </p:txBody>
      </p:sp>
      <p:pic>
        <p:nvPicPr>
          <p:cNvPr id="2" name="Picture 1">
            <a:extLst>
              <a:ext uri="{FF2B5EF4-FFF2-40B4-BE49-F238E27FC236}">
                <a16:creationId xmlns:a16="http://schemas.microsoft.com/office/drawing/2014/main" id="{4A46D892-0C87-4B10-BC57-090B937600C4}"/>
              </a:ext>
            </a:extLst>
          </p:cNvPr>
          <p:cNvPicPr>
            <a:picLocks noChangeAspect="1"/>
          </p:cNvPicPr>
          <p:nvPr/>
        </p:nvPicPr>
        <p:blipFill>
          <a:blip r:embed="rId3"/>
          <a:stretch>
            <a:fillRect/>
          </a:stretch>
        </p:blipFill>
        <p:spPr>
          <a:xfrm>
            <a:off x="1676400" y="2141437"/>
            <a:ext cx="6076950" cy="4046373"/>
          </a:xfrm>
          <a:prstGeom prst="rect">
            <a:avLst/>
          </a:prstGeom>
          <a:ln>
            <a:solidFill>
              <a:schemeClr val="tx1"/>
            </a:solidFill>
          </a:ln>
        </p:spPr>
      </p:pic>
      <p:pic>
        <p:nvPicPr>
          <p:cNvPr id="5" name="Picture 4">
            <a:extLst>
              <a:ext uri="{FF2B5EF4-FFF2-40B4-BE49-F238E27FC236}">
                <a16:creationId xmlns:a16="http://schemas.microsoft.com/office/drawing/2014/main" id="{47998B57-43AC-4FA7-B8E3-C38A5211717C}"/>
              </a:ext>
            </a:extLst>
          </p:cNvPr>
          <p:cNvPicPr>
            <a:picLocks noChangeAspect="1"/>
          </p:cNvPicPr>
          <p:nvPr/>
        </p:nvPicPr>
        <p:blipFill>
          <a:blip r:embed="rId4"/>
          <a:stretch>
            <a:fillRect/>
          </a:stretch>
        </p:blipFill>
        <p:spPr>
          <a:xfrm>
            <a:off x="1133475" y="2895600"/>
            <a:ext cx="7162800" cy="2809875"/>
          </a:xfrm>
          <a:prstGeom prst="rect">
            <a:avLst/>
          </a:prstGeom>
          <a:ln>
            <a:solidFill>
              <a:schemeClr val="tx1"/>
            </a:solidFill>
          </a:ln>
        </p:spPr>
      </p:pic>
      <p:pic>
        <p:nvPicPr>
          <p:cNvPr id="7" name="Picture 6">
            <a:extLst>
              <a:ext uri="{FF2B5EF4-FFF2-40B4-BE49-F238E27FC236}">
                <a16:creationId xmlns:a16="http://schemas.microsoft.com/office/drawing/2014/main" id="{59A73A63-E3F5-423F-AE35-DBD5BE9995D6}"/>
              </a:ext>
            </a:extLst>
          </p:cNvPr>
          <p:cNvPicPr>
            <a:picLocks noChangeAspect="1"/>
          </p:cNvPicPr>
          <p:nvPr/>
        </p:nvPicPr>
        <p:blipFill>
          <a:blip r:embed="rId5"/>
          <a:stretch>
            <a:fillRect/>
          </a:stretch>
        </p:blipFill>
        <p:spPr>
          <a:xfrm>
            <a:off x="505245" y="2902716"/>
            <a:ext cx="3409112" cy="2523813"/>
          </a:xfrm>
          <a:prstGeom prst="rect">
            <a:avLst/>
          </a:prstGeom>
          <a:ln>
            <a:solidFill>
              <a:schemeClr val="tx1"/>
            </a:solidFill>
          </a:ln>
        </p:spPr>
      </p:pic>
      <p:pic>
        <p:nvPicPr>
          <p:cNvPr id="8" name="Picture 7">
            <a:extLst>
              <a:ext uri="{FF2B5EF4-FFF2-40B4-BE49-F238E27FC236}">
                <a16:creationId xmlns:a16="http://schemas.microsoft.com/office/drawing/2014/main" id="{BF723B77-055A-4B6E-AE61-50569423A895}"/>
              </a:ext>
            </a:extLst>
          </p:cNvPr>
          <p:cNvPicPr>
            <a:picLocks noChangeAspect="1"/>
          </p:cNvPicPr>
          <p:nvPr/>
        </p:nvPicPr>
        <p:blipFill>
          <a:blip r:embed="rId6"/>
          <a:stretch>
            <a:fillRect/>
          </a:stretch>
        </p:blipFill>
        <p:spPr>
          <a:xfrm>
            <a:off x="3962400" y="2419350"/>
            <a:ext cx="4676356" cy="3286125"/>
          </a:xfrm>
          <a:prstGeom prst="rect">
            <a:avLst/>
          </a:prstGeom>
          <a:ln>
            <a:solidFill>
              <a:schemeClr val="tx1"/>
            </a:solidFill>
          </a:ln>
        </p:spPr>
      </p:pic>
    </p:spTree>
    <p:extLst>
      <p:ext uri="{BB962C8B-B14F-4D97-AF65-F5344CB8AC3E}">
        <p14:creationId xmlns:p14="http://schemas.microsoft.com/office/powerpoint/2010/main" val="270831667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a:xfrm>
            <a:off x="460375" y="381000"/>
            <a:ext cx="8001000" cy="1143000"/>
          </a:xfrm>
        </p:spPr>
        <p:txBody>
          <a:bodyPr/>
          <a:lstStyle/>
          <a:p>
            <a:pPr eaLnBrk="1" hangingPunct="1"/>
            <a:r>
              <a:rPr lang="en-US" altLang="en-US" dirty="0"/>
              <a:t>What is KNN?</a:t>
            </a:r>
          </a:p>
        </p:txBody>
      </p:sp>
      <p:sp>
        <p:nvSpPr>
          <p:cNvPr id="7171" name="Rectangle 14"/>
          <p:cNvSpPr>
            <a:spLocks noGrp="1" noChangeArrowheads="1"/>
          </p:cNvSpPr>
          <p:nvPr>
            <p:ph type="body" idx="1"/>
          </p:nvPr>
        </p:nvSpPr>
        <p:spPr>
          <a:xfrm>
            <a:off x="457200" y="1600200"/>
            <a:ext cx="8229600" cy="4648200"/>
          </a:xfrm>
        </p:spPr>
        <p:txBody>
          <a:bodyPr/>
          <a:lstStyle/>
          <a:p>
            <a:pPr eaLnBrk="1" hangingPunct="1"/>
            <a:endParaRPr lang="en-US" altLang="en-US" dirty="0"/>
          </a:p>
          <a:p>
            <a:pPr eaLnBrk="1" hangingPunct="1"/>
            <a:endParaRPr lang="en-US" altLang="en-US" dirty="0"/>
          </a:p>
        </p:txBody>
      </p:sp>
      <p:pic>
        <p:nvPicPr>
          <p:cNvPr id="3" name="Picture 2">
            <a:extLst>
              <a:ext uri="{FF2B5EF4-FFF2-40B4-BE49-F238E27FC236}">
                <a16:creationId xmlns:a16="http://schemas.microsoft.com/office/drawing/2014/main" id="{EF183C21-78AF-4D93-B59B-5053F35770DF}"/>
              </a:ext>
            </a:extLst>
          </p:cNvPr>
          <p:cNvPicPr>
            <a:picLocks noChangeAspect="1"/>
          </p:cNvPicPr>
          <p:nvPr/>
        </p:nvPicPr>
        <p:blipFill>
          <a:blip r:embed="rId3"/>
          <a:stretch>
            <a:fillRect/>
          </a:stretch>
        </p:blipFill>
        <p:spPr>
          <a:xfrm>
            <a:off x="1981200" y="3094910"/>
            <a:ext cx="5705475" cy="3083359"/>
          </a:xfrm>
          <a:prstGeom prst="rect">
            <a:avLst/>
          </a:prstGeom>
          <a:ln>
            <a:solidFill>
              <a:schemeClr val="tx1"/>
            </a:solidFill>
          </a:ln>
        </p:spPr>
      </p:pic>
      <p:sp>
        <p:nvSpPr>
          <p:cNvPr id="4" name="TextBox 3">
            <a:extLst>
              <a:ext uri="{FF2B5EF4-FFF2-40B4-BE49-F238E27FC236}">
                <a16:creationId xmlns:a16="http://schemas.microsoft.com/office/drawing/2014/main" id="{2F454247-8DC7-4334-BCBB-85F170942ADA}"/>
              </a:ext>
            </a:extLst>
          </p:cNvPr>
          <p:cNvSpPr txBox="1"/>
          <p:nvPr/>
        </p:nvSpPr>
        <p:spPr>
          <a:xfrm>
            <a:off x="609600" y="1665127"/>
            <a:ext cx="7924800" cy="1323439"/>
          </a:xfrm>
          <a:prstGeom prst="rect">
            <a:avLst/>
          </a:prstGeom>
          <a:solidFill>
            <a:schemeClr val="bg1"/>
          </a:solidFill>
          <a:ln>
            <a:solidFill>
              <a:schemeClr val="tx1"/>
            </a:solidFill>
          </a:ln>
        </p:spPr>
        <p:txBody>
          <a:bodyPr wrap="square" rtlCol="0">
            <a:spAutoFit/>
          </a:bodyPr>
          <a:lstStyle/>
          <a:p>
            <a:r>
              <a:rPr lang="en-US" sz="2000" dirty="0"/>
              <a:t>KNN is a </a:t>
            </a:r>
            <a:r>
              <a:rPr lang="en-US" sz="2000" b="1" i="1" u="sng" dirty="0">
                <a:solidFill>
                  <a:srgbClr val="FF0000"/>
                </a:solidFill>
              </a:rPr>
              <a:t>lazy evaluator</a:t>
            </a:r>
            <a:r>
              <a:rPr lang="en-US" sz="2000" dirty="0"/>
              <a:t> that uses the properties of the training data to make predictions of the new data.  In essence, it uses the training data properties to make predictions directly.  It is also referred to as a </a:t>
            </a:r>
            <a:r>
              <a:rPr lang="en-US" sz="2000" b="1" i="1" u="sng" dirty="0">
                <a:solidFill>
                  <a:schemeClr val="accent1">
                    <a:lumMod val="50000"/>
                  </a:schemeClr>
                </a:solidFill>
              </a:rPr>
              <a:t>non-parametric technique</a:t>
            </a:r>
            <a:r>
              <a:rPr lang="en-US" sz="2000" dirty="0"/>
              <a:t> since there is no formal statistical model that must be learned.</a:t>
            </a:r>
          </a:p>
        </p:txBody>
      </p:sp>
    </p:spTree>
    <p:extLst>
      <p:ext uri="{BB962C8B-B14F-4D97-AF65-F5344CB8AC3E}">
        <p14:creationId xmlns:p14="http://schemas.microsoft.com/office/powerpoint/2010/main" val="1530779558"/>
      </p:ext>
    </p:extLst>
  </p:cSld>
  <p:clrMapOvr>
    <a:masterClrMapping/>
  </p:clrMapOvr>
  <p:transition>
    <p:checker/>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989"/>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7740</TotalTime>
  <Words>661</Words>
  <Application>Microsoft Office PowerPoint</Application>
  <PresentationFormat>On-screen Show (4:3)</PresentationFormat>
  <Paragraphs>66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 Antiqua</vt:lpstr>
      <vt:lpstr>Cabin</vt:lpstr>
      <vt:lpstr>Times New Roman</vt:lpstr>
      <vt:lpstr>Wingdings</vt:lpstr>
      <vt:lpstr>Default Design</vt:lpstr>
      <vt:lpstr>K-Nearest Neighbors (KNN)</vt:lpstr>
      <vt:lpstr>Learning Objectives </vt:lpstr>
      <vt:lpstr>What is KNN? </vt:lpstr>
      <vt:lpstr>What is KNN?</vt:lpstr>
      <vt:lpstr>What is KNN?</vt:lpstr>
      <vt:lpstr>What is KNN?</vt:lpstr>
      <vt:lpstr>What is KNN?</vt:lpstr>
      <vt:lpstr>K as a Distance Metric</vt:lpstr>
      <vt:lpstr>What is KNN?</vt:lpstr>
      <vt:lpstr>Gotcha’s</vt:lpstr>
      <vt:lpstr>Evaluation Criteria </vt:lpstr>
      <vt:lpstr>Business Use Cases </vt:lpstr>
      <vt:lpstr>Application in Python </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of Database Design, Application Development and Administration</dc:title>
  <dc:subject>Data modeling</dc:subject>
  <dc:creator>Michael Mannino</dc:creator>
  <cp:lastModifiedBy>Mattson, Tom</cp:lastModifiedBy>
  <cp:revision>1611</cp:revision>
  <cp:lastPrinted>1601-01-01T00:00:00Z</cp:lastPrinted>
  <dcterms:created xsi:type="dcterms:W3CDTF">2000-07-15T18:34:14Z</dcterms:created>
  <dcterms:modified xsi:type="dcterms:W3CDTF">2020-03-31T02:56:25Z</dcterms:modified>
</cp:coreProperties>
</file>