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9" r:id="rId2"/>
    <p:sldId id="276" r:id="rId3"/>
    <p:sldId id="274" r:id="rId4"/>
    <p:sldId id="312" r:id="rId5"/>
    <p:sldId id="338" r:id="rId6"/>
    <p:sldId id="339" r:id="rId7"/>
    <p:sldId id="320" r:id="rId8"/>
    <p:sldId id="321" r:id="rId9"/>
    <p:sldId id="322" r:id="rId10"/>
    <p:sldId id="323" r:id="rId11"/>
    <p:sldId id="326" r:id="rId12"/>
    <p:sldId id="315" r:id="rId13"/>
    <p:sldId id="318" r:id="rId14"/>
    <p:sldId id="341" r:id="rId15"/>
    <p:sldId id="337" r:id="rId16"/>
    <p:sldId id="342" r:id="rId17"/>
    <p:sldId id="344" r:id="rId18"/>
  </p:sldIdLst>
  <p:sldSz cx="9144000" cy="6858000" type="screen4x3"/>
  <p:notesSz cx="7010400" cy="9296400"/>
  <p:custDataLst>
    <p:tags r:id="rId21"/>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9AD"/>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5" autoAdjust="0"/>
    <p:restoredTop sz="82583" autoAdjust="0"/>
  </p:normalViewPr>
  <p:slideViewPr>
    <p:cSldViewPr>
      <p:cViewPr varScale="1">
        <p:scale>
          <a:sx n="71" d="100"/>
          <a:sy n="71" d="100"/>
        </p:scale>
        <p:origin x="974"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smtClean="0"/>
            </a:lvl1pPr>
          </a:lstStyle>
          <a:p>
            <a:pPr>
              <a:defRPr/>
            </a:pPr>
            <a:endParaRPr lang="en-US" alt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smtClean="0"/>
            </a:lvl1pPr>
          </a:lstStyle>
          <a:p>
            <a:pPr>
              <a:defRPr/>
            </a:pPr>
            <a:endParaRPr lang="en-US" alt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smtClean="0"/>
            </a:lvl1pPr>
          </a:lstStyle>
          <a:p>
            <a:pPr>
              <a:defRPr/>
            </a:pPr>
            <a:endParaRPr lang="en-US" alt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smtClean="0"/>
            </a:lvl1pPr>
          </a:lstStyle>
          <a:p>
            <a:pPr>
              <a:defRPr/>
            </a:pPr>
            <a:fld id="{C13343D7-1A08-439F-971C-909B08801D3F}" type="slidenum">
              <a:rPr lang="en-US" altLang="en-US"/>
              <a:pPr>
                <a:defRPr/>
              </a:pPr>
              <a:t>‹#›</a:t>
            </a:fld>
            <a:endParaRPr lang="en-US" altLang="en-US"/>
          </a:p>
        </p:txBody>
      </p:sp>
    </p:spTree>
    <p:extLst>
      <p:ext uri="{BB962C8B-B14F-4D97-AF65-F5344CB8AC3E}">
        <p14:creationId xmlns:p14="http://schemas.microsoft.com/office/powerpoint/2010/main" val="384226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smtClean="0"/>
            </a:lvl1pPr>
          </a:lstStyle>
          <a:p>
            <a:pPr>
              <a:defRPr/>
            </a:pPr>
            <a:endParaRPr lang="en-US" altLang="en-US"/>
          </a:p>
        </p:txBody>
      </p:sp>
      <p:sp>
        <p:nvSpPr>
          <p:cNvPr id="17411" name="Rectangle 1027"/>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smtClean="0"/>
            </a:lvl1pPr>
          </a:lstStyle>
          <a:p>
            <a:pPr>
              <a:defRPr/>
            </a:pPr>
            <a:endParaRPr lang="en-US" altLang="en-US"/>
          </a:p>
        </p:txBody>
      </p:sp>
      <p:sp>
        <p:nvSpPr>
          <p:cNvPr id="3076"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7414" name="Rectangle 1030"/>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smtClean="0"/>
            </a:lvl1pPr>
          </a:lstStyle>
          <a:p>
            <a:pPr>
              <a:defRPr/>
            </a:pPr>
            <a:endParaRPr lang="en-US" altLang="en-US"/>
          </a:p>
        </p:txBody>
      </p:sp>
      <p:sp>
        <p:nvSpPr>
          <p:cNvPr id="17415" name="Rectangle 1031"/>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smtClean="0"/>
            </a:lvl1pPr>
          </a:lstStyle>
          <a:p>
            <a:pPr>
              <a:defRPr/>
            </a:pPr>
            <a:fld id="{3D7DC7AA-34E7-4556-B8C9-EEDC6A27C54E}" type="slidenum">
              <a:rPr lang="en-US" altLang="en-US"/>
              <a:pPr>
                <a:defRPr/>
              </a:pPr>
              <a:t>‹#›</a:t>
            </a:fld>
            <a:endParaRPr lang="en-US" altLang="en-US"/>
          </a:p>
        </p:txBody>
      </p:sp>
    </p:spTree>
    <p:extLst>
      <p:ext uri="{BB962C8B-B14F-4D97-AF65-F5344CB8AC3E}">
        <p14:creationId xmlns:p14="http://schemas.microsoft.com/office/powerpoint/2010/main" val="1091118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4800462-E194-4005-860C-254D1F9EB916}" type="slidenum">
              <a:rPr lang="en-US" altLang="en-US" sz="1200"/>
              <a:pPr/>
              <a:t>1</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44680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273267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752962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25682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42965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06255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075440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92196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9250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14902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5762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6255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27725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00788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79897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r>
              <a:rPr lang="en-US" altLang="en-US" dirty="0"/>
              <a:t>http://www.mclph.umn.edu/mathrefresh/logs.html</a:t>
            </a:r>
          </a:p>
          <a:p>
            <a:endParaRPr lang="en-US" altLang="en-US" dirty="0"/>
          </a:p>
        </p:txBody>
      </p:sp>
    </p:spTree>
    <p:extLst>
      <p:ext uri="{BB962C8B-B14F-4D97-AF65-F5344CB8AC3E}">
        <p14:creationId xmlns:p14="http://schemas.microsoft.com/office/powerpoint/2010/main" val="64834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r>
              <a:rPr lang="en-US" altLang="en-US" dirty="0"/>
              <a:t>Odds ratios range from 0 to positive infinite</a:t>
            </a:r>
          </a:p>
          <a:p>
            <a:r>
              <a:rPr lang="en-US" altLang="en-US" dirty="0"/>
              <a:t>Odds ratios</a:t>
            </a:r>
            <a:r>
              <a:rPr lang="en-US" altLang="en-US" baseline="0" dirty="0"/>
              <a:t> </a:t>
            </a:r>
            <a:r>
              <a:rPr lang="en-US" altLang="en-US" dirty="0"/>
              <a:t>less than 1 = less than .50 probability, greater than 1 means greater than .50 probability</a:t>
            </a:r>
          </a:p>
        </p:txBody>
      </p:sp>
    </p:spTree>
    <p:extLst>
      <p:ext uri="{BB962C8B-B14F-4D97-AF65-F5344CB8AC3E}">
        <p14:creationId xmlns:p14="http://schemas.microsoft.com/office/powerpoint/2010/main" val="380594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6"/>
          <p:cNvSpPr>
            <a:spLocks noChangeArrowheads="1"/>
          </p:cNvSpPr>
          <p:nvPr userDrawn="1"/>
        </p:nvSpPr>
        <p:spPr bwMode="auto">
          <a:xfrm>
            <a:off x="2667000" y="6502400"/>
            <a:ext cx="64008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All rights reserved.</a:t>
            </a:r>
          </a:p>
        </p:txBody>
      </p:sp>
      <p:sp>
        <p:nvSpPr>
          <p:cNvPr id="221187" name="Rectangle 3"/>
          <p:cNvSpPr>
            <a:spLocks noGrp="1" noChangeArrowheads="1"/>
          </p:cNvSpPr>
          <p:nvPr>
            <p:ph type="ctrTitle"/>
          </p:nvPr>
        </p:nvSpPr>
        <p:spPr>
          <a:xfrm>
            <a:off x="4305300" y="1019175"/>
            <a:ext cx="4419600" cy="1470025"/>
          </a:xfrm>
          <a:solidFill>
            <a:schemeClr val="tx1"/>
          </a:solidFill>
        </p:spPr>
        <p:txBody>
          <a:bodyPr/>
          <a:lstStyle>
            <a:lvl1pPr algn="ctr">
              <a:defRPr>
                <a:solidFill>
                  <a:schemeClr val="bg1"/>
                </a:solidFill>
              </a:defRPr>
            </a:lvl1pPr>
          </a:lstStyle>
          <a:p>
            <a:pPr lvl="0"/>
            <a:r>
              <a:rPr lang="en-US" altLang="en-US" noProof="0"/>
              <a:t>Chapter Number</a:t>
            </a:r>
          </a:p>
        </p:txBody>
      </p:sp>
      <p:sp>
        <p:nvSpPr>
          <p:cNvPr id="221188" name="Rectangle 4"/>
          <p:cNvSpPr>
            <a:spLocks noGrp="1" noChangeArrowheads="1"/>
          </p:cNvSpPr>
          <p:nvPr>
            <p:ph type="subTitle" idx="1"/>
          </p:nvPr>
        </p:nvSpPr>
        <p:spPr>
          <a:xfrm>
            <a:off x="1752600" y="3048000"/>
            <a:ext cx="6858000" cy="2895600"/>
          </a:xfrm>
          <a:solidFill>
            <a:schemeClr val="bg1">
              <a:lumMod val="95000"/>
            </a:schemeClr>
          </a:solidFill>
          <a:ln w="9525">
            <a:solidFill>
              <a:schemeClr val="tx2"/>
            </a:solidFill>
          </a:ln>
          <a:extLst/>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17325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012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2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368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95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94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944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00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9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6416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narHorz">
          <a:fgClr>
            <a:schemeClr val="bg1"/>
          </a:fgClr>
          <a:bgClr>
            <a:schemeClr val="bg2">
              <a:lumMod val="60000"/>
              <a:lumOff val="40000"/>
            </a:schemeClr>
          </a:bgClr>
        </a:patt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446088" y="381000"/>
            <a:ext cx="6781800" cy="1219200"/>
          </a:xfrm>
          <a:prstGeom prst="rect">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Oval 4"/>
          <p:cNvSpPr>
            <a:spLocks noChangeArrowheads="1"/>
          </p:cNvSpPr>
          <p:nvPr userDrawn="1"/>
        </p:nvSpPr>
        <p:spPr bwMode="auto">
          <a:xfrm>
            <a:off x="5715000" y="381000"/>
            <a:ext cx="2984500" cy="2286000"/>
          </a:xfrm>
          <a:prstGeom prst="ellipse">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5"/>
          <p:cNvSpPr>
            <a:spLocks noGrp="1" noChangeArrowheads="1"/>
          </p:cNvSpPr>
          <p:nvPr>
            <p:ph type="body" idx="1"/>
          </p:nvPr>
        </p:nvSpPr>
        <p:spPr bwMode="auto">
          <a:xfrm>
            <a:off x="457200" y="1524000"/>
            <a:ext cx="8229600" cy="4800600"/>
          </a:xfrm>
          <a:prstGeom prst="rect">
            <a:avLst/>
          </a:prstGeom>
          <a:solidFill>
            <a:schemeClr val="bg1">
              <a:lumMod val="95000"/>
            </a:schemeClr>
          </a:solidFill>
          <a:ln w="25400">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Sample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57200" y="391274"/>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Box 7"/>
          <p:cNvSpPr txBox="1">
            <a:spLocks noChangeArrowheads="1"/>
          </p:cNvSpPr>
          <p:nvPr userDrawn="1"/>
        </p:nvSpPr>
        <p:spPr bwMode="auto">
          <a:xfrm>
            <a:off x="6911471" y="6452170"/>
            <a:ext cx="2149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760C9C2-FF0D-4DCB-912E-3CF28DD2B0FF}" type="slidenum">
              <a:rPr lang="en-US" altLang="en-US" sz="1400" b="1" smtClean="0">
                <a:latin typeface="Arial" panose="020B0604020202020204" pitchFamily="34" charset="0"/>
              </a:rPr>
              <a:pPr algn="r" eaLnBrk="1" hangingPunct="1"/>
              <a:t>‹#›</a:t>
            </a:fld>
            <a:endParaRPr lang="en-US" altLang="en-US" sz="1400" b="1" dirty="0">
              <a:latin typeface="Arial" panose="020B0604020202020204" pitchFamily="34" charset="0"/>
            </a:endParaRPr>
          </a:p>
        </p:txBody>
      </p:sp>
      <p:pic>
        <p:nvPicPr>
          <p:cNvPr id="3" name="Picture 2"/>
          <p:cNvPicPr>
            <a:picLocks noChangeAspect="1"/>
          </p:cNvPicPr>
          <p:nvPr userDrawn="1"/>
        </p:nvPicPr>
        <p:blipFill>
          <a:blip r:embed="rId13"/>
          <a:stretch>
            <a:fillRect/>
          </a:stretch>
        </p:blipFill>
        <p:spPr>
          <a:xfrm>
            <a:off x="76200" y="6423917"/>
            <a:ext cx="1600200" cy="340652"/>
          </a:xfrm>
          <a:prstGeom prst="rect">
            <a:avLst/>
          </a:prstGeom>
        </p:spPr>
      </p:pic>
      <p:sp>
        <p:nvSpPr>
          <p:cNvPr id="9" name="Rectangle 6"/>
          <p:cNvSpPr>
            <a:spLocks noChangeArrowheads="1"/>
          </p:cNvSpPr>
          <p:nvPr userDrawn="1"/>
        </p:nvSpPr>
        <p:spPr bwMode="auto">
          <a:xfrm>
            <a:off x="2284290" y="6461304"/>
            <a:ext cx="4648200" cy="27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t>
            </a:r>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kern="12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defRPr>
      </a:lvl2pPr>
      <a:lvl3pPr algn="l" rtl="0" eaLnBrk="0" fontAlgn="base" hangingPunct="0">
        <a:spcBef>
          <a:spcPct val="0"/>
        </a:spcBef>
        <a:spcAft>
          <a:spcPct val="0"/>
        </a:spcAft>
        <a:defRPr sz="4400">
          <a:solidFill>
            <a:schemeClr val="bg1"/>
          </a:solidFill>
          <a:latin typeface="Arial" panose="020B0604020202020204" pitchFamily="34" charset="0"/>
        </a:defRPr>
      </a:lvl3pPr>
      <a:lvl4pPr algn="l" rtl="0" eaLnBrk="0" fontAlgn="base" hangingPunct="0">
        <a:spcBef>
          <a:spcPct val="0"/>
        </a:spcBef>
        <a:spcAft>
          <a:spcPct val="0"/>
        </a:spcAft>
        <a:defRPr sz="4400">
          <a:solidFill>
            <a:schemeClr val="bg1"/>
          </a:solidFill>
          <a:latin typeface="Arial" panose="020B0604020202020204" pitchFamily="34" charset="0"/>
        </a:defRPr>
      </a:lvl4pPr>
      <a:lvl5pPr algn="l" rtl="0" eaLnBrk="0" fontAlgn="base" hangingPunct="0">
        <a:spcBef>
          <a:spcPct val="0"/>
        </a:spcBef>
        <a:spcAft>
          <a:spcPct val="0"/>
        </a:spcAft>
        <a:defRPr sz="4400">
          <a:solidFill>
            <a:schemeClr val="bg1"/>
          </a:solidFill>
          <a:latin typeface="Arial" panose="020B0604020202020204" pitchFamily="34" charset="0"/>
        </a:defRPr>
      </a:lvl5pPr>
      <a:lvl6pPr marL="457200" algn="l" rtl="0" fontAlgn="base">
        <a:spcBef>
          <a:spcPct val="0"/>
        </a:spcBef>
        <a:spcAft>
          <a:spcPct val="0"/>
        </a:spcAft>
        <a:defRPr sz="4400">
          <a:solidFill>
            <a:schemeClr val="bg1"/>
          </a:solidFill>
          <a:latin typeface="Arial" panose="020B0604020202020204" pitchFamily="34" charset="0"/>
        </a:defRPr>
      </a:lvl6pPr>
      <a:lvl7pPr marL="914400" algn="l" rtl="0" fontAlgn="base">
        <a:spcBef>
          <a:spcPct val="0"/>
        </a:spcBef>
        <a:spcAft>
          <a:spcPct val="0"/>
        </a:spcAft>
        <a:defRPr sz="4400">
          <a:solidFill>
            <a:schemeClr val="bg1"/>
          </a:solidFill>
          <a:latin typeface="Arial" panose="020B0604020202020204" pitchFamily="34" charset="0"/>
        </a:defRPr>
      </a:lvl7pPr>
      <a:lvl8pPr marL="1371600" algn="l" rtl="0" fontAlgn="base">
        <a:spcBef>
          <a:spcPct val="0"/>
        </a:spcBef>
        <a:spcAft>
          <a:spcPct val="0"/>
        </a:spcAft>
        <a:defRPr sz="4400">
          <a:solidFill>
            <a:schemeClr val="bg1"/>
          </a:solidFill>
          <a:latin typeface="Arial" panose="020B0604020202020204" pitchFamily="34" charset="0"/>
        </a:defRPr>
      </a:lvl8pPr>
      <a:lvl9pPr marL="1828800" algn="l"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5E2F24"/>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66CC"/>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4305300" y="740395"/>
            <a:ext cx="4419600" cy="1470025"/>
          </a:xfrm>
        </p:spPr>
        <p:txBody>
          <a:bodyPr/>
          <a:lstStyle/>
          <a:p>
            <a:pPr eaLnBrk="1" hangingPunct="1"/>
            <a:r>
              <a:rPr lang="en-US" altLang="en-US" dirty="0"/>
              <a:t>Logistic Regression</a:t>
            </a:r>
          </a:p>
        </p:txBody>
      </p:sp>
      <p:sp>
        <p:nvSpPr>
          <p:cNvPr id="5123" name="Rectangle 5"/>
          <p:cNvSpPr>
            <a:spLocks noGrp="1" noChangeArrowheads="1"/>
          </p:cNvSpPr>
          <p:nvPr>
            <p:ph type="subTitle" idx="1"/>
          </p:nvPr>
        </p:nvSpPr>
        <p:spPr>
          <a:xfrm>
            <a:off x="1086114" y="2764502"/>
            <a:ext cx="7638785" cy="1038225"/>
          </a:xfrm>
          <a:noFill/>
          <a:ln w="25400"/>
        </p:spPr>
        <p:txBody>
          <a:bodyPr/>
          <a:lstStyle/>
          <a:p>
            <a:pPr eaLnBrk="1" hangingPunct="1"/>
            <a:r>
              <a:rPr lang="en-US" altLang="en-US" sz="2500" dirty="0"/>
              <a:t>Logistic Regression Machine Learning Classifier (SGDClassifier &amp; LogisticRegression estimators)</a:t>
            </a:r>
          </a:p>
        </p:txBody>
      </p:sp>
      <p:sp>
        <p:nvSpPr>
          <p:cNvPr id="2" name="TextBox 1"/>
          <p:cNvSpPr txBox="1"/>
          <p:nvPr/>
        </p:nvSpPr>
        <p:spPr>
          <a:xfrm>
            <a:off x="3962400" y="4590616"/>
            <a:ext cx="4762499" cy="1323439"/>
          </a:xfrm>
          <a:prstGeom prst="rect">
            <a:avLst/>
          </a:prstGeom>
          <a:solidFill>
            <a:schemeClr val="accent1"/>
          </a:solidFill>
          <a:ln>
            <a:solidFill>
              <a:schemeClr val="tx1"/>
            </a:solidFill>
          </a:ln>
        </p:spPr>
        <p:txBody>
          <a:bodyPr wrap="square" rtlCol="0">
            <a:spAutoFit/>
          </a:bodyPr>
          <a:lstStyle/>
          <a:p>
            <a:pPr algn="ctr"/>
            <a:r>
              <a:rPr lang="en-US" sz="2000" dirty="0"/>
              <a:t>What type of machine learning algorithm can we use when our dependent variable is binary (0 or 1), which is the case for many management problems?  </a:t>
            </a:r>
          </a:p>
        </p:txBody>
      </p:sp>
      <p:pic>
        <p:nvPicPr>
          <p:cNvPr id="3" name="Picture 2"/>
          <p:cNvPicPr>
            <a:picLocks noChangeAspect="1"/>
          </p:cNvPicPr>
          <p:nvPr/>
        </p:nvPicPr>
        <p:blipFill>
          <a:blip r:embed="rId3"/>
          <a:stretch>
            <a:fillRect/>
          </a:stretch>
        </p:blipFill>
        <p:spPr>
          <a:xfrm>
            <a:off x="152401" y="4128952"/>
            <a:ext cx="3733800" cy="2246769"/>
          </a:xfrm>
          <a:prstGeom prst="rect">
            <a:avLst/>
          </a:prstGeom>
          <a:ln>
            <a:solidFill>
              <a:schemeClr val="tx1"/>
            </a:solidFill>
          </a:ln>
        </p:spPr>
      </p:pic>
    </p:spTree>
    <p:extLst>
      <p:ext uri="{BB962C8B-B14F-4D97-AF65-F5344CB8AC3E}">
        <p14:creationId xmlns:p14="http://schemas.microsoft.com/office/powerpoint/2010/main" val="2651992941"/>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Math Refresher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5" name="TextBox 4"/>
          <p:cNvSpPr txBox="1"/>
          <p:nvPr/>
        </p:nvSpPr>
        <p:spPr>
          <a:xfrm>
            <a:off x="533401" y="1696263"/>
            <a:ext cx="8077664" cy="792525"/>
          </a:xfrm>
          <a:prstGeom prst="rect">
            <a:avLst/>
          </a:prstGeom>
          <a:solidFill>
            <a:srgbClr val="00B050"/>
          </a:solidFill>
          <a:ln w="9525">
            <a:solidFill>
              <a:schemeClr val="tx1"/>
            </a:solidFill>
          </a:ln>
        </p:spPr>
        <p:txBody>
          <a:bodyPr wrap="square" rtlCol="0">
            <a:spAutoFit/>
          </a:bodyPr>
          <a:lstStyle/>
          <a:p>
            <a:pPr>
              <a:spcAft>
                <a:spcPts val="900"/>
              </a:spcAft>
            </a:pPr>
            <a:r>
              <a:rPr lang="en-US" altLang="en-US" sz="1900" b="1" dirty="0">
                <a:solidFill>
                  <a:schemeClr val="bg1"/>
                </a:solidFill>
                <a:latin typeface="+mj-lt"/>
              </a:rPr>
              <a:t>Now, combine the natural log (log base e) and odds together.</a:t>
            </a:r>
          </a:p>
          <a:p>
            <a:pPr>
              <a:spcAft>
                <a:spcPts val="900"/>
              </a:spcAft>
            </a:pPr>
            <a:r>
              <a:rPr lang="en-US" altLang="en-US" sz="1900" b="1" dirty="0">
                <a:solidFill>
                  <a:schemeClr val="bg1"/>
                </a:solidFill>
                <a:latin typeface="+mj-lt"/>
              </a:rPr>
              <a:t>Log (ln) of the odds or ln(p/(1-p)), which is referred to as LOGIT(P)</a:t>
            </a:r>
          </a:p>
        </p:txBody>
      </p:sp>
      <p:pic>
        <p:nvPicPr>
          <p:cNvPr id="3" name="Picture 2"/>
          <p:cNvPicPr>
            <a:picLocks noChangeAspect="1"/>
          </p:cNvPicPr>
          <p:nvPr/>
        </p:nvPicPr>
        <p:blipFill rotWithShape="1">
          <a:blip r:embed="rId3"/>
          <a:srcRect r="50946"/>
          <a:stretch/>
        </p:blipFill>
        <p:spPr>
          <a:xfrm>
            <a:off x="533401" y="2615628"/>
            <a:ext cx="3962399" cy="3480372"/>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85010" y="3310459"/>
            <a:ext cx="4026056" cy="1962150"/>
          </a:xfrm>
          <a:prstGeom prst="rect">
            <a:avLst/>
          </a:prstGeom>
          <a:ln>
            <a:solidFill>
              <a:schemeClr val="tx1"/>
            </a:solidFill>
          </a:ln>
        </p:spPr>
      </p:pic>
    </p:spTree>
    <p:extLst>
      <p:ext uri="{BB962C8B-B14F-4D97-AF65-F5344CB8AC3E}">
        <p14:creationId xmlns:p14="http://schemas.microsoft.com/office/powerpoint/2010/main" val="117318677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Grp="1" noChangeArrowheads="1"/>
          </p:cNvSpPr>
          <p:nvPr>
            <p:ph type="body" idx="1"/>
          </p:nvPr>
        </p:nvSpPr>
        <p:spPr>
          <a:xfrm>
            <a:off x="457200" y="381000"/>
            <a:ext cx="8229600" cy="5867400"/>
          </a:xfrm>
        </p:spPr>
        <p:txBody>
          <a:bodyPr/>
          <a:lstStyle/>
          <a:p>
            <a:pPr marL="0" indent="0" eaLnBrk="1" hangingPunct="1">
              <a:spcAft>
                <a:spcPts val="1000"/>
              </a:spcAft>
              <a:buNone/>
            </a:pPr>
            <a:r>
              <a:rPr lang="en-US" altLang="en-US" dirty="0"/>
              <a:t> </a:t>
            </a:r>
          </a:p>
        </p:txBody>
      </p:sp>
      <p:pic>
        <p:nvPicPr>
          <p:cNvPr id="4" name="Picture 3"/>
          <p:cNvPicPr>
            <a:picLocks noChangeAspect="1"/>
          </p:cNvPicPr>
          <p:nvPr/>
        </p:nvPicPr>
        <p:blipFill>
          <a:blip r:embed="rId3"/>
          <a:stretch>
            <a:fillRect/>
          </a:stretch>
        </p:blipFill>
        <p:spPr>
          <a:xfrm>
            <a:off x="2071687" y="2868709"/>
            <a:ext cx="5000625" cy="1247775"/>
          </a:xfrm>
          <a:prstGeom prst="rect">
            <a:avLst/>
          </a:prstGeom>
          <a:ln>
            <a:solidFill>
              <a:schemeClr val="tx1"/>
            </a:solidFill>
          </a:ln>
        </p:spPr>
      </p:pic>
      <p:sp>
        <p:nvSpPr>
          <p:cNvPr id="6" name="TextBox 5"/>
          <p:cNvSpPr txBox="1"/>
          <p:nvPr/>
        </p:nvSpPr>
        <p:spPr>
          <a:xfrm>
            <a:off x="559906" y="4752195"/>
            <a:ext cx="8024183" cy="1107996"/>
          </a:xfrm>
          <a:prstGeom prst="rect">
            <a:avLst/>
          </a:prstGeom>
          <a:solidFill>
            <a:schemeClr val="accent3">
              <a:lumMod val="75000"/>
            </a:schemeClr>
          </a:solidFill>
          <a:ln>
            <a:solidFill>
              <a:schemeClr val="tx1"/>
            </a:solidFill>
          </a:ln>
        </p:spPr>
        <p:txBody>
          <a:bodyPr wrap="square" rtlCol="0">
            <a:spAutoFit/>
          </a:bodyPr>
          <a:lstStyle/>
          <a:p>
            <a:r>
              <a:rPr lang="en-US" sz="2200" dirty="0"/>
              <a:t>Again, don’t be scared of the math because our python packages will inevitably do most of the math for us.  However, certain packages might give us the odds whereas others might give us the probabilities.</a:t>
            </a:r>
          </a:p>
        </p:txBody>
      </p:sp>
      <p:sp>
        <p:nvSpPr>
          <p:cNvPr id="5" name="TextBox 4">
            <a:extLst>
              <a:ext uri="{FF2B5EF4-FFF2-40B4-BE49-F238E27FC236}">
                <a16:creationId xmlns:a16="http://schemas.microsoft.com/office/drawing/2014/main" id="{EDB683A5-284D-4E86-AD14-BC9CE48CC054}"/>
              </a:ext>
            </a:extLst>
          </p:cNvPr>
          <p:cNvSpPr txBox="1"/>
          <p:nvPr/>
        </p:nvSpPr>
        <p:spPr>
          <a:xfrm>
            <a:off x="559907" y="839154"/>
            <a:ext cx="8024184" cy="1323439"/>
          </a:xfrm>
          <a:prstGeom prst="rect">
            <a:avLst/>
          </a:prstGeom>
          <a:solidFill>
            <a:srgbClr val="CCE9AD"/>
          </a:solidFill>
          <a:ln>
            <a:solidFill>
              <a:schemeClr val="tx2"/>
            </a:solidFill>
          </a:ln>
        </p:spPr>
        <p:txBody>
          <a:bodyPr wrap="square" rtlCol="0">
            <a:spAutoFit/>
          </a:bodyPr>
          <a:lstStyle/>
          <a:p>
            <a:pPr>
              <a:spcAft>
                <a:spcPts val="1200"/>
              </a:spcAft>
            </a:pPr>
            <a:r>
              <a:rPr lang="en-US" sz="2000" dirty="0"/>
              <a:t>Unlike a KNN classification supervised machine learning algorithm, a logistic regression classification creates a parametric (statistical) model that can be explored to understand our predictions, in the same manner as a linear regression model supervised machine learning algorithm.</a:t>
            </a:r>
          </a:p>
        </p:txBody>
      </p:sp>
    </p:spTree>
    <p:extLst>
      <p:ext uri="{BB962C8B-B14F-4D97-AF65-F5344CB8AC3E}">
        <p14:creationId xmlns:p14="http://schemas.microsoft.com/office/powerpoint/2010/main" val="932207464"/>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sz="4000" dirty="0"/>
              <a:t>Logistic Regression</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5" name="Picture 4"/>
          <p:cNvPicPr>
            <a:picLocks noChangeAspect="1"/>
          </p:cNvPicPr>
          <p:nvPr/>
        </p:nvPicPr>
        <p:blipFill>
          <a:blip r:embed="rId3"/>
          <a:stretch>
            <a:fillRect/>
          </a:stretch>
        </p:blipFill>
        <p:spPr>
          <a:xfrm>
            <a:off x="533400" y="2699161"/>
            <a:ext cx="8077200" cy="857182"/>
          </a:xfrm>
          <a:prstGeom prst="rect">
            <a:avLst/>
          </a:prstGeom>
          <a:ln>
            <a:solidFill>
              <a:schemeClr val="tx1"/>
            </a:solidFill>
          </a:ln>
        </p:spPr>
      </p:pic>
      <p:sp>
        <p:nvSpPr>
          <p:cNvPr id="8" name="TextBox 7"/>
          <p:cNvSpPr txBox="1"/>
          <p:nvPr/>
        </p:nvSpPr>
        <p:spPr>
          <a:xfrm>
            <a:off x="533400" y="1641849"/>
            <a:ext cx="8077200" cy="1015663"/>
          </a:xfrm>
          <a:prstGeom prst="rect">
            <a:avLst/>
          </a:prstGeom>
          <a:solidFill>
            <a:srgbClr val="00B050"/>
          </a:solidFill>
          <a:ln w="9525">
            <a:solidFill>
              <a:schemeClr val="tx1"/>
            </a:solidFill>
          </a:ln>
        </p:spPr>
        <p:txBody>
          <a:bodyPr wrap="square" rtlCol="0">
            <a:spAutoFit/>
          </a:bodyPr>
          <a:lstStyle/>
          <a:p>
            <a:pPr algn="ctr">
              <a:spcAft>
                <a:spcPts val="900"/>
              </a:spcAft>
            </a:pPr>
            <a:r>
              <a:rPr lang="en-US" altLang="en-US" sz="2000" b="1" dirty="0">
                <a:solidFill>
                  <a:schemeClr val="bg1"/>
                </a:solidFill>
                <a:latin typeface="+mj-lt"/>
              </a:rPr>
              <a:t>Transform our dependent variable by calculating probabilities, odds (well odds ratios), and then taking the natural log of the odds ratios</a:t>
            </a:r>
          </a:p>
        </p:txBody>
      </p:sp>
      <p:pic>
        <p:nvPicPr>
          <p:cNvPr id="6" name="Picture 5"/>
          <p:cNvPicPr>
            <a:picLocks noChangeAspect="1"/>
          </p:cNvPicPr>
          <p:nvPr/>
        </p:nvPicPr>
        <p:blipFill>
          <a:blip r:embed="rId4"/>
          <a:stretch>
            <a:fillRect/>
          </a:stretch>
        </p:blipFill>
        <p:spPr>
          <a:xfrm>
            <a:off x="533400" y="3608097"/>
            <a:ext cx="8077200" cy="2598234"/>
          </a:xfrm>
          <a:prstGeom prst="rect">
            <a:avLst/>
          </a:prstGeom>
          <a:ln>
            <a:solidFill>
              <a:schemeClr val="tx1"/>
            </a:solidFill>
          </a:ln>
        </p:spPr>
      </p:pic>
    </p:spTree>
    <p:extLst>
      <p:ext uri="{BB962C8B-B14F-4D97-AF65-F5344CB8AC3E}">
        <p14:creationId xmlns:p14="http://schemas.microsoft.com/office/powerpoint/2010/main" val="4078797212"/>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p:cNvPicPr>
            <a:picLocks noChangeAspect="1"/>
          </p:cNvPicPr>
          <p:nvPr/>
        </p:nvPicPr>
        <p:blipFill>
          <a:blip r:embed="rId3"/>
          <a:stretch>
            <a:fillRect/>
          </a:stretch>
        </p:blipFill>
        <p:spPr>
          <a:xfrm>
            <a:off x="533401" y="1676400"/>
            <a:ext cx="8077200" cy="4467225"/>
          </a:xfrm>
          <a:prstGeom prst="rect">
            <a:avLst/>
          </a:prstGeom>
          <a:ln>
            <a:solidFill>
              <a:schemeClr val="tx1"/>
            </a:solidFill>
          </a:ln>
        </p:spPr>
      </p:pic>
      <p:sp>
        <p:nvSpPr>
          <p:cNvPr id="8" name="Rectangle 13">
            <a:extLst>
              <a:ext uri="{FF2B5EF4-FFF2-40B4-BE49-F238E27FC236}">
                <a16:creationId xmlns:a16="http://schemas.microsoft.com/office/drawing/2014/main" id="{71958314-EC96-44F3-A075-ACAC869AD5F2}"/>
              </a:ext>
            </a:extLst>
          </p:cNvPr>
          <p:cNvSpPr>
            <a:spLocks noGrp="1" noChangeArrowheads="1"/>
          </p:cNvSpPr>
          <p:nvPr>
            <p:ph type="title"/>
          </p:nvPr>
        </p:nvSpPr>
        <p:spPr>
          <a:xfrm>
            <a:off x="460375" y="381000"/>
            <a:ext cx="8001000" cy="1143000"/>
          </a:xfrm>
        </p:spPr>
        <p:txBody>
          <a:bodyPr/>
          <a:lstStyle/>
          <a:p>
            <a:pPr eaLnBrk="1" hangingPunct="1"/>
            <a:r>
              <a:rPr lang="en-US" altLang="en-US" sz="4000" dirty="0"/>
              <a:t>Logistic Regression</a:t>
            </a:r>
          </a:p>
        </p:txBody>
      </p:sp>
    </p:spTree>
    <p:extLst>
      <p:ext uri="{BB962C8B-B14F-4D97-AF65-F5344CB8AC3E}">
        <p14:creationId xmlns:p14="http://schemas.microsoft.com/office/powerpoint/2010/main" val="2320160628"/>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Logistic Regression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819C9032-79C8-4B2D-A510-BFDC4545C730}"/>
              </a:ext>
            </a:extLst>
          </p:cNvPr>
          <p:cNvPicPr>
            <a:picLocks noChangeAspect="1"/>
          </p:cNvPicPr>
          <p:nvPr/>
        </p:nvPicPr>
        <p:blipFill>
          <a:blip r:embed="rId3"/>
          <a:stretch>
            <a:fillRect/>
          </a:stretch>
        </p:blipFill>
        <p:spPr>
          <a:xfrm>
            <a:off x="533400" y="1676400"/>
            <a:ext cx="4572000" cy="4495800"/>
          </a:xfrm>
          <a:prstGeom prst="rect">
            <a:avLst/>
          </a:prstGeom>
          <a:ln>
            <a:solidFill>
              <a:schemeClr val="tx1"/>
            </a:solidFill>
          </a:ln>
        </p:spPr>
      </p:pic>
      <p:sp>
        <p:nvSpPr>
          <p:cNvPr id="5" name="TextBox 4">
            <a:extLst>
              <a:ext uri="{FF2B5EF4-FFF2-40B4-BE49-F238E27FC236}">
                <a16:creationId xmlns:a16="http://schemas.microsoft.com/office/drawing/2014/main" id="{F9D43908-E336-413A-92D1-F704F1DCE488}"/>
              </a:ext>
            </a:extLst>
          </p:cNvPr>
          <p:cNvSpPr txBox="1"/>
          <p:nvPr/>
        </p:nvSpPr>
        <p:spPr>
          <a:xfrm>
            <a:off x="5219700" y="1641849"/>
            <a:ext cx="3390900" cy="3093154"/>
          </a:xfrm>
          <a:prstGeom prst="rect">
            <a:avLst/>
          </a:prstGeom>
          <a:solidFill>
            <a:srgbClr val="00B050"/>
          </a:solidFill>
          <a:ln w="9525">
            <a:solidFill>
              <a:schemeClr val="tx1"/>
            </a:solidFill>
          </a:ln>
        </p:spPr>
        <p:txBody>
          <a:bodyPr wrap="square" rtlCol="0">
            <a:spAutoFit/>
          </a:bodyPr>
          <a:lstStyle/>
          <a:p>
            <a:pPr marL="285750" indent="-285750">
              <a:spcAft>
                <a:spcPts val="900"/>
              </a:spcAft>
              <a:buFont typeface="Arial" panose="020B0604020202020204" pitchFamily="34" charset="0"/>
              <a:buChar char="•"/>
            </a:pPr>
            <a:r>
              <a:rPr lang="en-US" altLang="en-US" sz="1800" b="1" dirty="0">
                <a:solidFill>
                  <a:schemeClr val="bg1"/>
                </a:solidFill>
                <a:latin typeface="+mj-lt"/>
              </a:rPr>
              <a:t>Follow a process of gradient descent to minimize a cost function, which is the minimum of the losses (error term).</a:t>
            </a:r>
          </a:p>
          <a:p>
            <a:pPr marL="285750" indent="-285750">
              <a:spcAft>
                <a:spcPts val="900"/>
              </a:spcAft>
              <a:buFont typeface="Arial" panose="020B0604020202020204" pitchFamily="34" charset="0"/>
              <a:buChar char="•"/>
            </a:pPr>
            <a:r>
              <a:rPr lang="en-US" altLang="en-US" sz="1800" b="1" dirty="0">
                <a:solidFill>
                  <a:schemeClr val="bg1"/>
                </a:solidFill>
                <a:latin typeface="+mj-lt"/>
              </a:rPr>
              <a:t>Losses are the difference between line (curve) of best fit and the individual observations.</a:t>
            </a:r>
          </a:p>
          <a:p>
            <a:pPr marL="285750" indent="-285750">
              <a:spcAft>
                <a:spcPts val="900"/>
              </a:spcAft>
              <a:buFont typeface="Arial" panose="020B0604020202020204" pitchFamily="34" charset="0"/>
              <a:buChar char="•"/>
            </a:pPr>
            <a:r>
              <a:rPr lang="en-US" altLang="en-US" sz="1800" b="1" dirty="0">
                <a:solidFill>
                  <a:schemeClr val="bg1"/>
                </a:solidFill>
                <a:latin typeface="+mj-lt"/>
              </a:rPr>
              <a:t>L1 or L2 loss function </a:t>
            </a:r>
          </a:p>
        </p:txBody>
      </p:sp>
      <p:pic>
        <p:nvPicPr>
          <p:cNvPr id="3" name="Picture 2">
            <a:extLst>
              <a:ext uri="{FF2B5EF4-FFF2-40B4-BE49-F238E27FC236}">
                <a16:creationId xmlns:a16="http://schemas.microsoft.com/office/drawing/2014/main" id="{4D21E5D8-27AE-4E61-AB8C-C4CDA7022C8E}"/>
              </a:ext>
            </a:extLst>
          </p:cNvPr>
          <p:cNvPicPr>
            <a:picLocks noChangeAspect="1"/>
          </p:cNvPicPr>
          <p:nvPr/>
        </p:nvPicPr>
        <p:blipFill rotWithShape="1">
          <a:blip r:embed="rId4"/>
          <a:srcRect r="31135"/>
          <a:stretch/>
        </p:blipFill>
        <p:spPr>
          <a:xfrm>
            <a:off x="5219700" y="4771758"/>
            <a:ext cx="3390900" cy="1400442"/>
          </a:xfrm>
          <a:prstGeom prst="rect">
            <a:avLst/>
          </a:prstGeom>
          <a:ln>
            <a:solidFill>
              <a:schemeClr val="tx1"/>
            </a:solidFill>
          </a:ln>
        </p:spPr>
      </p:pic>
    </p:spTree>
    <p:extLst>
      <p:ext uri="{BB962C8B-B14F-4D97-AF65-F5344CB8AC3E}">
        <p14:creationId xmlns:p14="http://schemas.microsoft.com/office/powerpoint/2010/main" val="179989326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sz="4000" dirty="0"/>
              <a:t>Logistic Regression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3" name="Picture 2">
            <a:extLst>
              <a:ext uri="{FF2B5EF4-FFF2-40B4-BE49-F238E27FC236}">
                <a16:creationId xmlns:a16="http://schemas.microsoft.com/office/drawing/2014/main" id="{F774C0B4-EC10-4066-B178-FD4FE82B18D9}"/>
              </a:ext>
            </a:extLst>
          </p:cNvPr>
          <p:cNvPicPr>
            <a:picLocks noChangeAspect="1"/>
          </p:cNvPicPr>
          <p:nvPr/>
        </p:nvPicPr>
        <p:blipFill>
          <a:blip r:embed="rId3"/>
          <a:stretch>
            <a:fillRect/>
          </a:stretch>
        </p:blipFill>
        <p:spPr>
          <a:xfrm>
            <a:off x="511884" y="1654884"/>
            <a:ext cx="8150225" cy="4532955"/>
          </a:xfrm>
          <a:prstGeom prst="rect">
            <a:avLst/>
          </a:prstGeom>
          <a:ln>
            <a:solidFill>
              <a:schemeClr val="tx1"/>
            </a:solidFill>
          </a:ln>
        </p:spPr>
      </p:pic>
    </p:spTree>
    <p:extLst>
      <p:ext uri="{BB962C8B-B14F-4D97-AF65-F5344CB8AC3E}">
        <p14:creationId xmlns:p14="http://schemas.microsoft.com/office/powerpoint/2010/main" val="3146998850"/>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sz="4000" dirty="0"/>
              <a:t>Logistic Regression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a:extLst>
              <a:ext uri="{FF2B5EF4-FFF2-40B4-BE49-F238E27FC236}">
                <a16:creationId xmlns:a16="http://schemas.microsoft.com/office/drawing/2014/main" id="{A9D17DFF-5CBA-41EF-8BCF-EE7EDB23AA58}"/>
              </a:ext>
            </a:extLst>
          </p:cNvPr>
          <p:cNvPicPr>
            <a:picLocks noChangeAspect="1"/>
          </p:cNvPicPr>
          <p:nvPr/>
        </p:nvPicPr>
        <p:blipFill>
          <a:blip r:embed="rId3"/>
          <a:stretch>
            <a:fillRect/>
          </a:stretch>
        </p:blipFill>
        <p:spPr>
          <a:xfrm>
            <a:off x="533399" y="2362200"/>
            <a:ext cx="4495800" cy="3631603"/>
          </a:xfrm>
          <a:prstGeom prst="rect">
            <a:avLst/>
          </a:prstGeom>
          <a:ln>
            <a:solidFill>
              <a:schemeClr val="tx1"/>
            </a:solidFill>
          </a:ln>
        </p:spPr>
      </p:pic>
      <p:sp>
        <p:nvSpPr>
          <p:cNvPr id="6" name="TextBox 5">
            <a:extLst>
              <a:ext uri="{FF2B5EF4-FFF2-40B4-BE49-F238E27FC236}">
                <a16:creationId xmlns:a16="http://schemas.microsoft.com/office/drawing/2014/main" id="{72BF890B-07B9-4D6A-9635-707B25043FD7}"/>
              </a:ext>
            </a:extLst>
          </p:cNvPr>
          <p:cNvSpPr txBox="1"/>
          <p:nvPr/>
        </p:nvSpPr>
        <p:spPr>
          <a:xfrm>
            <a:off x="533400" y="1797295"/>
            <a:ext cx="8077200" cy="430887"/>
          </a:xfrm>
          <a:prstGeom prst="rect">
            <a:avLst/>
          </a:prstGeom>
          <a:solidFill>
            <a:srgbClr val="00B050"/>
          </a:solidFill>
          <a:ln w="9525">
            <a:solidFill>
              <a:schemeClr val="tx1"/>
            </a:solidFill>
          </a:ln>
        </p:spPr>
        <p:txBody>
          <a:bodyPr wrap="square" rtlCol="0">
            <a:spAutoFit/>
          </a:bodyPr>
          <a:lstStyle/>
          <a:p>
            <a:pPr algn="ctr">
              <a:spcAft>
                <a:spcPts val="900"/>
              </a:spcAft>
            </a:pPr>
            <a:r>
              <a:rPr lang="en-US" altLang="en-US" sz="2200" b="1" dirty="0">
                <a:solidFill>
                  <a:schemeClr val="bg1"/>
                </a:solidFill>
                <a:latin typeface="+mj-lt"/>
              </a:rPr>
              <a:t>How often is the model “confused?” </a:t>
            </a:r>
          </a:p>
        </p:txBody>
      </p:sp>
      <p:pic>
        <p:nvPicPr>
          <p:cNvPr id="7" name="Picture 6">
            <a:extLst>
              <a:ext uri="{FF2B5EF4-FFF2-40B4-BE49-F238E27FC236}">
                <a16:creationId xmlns:a16="http://schemas.microsoft.com/office/drawing/2014/main" id="{863D62ED-8A8A-4FF0-AB59-E3F0457AA89D}"/>
              </a:ext>
            </a:extLst>
          </p:cNvPr>
          <p:cNvPicPr>
            <a:picLocks noChangeAspect="1"/>
          </p:cNvPicPr>
          <p:nvPr/>
        </p:nvPicPr>
        <p:blipFill>
          <a:blip r:embed="rId4"/>
          <a:stretch>
            <a:fillRect/>
          </a:stretch>
        </p:blipFill>
        <p:spPr>
          <a:xfrm>
            <a:off x="5126914" y="2362200"/>
            <a:ext cx="3469339" cy="3627288"/>
          </a:xfrm>
          <a:prstGeom prst="rect">
            <a:avLst/>
          </a:prstGeom>
          <a:ln>
            <a:solidFill>
              <a:schemeClr val="tx1"/>
            </a:solidFill>
          </a:ln>
        </p:spPr>
      </p:pic>
      <p:sp>
        <p:nvSpPr>
          <p:cNvPr id="8" name="TextBox 7">
            <a:extLst>
              <a:ext uri="{FF2B5EF4-FFF2-40B4-BE49-F238E27FC236}">
                <a16:creationId xmlns:a16="http://schemas.microsoft.com/office/drawing/2014/main" id="{6A34CFED-0E6F-4093-AFBF-8A318CA26834}"/>
              </a:ext>
            </a:extLst>
          </p:cNvPr>
          <p:cNvSpPr txBox="1"/>
          <p:nvPr/>
        </p:nvSpPr>
        <p:spPr>
          <a:xfrm>
            <a:off x="2073983" y="5550948"/>
            <a:ext cx="1371600" cy="338554"/>
          </a:xfrm>
          <a:prstGeom prst="rect">
            <a:avLst/>
          </a:prstGeom>
          <a:solidFill>
            <a:schemeClr val="accent5"/>
          </a:solidFill>
          <a:ln w="9525">
            <a:solidFill>
              <a:schemeClr val="tx1"/>
            </a:solidFill>
          </a:ln>
        </p:spPr>
        <p:txBody>
          <a:bodyPr wrap="square" rtlCol="0">
            <a:spAutoFit/>
          </a:bodyPr>
          <a:lstStyle/>
          <a:p>
            <a:pPr algn="ctr">
              <a:spcAft>
                <a:spcPts val="900"/>
              </a:spcAft>
            </a:pPr>
            <a:r>
              <a:rPr lang="en-US" altLang="en-US" sz="1600" b="1" dirty="0">
                <a:solidFill>
                  <a:srgbClr val="FF0000"/>
                </a:solidFill>
                <a:latin typeface="+mj-lt"/>
              </a:rPr>
              <a:t>Type 1 Error</a:t>
            </a:r>
          </a:p>
        </p:txBody>
      </p:sp>
      <p:sp>
        <p:nvSpPr>
          <p:cNvPr id="9" name="TextBox 8">
            <a:extLst>
              <a:ext uri="{FF2B5EF4-FFF2-40B4-BE49-F238E27FC236}">
                <a16:creationId xmlns:a16="http://schemas.microsoft.com/office/drawing/2014/main" id="{E8D5E6D0-1862-495C-A2A4-253B627E0D0C}"/>
              </a:ext>
            </a:extLst>
          </p:cNvPr>
          <p:cNvSpPr txBox="1"/>
          <p:nvPr/>
        </p:nvSpPr>
        <p:spPr>
          <a:xfrm>
            <a:off x="3542882" y="3645292"/>
            <a:ext cx="1371600" cy="338554"/>
          </a:xfrm>
          <a:prstGeom prst="rect">
            <a:avLst/>
          </a:prstGeom>
          <a:solidFill>
            <a:schemeClr val="accent5"/>
          </a:solidFill>
          <a:ln w="9525">
            <a:solidFill>
              <a:schemeClr val="tx1"/>
            </a:solidFill>
          </a:ln>
        </p:spPr>
        <p:txBody>
          <a:bodyPr wrap="square" rtlCol="0">
            <a:spAutoFit/>
          </a:bodyPr>
          <a:lstStyle/>
          <a:p>
            <a:pPr algn="ctr">
              <a:spcAft>
                <a:spcPts val="900"/>
              </a:spcAft>
            </a:pPr>
            <a:r>
              <a:rPr lang="en-US" altLang="en-US" sz="1600" b="1" dirty="0">
                <a:solidFill>
                  <a:srgbClr val="FF0000"/>
                </a:solidFill>
                <a:latin typeface="+mj-lt"/>
              </a:rPr>
              <a:t>Type 2 Error</a:t>
            </a:r>
          </a:p>
        </p:txBody>
      </p:sp>
    </p:spTree>
    <p:extLst>
      <p:ext uri="{BB962C8B-B14F-4D97-AF65-F5344CB8AC3E}">
        <p14:creationId xmlns:p14="http://schemas.microsoft.com/office/powerpoint/2010/main" val="643218787"/>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sz="4000" dirty="0"/>
              <a:t>Logistic Regression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4" name="TextBox 3">
            <a:extLst>
              <a:ext uri="{FF2B5EF4-FFF2-40B4-BE49-F238E27FC236}">
                <a16:creationId xmlns:a16="http://schemas.microsoft.com/office/drawing/2014/main" id="{A3F25807-0A6A-4CA1-A03A-205B43372A78}"/>
              </a:ext>
            </a:extLst>
          </p:cNvPr>
          <p:cNvSpPr txBox="1"/>
          <p:nvPr/>
        </p:nvSpPr>
        <p:spPr>
          <a:xfrm>
            <a:off x="539674" y="1655778"/>
            <a:ext cx="8077200" cy="1015663"/>
          </a:xfrm>
          <a:prstGeom prst="rect">
            <a:avLst/>
          </a:prstGeom>
          <a:solidFill>
            <a:srgbClr val="00B050"/>
          </a:solidFill>
          <a:ln w="9525">
            <a:solidFill>
              <a:schemeClr val="tx1"/>
            </a:solidFill>
          </a:ln>
        </p:spPr>
        <p:txBody>
          <a:bodyPr wrap="square" rtlCol="0">
            <a:spAutoFit/>
          </a:bodyPr>
          <a:lstStyle/>
          <a:p>
            <a:pPr algn="ctr">
              <a:spcAft>
                <a:spcPts val="900"/>
              </a:spcAft>
            </a:pPr>
            <a:r>
              <a:rPr lang="en-US" altLang="en-US" sz="2000" b="1" dirty="0">
                <a:solidFill>
                  <a:schemeClr val="bg1"/>
                </a:solidFill>
                <a:latin typeface="+mj-lt"/>
              </a:rPr>
              <a:t>Stands for </a:t>
            </a:r>
            <a:r>
              <a:rPr lang="en-US" altLang="en-US" sz="2000" b="1" i="1" u="sng" dirty="0">
                <a:solidFill>
                  <a:schemeClr val="bg1"/>
                </a:solidFill>
                <a:latin typeface="+mj-lt"/>
              </a:rPr>
              <a:t>receiver operating characteristic</a:t>
            </a:r>
            <a:r>
              <a:rPr lang="en-US" altLang="en-US" sz="2000" b="1" i="1" dirty="0">
                <a:solidFill>
                  <a:schemeClr val="bg1"/>
                </a:solidFill>
                <a:latin typeface="+mj-lt"/>
              </a:rPr>
              <a:t>, </a:t>
            </a:r>
            <a:r>
              <a:rPr lang="en-US" altLang="en-US" sz="2000" b="1" dirty="0">
                <a:solidFill>
                  <a:schemeClr val="bg1"/>
                </a:solidFill>
                <a:latin typeface="+mj-lt"/>
              </a:rPr>
              <a:t>which is a graphical representation of the true positive rate (TPR) on the y-axis against the false positive rate (FPR) on the x-axis.</a:t>
            </a:r>
            <a:endParaRPr lang="en-US" altLang="en-US" sz="2000" b="1" i="1" dirty="0">
              <a:solidFill>
                <a:schemeClr val="bg1"/>
              </a:solidFill>
              <a:latin typeface="+mj-lt"/>
            </a:endParaRPr>
          </a:p>
        </p:txBody>
      </p:sp>
      <p:pic>
        <p:nvPicPr>
          <p:cNvPr id="5" name="Picture 4">
            <a:extLst>
              <a:ext uri="{FF2B5EF4-FFF2-40B4-BE49-F238E27FC236}">
                <a16:creationId xmlns:a16="http://schemas.microsoft.com/office/drawing/2014/main" id="{E133C2F9-DEEF-48F3-87C2-5DFF0D6F7522}"/>
              </a:ext>
            </a:extLst>
          </p:cNvPr>
          <p:cNvPicPr>
            <a:picLocks noChangeAspect="1"/>
          </p:cNvPicPr>
          <p:nvPr/>
        </p:nvPicPr>
        <p:blipFill>
          <a:blip r:embed="rId3"/>
          <a:stretch>
            <a:fillRect/>
          </a:stretch>
        </p:blipFill>
        <p:spPr>
          <a:xfrm>
            <a:off x="547742" y="2718054"/>
            <a:ext cx="3954332" cy="3419628"/>
          </a:xfrm>
          <a:prstGeom prst="rect">
            <a:avLst/>
          </a:prstGeom>
          <a:ln>
            <a:solidFill>
              <a:schemeClr val="tx1"/>
            </a:solidFill>
          </a:ln>
        </p:spPr>
      </p:pic>
      <p:pic>
        <p:nvPicPr>
          <p:cNvPr id="6" name="Picture 5">
            <a:extLst>
              <a:ext uri="{FF2B5EF4-FFF2-40B4-BE49-F238E27FC236}">
                <a16:creationId xmlns:a16="http://schemas.microsoft.com/office/drawing/2014/main" id="{40785E58-2A66-4B26-84A3-2C5754069BBC}"/>
              </a:ext>
            </a:extLst>
          </p:cNvPr>
          <p:cNvPicPr>
            <a:picLocks noChangeAspect="1"/>
          </p:cNvPicPr>
          <p:nvPr/>
        </p:nvPicPr>
        <p:blipFill>
          <a:blip r:embed="rId4"/>
          <a:stretch>
            <a:fillRect/>
          </a:stretch>
        </p:blipFill>
        <p:spPr>
          <a:xfrm>
            <a:off x="4572000" y="2718078"/>
            <a:ext cx="4044874" cy="3430362"/>
          </a:xfrm>
          <a:prstGeom prst="rect">
            <a:avLst/>
          </a:prstGeom>
        </p:spPr>
      </p:pic>
    </p:spTree>
    <p:extLst>
      <p:ext uri="{BB962C8B-B14F-4D97-AF65-F5344CB8AC3E}">
        <p14:creationId xmlns:p14="http://schemas.microsoft.com/office/powerpoint/2010/main" val="3556627894"/>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Logistic Regression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7" name="Picture 6">
            <a:extLst>
              <a:ext uri="{FF2B5EF4-FFF2-40B4-BE49-F238E27FC236}">
                <a16:creationId xmlns:a16="http://schemas.microsoft.com/office/drawing/2014/main" id="{A7AB2783-CCB6-400F-8CCF-CE3A48A3765A}"/>
              </a:ext>
            </a:extLst>
          </p:cNvPr>
          <p:cNvPicPr>
            <a:picLocks noChangeAspect="1"/>
          </p:cNvPicPr>
          <p:nvPr/>
        </p:nvPicPr>
        <p:blipFill>
          <a:blip r:embed="rId3"/>
          <a:stretch>
            <a:fillRect/>
          </a:stretch>
        </p:blipFill>
        <p:spPr>
          <a:xfrm>
            <a:off x="646112" y="1688946"/>
            <a:ext cx="7851775" cy="1933409"/>
          </a:xfrm>
          <a:prstGeom prst="rect">
            <a:avLst/>
          </a:prstGeom>
          <a:ln>
            <a:solidFill>
              <a:schemeClr val="tx2"/>
            </a:solidFill>
          </a:ln>
        </p:spPr>
      </p:pic>
      <p:sp>
        <p:nvSpPr>
          <p:cNvPr id="4" name="Oval 3">
            <a:extLst>
              <a:ext uri="{FF2B5EF4-FFF2-40B4-BE49-F238E27FC236}">
                <a16:creationId xmlns:a16="http://schemas.microsoft.com/office/drawing/2014/main" id="{3AE62B8E-6C9F-4563-AF4A-02EBF56BAEF3}"/>
              </a:ext>
            </a:extLst>
          </p:cNvPr>
          <p:cNvSpPr/>
          <p:nvPr/>
        </p:nvSpPr>
        <p:spPr bwMode="auto">
          <a:xfrm>
            <a:off x="681971" y="3040904"/>
            <a:ext cx="1752600" cy="432918"/>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24C30FB8-5418-47C8-B1FE-EC48E26DEF7C}"/>
              </a:ext>
            </a:extLst>
          </p:cNvPr>
          <p:cNvSpPr txBox="1"/>
          <p:nvPr/>
        </p:nvSpPr>
        <p:spPr>
          <a:xfrm>
            <a:off x="660424" y="4185535"/>
            <a:ext cx="7851775" cy="1169551"/>
          </a:xfrm>
          <a:prstGeom prst="rect">
            <a:avLst/>
          </a:prstGeom>
          <a:solidFill>
            <a:srgbClr val="CCE9AD"/>
          </a:solidFill>
          <a:ln>
            <a:solidFill>
              <a:schemeClr val="tx2"/>
            </a:solidFill>
          </a:ln>
        </p:spPr>
        <p:txBody>
          <a:bodyPr wrap="square" rtlCol="0">
            <a:spAutoFit/>
          </a:bodyPr>
          <a:lstStyle/>
          <a:p>
            <a:pPr>
              <a:spcAft>
                <a:spcPts val="1200"/>
              </a:spcAft>
            </a:pPr>
            <a:r>
              <a:rPr lang="en-US" sz="2000" b="1" i="1" u="sng" dirty="0"/>
              <a:t>Binary classification</a:t>
            </a:r>
            <a:r>
              <a:rPr lang="en-US" sz="2000" dirty="0"/>
              <a:t>: Yes or No, True or False, Win or Lose, and so on</a:t>
            </a:r>
          </a:p>
          <a:p>
            <a:pPr>
              <a:spcAft>
                <a:spcPts val="1200"/>
              </a:spcAft>
            </a:pPr>
            <a:r>
              <a:rPr lang="en-US" sz="2000" dirty="0"/>
              <a:t>Can we predict the probability that an employee will quit or predict whether our company will win a client contract or not? </a:t>
            </a:r>
          </a:p>
        </p:txBody>
      </p:sp>
      <p:sp>
        <p:nvSpPr>
          <p:cNvPr id="5" name="TextBox 4">
            <a:extLst>
              <a:ext uri="{FF2B5EF4-FFF2-40B4-BE49-F238E27FC236}">
                <a16:creationId xmlns:a16="http://schemas.microsoft.com/office/drawing/2014/main" id="{0C682E05-A1FA-4D19-BBCA-F084506C9C57}"/>
              </a:ext>
            </a:extLst>
          </p:cNvPr>
          <p:cNvSpPr txBox="1"/>
          <p:nvPr/>
        </p:nvSpPr>
        <p:spPr>
          <a:xfrm>
            <a:off x="647772" y="3717382"/>
            <a:ext cx="7870702" cy="384721"/>
          </a:xfrm>
          <a:prstGeom prst="rect">
            <a:avLst/>
          </a:prstGeom>
          <a:solidFill>
            <a:schemeClr val="bg1"/>
          </a:solidFill>
          <a:ln>
            <a:solidFill>
              <a:schemeClr val="tx1"/>
            </a:solidFill>
          </a:ln>
        </p:spPr>
        <p:txBody>
          <a:bodyPr wrap="square" rtlCol="0">
            <a:spAutoFit/>
          </a:bodyPr>
          <a:lstStyle/>
          <a:p>
            <a:r>
              <a:rPr lang="en-US" sz="1900" dirty="0"/>
              <a:t>Supervised because the algorithm learns from known (labeled) training data.</a:t>
            </a:r>
          </a:p>
        </p:txBody>
      </p:sp>
      <p:sp>
        <p:nvSpPr>
          <p:cNvPr id="8" name="TextBox 7">
            <a:extLst>
              <a:ext uri="{FF2B5EF4-FFF2-40B4-BE49-F238E27FC236}">
                <a16:creationId xmlns:a16="http://schemas.microsoft.com/office/drawing/2014/main" id="{08ACFDF0-988D-4D44-B202-70536981EBF0}"/>
              </a:ext>
            </a:extLst>
          </p:cNvPr>
          <p:cNvSpPr txBox="1"/>
          <p:nvPr/>
        </p:nvSpPr>
        <p:spPr>
          <a:xfrm>
            <a:off x="647772" y="5444401"/>
            <a:ext cx="7870702" cy="677108"/>
          </a:xfrm>
          <a:prstGeom prst="rect">
            <a:avLst/>
          </a:prstGeom>
          <a:solidFill>
            <a:schemeClr val="bg1">
              <a:lumMod val="85000"/>
            </a:schemeClr>
          </a:solidFill>
          <a:ln>
            <a:solidFill>
              <a:schemeClr val="tx1"/>
            </a:solidFill>
          </a:ln>
        </p:spPr>
        <p:txBody>
          <a:bodyPr wrap="square" rtlCol="0">
            <a:spAutoFit/>
          </a:bodyPr>
          <a:lstStyle/>
          <a:p>
            <a:r>
              <a:rPr lang="en-US" sz="1900" b="1" i="1" u="sng" dirty="0"/>
              <a:t>NOTE</a:t>
            </a:r>
            <a:r>
              <a:rPr lang="en-US" sz="1900" dirty="0"/>
              <a:t>: We can run a multinomial logistic regression (multi-classification) but that is beyond the scope of this discussion.</a:t>
            </a:r>
          </a:p>
        </p:txBody>
      </p:sp>
    </p:spTree>
    <p:extLst>
      <p:ext uri="{BB962C8B-B14F-4D97-AF65-F5344CB8AC3E}">
        <p14:creationId xmlns:p14="http://schemas.microsoft.com/office/powerpoint/2010/main" val="4250440316"/>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Management Examples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3" name="TextBox 2"/>
          <p:cNvSpPr txBox="1"/>
          <p:nvPr/>
        </p:nvSpPr>
        <p:spPr>
          <a:xfrm>
            <a:off x="533400" y="1666707"/>
            <a:ext cx="8077200" cy="4493538"/>
          </a:xfrm>
          <a:prstGeom prst="rect">
            <a:avLst/>
          </a:prstGeom>
          <a:solidFill>
            <a:schemeClr val="accent2">
              <a:lumMod val="20000"/>
              <a:lumOff val="80000"/>
            </a:schemeClr>
          </a:solidFill>
          <a:ln>
            <a:solidFill>
              <a:schemeClr val="tx1"/>
            </a:solidFill>
          </a:ln>
        </p:spPr>
        <p:txBody>
          <a:bodyPr wrap="square" rtlCol="0">
            <a:spAutoFit/>
          </a:bodyPr>
          <a:lstStyle/>
          <a:p>
            <a:r>
              <a:rPr lang="en-US" sz="2200" dirty="0"/>
              <a:t>Can we predict whether a female employee who is 25 years old and has been working in the same role for the past 24 months will quit?</a:t>
            </a:r>
          </a:p>
          <a:p>
            <a:endParaRPr lang="en-US" sz="2200" dirty="0"/>
          </a:p>
          <a:p>
            <a:r>
              <a:rPr lang="en-US" sz="2200" dirty="0"/>
              <a:t>Can we predict whether my company will be successful when we expand into the Washington, DC market?</a:t>
            </a:r>
          </a:p>
          <a:p>
            <a:endParaRPr lang="en-US" sz="2200" dirty="0"/>
          </a:p>
          <a:p>
            <a:r>
              <a:rPr lang="en-US" sz="2200" dirty="0"/>
              <a:t>Can we predict whether a potential new hire with 10 years of experience will accept our job offer at a pay rate of 75K per year to join our company?</a:t>
            </a:r>
          </a:p>
          <a:p>
            <a:endParaRPr lang="en-US" sz="2200" dirty="0"/>
          </a:p>
          <a:p>
            <a:r>
              <a:rPr lang="en-US" sz="2200" dirty="0"/>
              <a:t>Can we predict whether a current customer who has 15 prior purchases of our related product offerings and has been a customer for 5 years will purchase our new product offering?</a:t>
            </a:r>
          </a:p>
        </p:txBody>
      </p:sp>
    </p:spTree>
    <p:extLst>
      <p:ext uri="{BB962C8B-B14F-4D97-AF65-F5344CB8AC3E}">
        <p14:creationId xmlns:p14="http://schemas.microsoft.com/office/powerpoint/2010/main" val="287013881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Management Examples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sp>
        <p:nvSpPr>
          <p:cNvPr id="3" name="TextBox 2"/>
          <p:cNvSpPr txBox="1"/>
          <p:nvPr/>
        </p:nvSpPr>
        <p:spPr>
          <a:xfrm>
            <a:off x="533400" y="1689010"/>
            <a:ext cx="8077200" cy="830997"/>
          </a:xfrm>
          <a:prstGeom prst="rect">
            <a:avLst/>
          </a:prstGeom>
          <a:solidFill>
            <a:schemeClr val="accent2">
              <a:lumMod val="20000"/>
              <a:lumOff val="80000"/>
            </a:schemeClr>
          </a:solidFill>
          <a:ln>
            <a:solidFill>
              <a:schemeClr val="tx1"/>
            </a:solidFill>
          </a:ln>
        </p:spPr>
        <p:txBody>
          <a:bodyPr wrap="square" rtlCol="0">
            <a:spAutoFit/>
          </a:bodyPr>
          <a:lstStyle/>
          <a:p>
            <a:r>
              <a:rPr lang="en-US" dirty="0"/>
              <a:t>Can we predict whether our new social media campaign on a similar platform will be successful?</a:t>
            </a:r>
          </a:p>
        </p:txBody>
      </p:sp>
      <p:sp>
        <p:nvSpPr>
          <p:cNvPr id="5" name="TextBox 4"/>
          <p:cNvSpPr txBox="1"/>
          <p:nvPr/>
        </p:nvSpPr>
        <p:spPr>
          <a:xfrm>
            <a:off x="533400" y="2588125"/>
            <a:ext cx="8077200" cy="769441"/>
          </a:xfrm>
          <a:prstGeom prst="rect">
            <a:avLst/>
          </a:prstGeom>
          <a:solidFill>
            <a:srgbClr val="00B050"/>
          </a:solidFill>
          <a:ln w="9525">
            <a:solidFill>
              <a:schemeClr val="tx1"/>
            </a:solidFill>
          </a:ln>
        </p:spPr>
        <p:txBody>
          <a:bodyPr wrap="square" rtlCol="0">
            <a:spAutoFit/>
          </a:bodyPr>
          <a:lstStyle/>
          <a:p>
            <a:pPr algn="ctr">
              <a:spcAft>
                <a:spcPts val="900"/>
              </a:spcAft>
            </a:pPr>
            <a:r>
              <a:rPr lang="en-US" altLang="en-US" sz="2200" b="1" dirty="0">
                <a:solidFill>
                  <a:schemeClr val="bg1"/>
                </a:solidFill>
                <a:latin typeface="+mj-lt"/>
              </a:rPr>
              <a:t>What do all of these managerial questions have in common?</a:t>
            </a:r>
          </a:p>
        </p:txBody>
      </p:sp>
      <p:sp>
        <p:nvSpPr>
          <p:cNvPr id="2" name="Rectangle 1"/>
          <p:cNvSpPr/>
          <p:nvPr/>
        </p:nvSpPr>
        <p:spPr>
          <a:xfrm>
            <a:off x="533400" y="3562797"/>
            <a:ext cx="8077200" cy="1477328"/>
          </a:xfrm>
          <a:prstGeom prst="rect">
            <a:avLst/>
          </a:prstGeom>
          <a:noFill/>
        </p:spPr>
        <p:txBody>
          <a:bodyPr wrap="square" lIns="91440" tIns="45720" rIns="91440" bIns="45720">
            <a:spAutoFit/>
          </a:bodyPr>
          <a:lstStyle/>
          <a:p>
            <a:pPr algn="ctr"/>
            <a:r>
              <a:rPr lang="en-US" sz="4500" b="1" dirty="0">
                <a:ln w="22225">
                  <a:solidFill>
                    <a:schemeClr val="accent2"/>
                  </a:solidFill>
                  <a:prstDash val="solid"/>
                </a:ln>
                <a:solidFill>
                  <a:schemeClr val="accent2">
                    <a:lumMod val="40000"/>
                    <a:lumOff val="60000"/>
                  </a:schemeClr>
                </a:solidFill>
              </a:rPr>
              <a:t>The outcome variable (DV) is binary (yes or no) </a:t>
            </a:r>
            <a:endParaRPr lang="en-US" sz="4500" b="1" cap="none" spc="0" dirty="0">
              <a:ln w="22225">
                <a:solidFill>
                  <a:schemeClr val="accent2"/>
                </a:solidFill>
                <a:prstDash val="solid"/>
              </a:ln>
              <a:solidFill>
                <a:schemeClr val="accent2">
                  <a:lumMod val="40000"/>
                  <a:lumOff val="60000"/>
                </a:schemeClr>
              </a:solidFill>
              <a:effectLst/>
            </a:endParaRPr>
          </a:p>
        </p:txBody>
      </p:sp>
      <p:sp>
        <p:nvSpPr>
          <p:cNvPr id="7" name="TextBox 6"/>
          <p:cNvSpPr txBox="1"/>
          <p:nvPr/>
        </p:nvSpPr>
        <p:spPr>
          <a:xfrm>
            <a:off x="533400" y="5294313"/>
            <a:ext cx="8077200" cy="830997"/>
          </a:xfrm>
          <a:prstGeom prst="rect">
            <a:avLst/>
          </a:prstGeom>
          <a:solidFill>
            <a:srgbClr val="FFFF00"/>
          </a:solidFill>
          <a:ln>
            <a:solidFill>
              <a:schemeClr val="tx1"/>
            </a:solidFill>
          </a:ln>
        </p:spPr>
        <p:txBody>
          <a:bodyPr wrap="square" rtlCol="0">
            <a:spAutoFit/>
          </a:bodyPr>
          <a:lstStyle/>
          <a:p>
            <a:pPr algn="ctr"/>
            <a:r>
              <a:rPr lang="en-US" b="1" dirty="0"/>
              <a:t>So what?  </a:t>
            </a:r>
          </a:p>
          <a:p>
            <a:pPr algn="ctr"/>
            <a:r>
              <a:rPr lang="en-US" b="1" dirty="0"/>
              <a:t>Why is this important?</a:t>
            </a:r>
          </a:p>
        </p:txBody>
      </p:sp>
    </p:spTree>
    <p:extLst>
      <p:ext uri="{BB962C8B-B14F-4D97-AF65-F5344CB8AC3E}">
        <p14:creationId xmlns:p14="http://schemas.microsoft.com/office/powerpoint/2010/main" val="4073243879"/>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Management Examples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10" name="Picture 9">
            <a:extLst>
              <a:ext uri="{FF2B5EF4-FFF2-40B4-BE49-F238E27FC236}">
                <a16:creationId xmlns:a16="http://schemas.microsoft.com/office/drawing/2014/main" id="{998D7EFF-0DC1-49AD-9423-F09519E41976}"/>
              </a:ext>
            </a:extLst>
          </p:cNvPr>
          <p:cNvPicPr>
            <a:picLocks noChangeAspect="1"/>
          </p:cNvPicPr>
          <p:nvPr/>
        </p:nvPicPr>
        <p:blipFill>
          <a:blip r:embed="rId3"/>
          <a:stretch>
            <a:fillRect/>
          </a:stretch>
        </p:blipFill>
        <p:spPr>
          <a:xfrm>
            <a:off x="521463" y="5017656"/>
            <a:ext cx="8131098" cy="1143001"/>
          </a:xfrm>
          <a:prstGeom prst="rect">
            <a:avLst/>
          </a:prstGeom>
          <a:ln>
            <a:solidFill>
              <a:schemeClr val="tx1"/>
            </a:solidFill>
          </a:ln>
        </p:spPr>
      </p:pic>
      <p:pic>
        <p:nvPicPr>
          <p:cNvPr id="4" name="Picture 3">
            <a:extLst>
              <a:ext uri="{FF2B5EF4-FFF2-40B4-BE49-F238E27FC236}">
                <a16:creationId xmlns:a16="http://schemas.microsoft.com/office/drawing/2014/main" id="{1ACC1BCE-3076-4546-AAAE-0E53B24897DD}"/>
              </a:ext>
            </a:extLst>
          </p:cNvPr>
          <p:cNvPicPr>
            <a:picLocks noChangeAspect="1"/>
          </p:cNvPicPr>
          <p:nvPr/>
        </p:nvPicPr>
        <p:blipFill>
          <a:blip r:embed="rId4"/>
          <a:stretch>
            <a:fillRect/>
          </a:stretch>
        </p:blipFill>
        <p:spPr>
          <a:xfrm>
            <a:off x="521463" y="1690688"/>
            <a:ext cx="8131098" cy="3239226"/>
          </a:xfrm>
          <a:prstGeom prst="rect">
            <a:avLst/>
          </a:prstGeom>
          <a:ln>
            <a:solidFill>
              <a:schemeClr val="tx1"/>
            </a:solidFill>
          </a:ln>
        </p:spPr>
      </p:pic>
    </p:spTree>
    <p:extLst>
      <p:ext uri="{BB962C8B-B14F-4D97-AF65-F5344CB8AC3E}">
        <p14:creationId xmlns:p14="http://schemas.microsoft.com/office/powerpoint/2010/main" val="601526636"/>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4"/>
          <p:cNvSpPr>
            <a:spLocks noGrp="1" noChangeArrowheads="1"/>
          </p:cNvSpPr>
          <p:nvPr>
            <p:ph type="body" idx="1"/>
          </p:nvPr>
        </p:nvSpPr>
        <p:spPr>
          <a:xfrm>
            <a:off x="457200" y="381000"/>
            <a:ext cx="8229600" cy="5867400"/>
          </a:xfrm>
        </p:spPr>
        <p:txBody>
          <a:bodyPr/>
          <a:lstStyle/>
          <a:p>
            <a:pPr marL="0" indent="0" eaLnBrk="1" hangingPunct="1">
              <a:spcAft>
                <a:spcPts val="1000"/>
              </a:spcAft>
              <a:buNone/>
            </a:pPr>
            <a:r>
              <a:rPr lang="en-US" altLang="en-US" dirty="0"/>
              <a:t> </a:t>
            </a:r>
          </a:p>
        </p:txBody>
      </p:sp>
      <p:sp>
        <p:nvSpPr>
          <p:cNvPr id="2" name="TextBox 1">
            <a:extLst>
              <a:ext uri="{FF2B5EF4-FFF2-40B4-BE49-F238E27FC236}">
                <a16:creationId xmlns:a16="http://schemas.microsoft.com/office/drawing/2014/main" id="{17786796-4646-4648-B8C1-452D9F648273}"/>
              </a:ext>
            </a:extLst>
          </p:cNvPr>
          <p:cNvSpPr txBox="1"/>
          <p:nvPr/>
        </p:nvSpPr>
        <p:spPr>
          <a:xfrm>
            <a:off x="747038" y="609600"/>
            <a:ext cx="7696200" cy="430887"/>
          </a:xfrm>
          <a:prstGeom prst="rect">
            <a:avLst/>
          </a:prstGeom>
          <a:solidFill>
            <a:schemeClr val="bg1"/>
          </a:solidFill>
          <a:ln>
            <a:solidFill>
              <a:schemeClr val="tx1"/>
            </a:solidFill>
          </a:ln>
        </p:spPr>
        <p:txBody>
          <a:bodyPr wrap="square" rtlCol="0">
            <a:spAutoFit/>
          </a:bodyPr>
          <a:lstStyle/>
          <a:p>
            <a:r>
              <a:rPr lang="en-US" sz="2200" dirty="0"/>
              <a:t>We do need a quick math refresher to interpret our results properly</a:t>
            </a:r>
          </a:p>
        </p:txBody>
      </p:sp>
      <p:pic>
        <p:nvPicPr>
          <p:cNvPr id="3" name="Picture 2">
            <a:extLst>
              <a:ext uri="{FF2B5EF4-FFF2-40B4-BE49-F238E27FC236}">
                <a16:creationId xmlns:a16="http://schemas.microsoft.com/office/drawing/2014/main" id="{5E90503B-BAB5-47FB-990C-CCD350934735}"/>
              </a:ext>
            </a:extLst>
          </p:cNvPr>
          <p:cNvPicPr>
            <a:picLocks noChangeAspect="1"/>
          </p:cNvPicPr>
          <p:nvPr/>
        </p:nvPicPr>
        <p:blipFill>
          <a:blip r:embed="rId3"/>
          <a:stretch>
            <a:fillRect/>
          </a:stretch>
        </p:blipFill>
        <p:spPr>
          <a:xfrm>
            <a:off x="1656676" y="1269087"/>
            <a:ext cx="5876925" cy="4717545"/>
          </a:xfrm>
          <a:prstGeom prst="rect">
            <a:avLst/>
          </a:prstGeom>
          <a:ln>
            <a:solidFill>
              <a:schemeClr val="tx1"/>
            </a:solidFill>
          </a:ln>
        </p:spPr>
      </p:pic>
    </p:spTree>
    <p:extLst>
      <p:ext uri="{BB962C8B-B14F-4D97-AF65-F5344CB8AC3E}">
        <p14:creationId xmlns:p14="http://schemas.microsoft.com/office/powerpoint/2010/main" val="2444293784"/>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Math Refresher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p:cNvPicPr>
            <a:picLocks noChangeAspect="1"/>
          </p:cNvPicPr>
          <p:nvPr/>
        </p:nvPicPr>
        <p:blipFill>
          <a:blip r:embed="rId3"/>
          <a:stretch>
            <a:fillRect/>
          </a:stretch>
        </p:blipFill>
        <p:spPr>
          <a:xfrm>
            <a:off x="3936384" y="1698240"/>
            <a:ext cx="4674216" cy="2566350"/>
          </a:xfrm>
          <a:prstGeom prst="rect">
            <a:avLst/>
          </a:prstGeom>
          <a:ln>
            <a:solidFill>
              <a:schemeClr val="tx2"/>
            </a:solidFill>
          </a:ln>
        </p:spPr>
      </p:pic>
      <p:sp>
        <p:nvSpPr>
          <p:cNvPr id="6" name="TextBox 5"/>
          <p:cNvSpPr txBox="1"/>
          <p:nvPr/>
        </p:nvSpPr>
        <p:spPr>
          <a:xfrm>
            <a:off x="3936384" y="4363943"/>
            <a:ext cx="4674216" cy="1785104"/>
          </a:xfrm>
          <a:prstGeom prst="rect">
            <a:avLst/>
          </a:prstGeom>
          <a:solidFill>
            <a:srgbClr val="FFFF00"/>
          </a:solidFill>
          <a:ln>
            <a:solidFill>
              <a:schemeClr val="tx1"/>
            </a:solidFill>
          </a:ln>
        </p:spPr>
        <p:txBody>
          <a:bodyPr wrap="square" rtlCol="0">
            <a:spAutoFit/>
          </a:bodyPr>
          <a:lstStyle/>
          <a:p>
            <a:r>
              <a:rPr lang="en-US" sz="2200" b="1" dirty="0"/>
              <a:t>Our python packages do </a:t>
            </a:r>
            <a:r>
              <a:rPr lang="en-US" sz="2200" b="1" i="1" u="sng" dirty="0"/>
              <a:t>most</a:t>
            </a:r>
            <a:r>
              <a:rPr lang="en-US" sz="2200" b="1" dirty="0"/>
              <a:t> of the math for us so there is nothing to fear!  However, we do have to </a:t>
            </a:r>
            <a:r>
              <a:rPr lang="en-US" sz="2200" b="1" i="1" u="sng" dirty="0"/>
              <a:t>conceptually</a:t>
            </a:r>
            <a:r>
              <a:rPr lang="en-US" sz="2200" b="1" dirty="0"/>
              <a:t> understand a few concepts to understand our results.</a:t>
            </a:r>
          </a:p>
        </p:txBody>
      </p:sp>
      <p:pic>
        <p:nvPicPr>
          <p:cNvPr id="3" name="Picture 2"/>
          <p:cNvPicPr>
            <a:picLocks noChangeAspect="1"/>
          </p:cNvPicPr>
          <p:nvPr/>
        </p:nvPicPr>
        <p:blipFill>
          <a:blip r:embed="rId4"/>
          <a:stretch>
            <a:fillRect/>
          </a:stretch>
        </p:blipFill>
        <p:spPr>
          <a:xfrm>
            <a:off x="553846" y="1709390"/>
            <a:ext cx="3285893" cy="4457257"/>
          </a:xfrm>
          <a:prstGeom prst="rect">
            <a:avLst/>
          </a:prstGeom>
          <a:ln>
            <a:solidFill>
              <a:schemeClr val="tx1"/>
            </a:solidFill>
          </a:ln>
        </p:spPr>
      </p:pic>
    </p:spTree>
    <p:extLst>
      <p:ext uri="{BB962C8B-B14F-4D97-AF65-F5344CB8AC3E}">
        <p14:creationId xmlns:p14="http://schemas.microsoft.com/office/powerpoint/2010/main" val="4004680709"/>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Math Refresher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9" name="Picture 8"/>
          <p:cNvPicPr>
            <a:picLocks noChangeAspect="1"/>
          </p:cNvPicPr>
          <p:nvPr/>
        </p:nvPicPr>
        <p:blipFill>
          <a:blip r:embed="rId3"/>
          <a:stretch>
            <a:fillRect/>
          </a:stretch>
        </p:blipFill>
        <p:spPr>
          <a:xfrm>
            <a:off x="583967" y="3327216"/>
            <a:ext cx="3149833" cy="2326887"/>
          </a:xfrm>
          <a:prstGeom prst="rect">
            <a:avLst/>
          </a:prstGeom>
          <a:ln>
            <a:solidFill>
              <a:schemeClr val="tx1"/>
            </a:solidFill>
          </a:ln>
        </p:spPr>
      </p:pic>
      <p:sp>
        <p:nvSpPr>
          <p:cNvPr id="10" name="TextBox 9"/>
          <p:cNvSpPr txBox="1"/>
          <p:nvPr/>
        </p:nvSpPr>
        <p:spPr>
          <a:xfrm>
            <a:off x="583968" y="5698269"/>
            <a:ext cx="7982706" cy="461665"/>
          </a:xfrm>
          <a:prstGeom prst="rect">
            <a:avLst/>
          </a:prstGeom>
          <a:solidFill>
            <a:schemeClr val="bg1"/>
          </a:solidFill>
          <a:ln>
            <a:solidFill>
              <a:schemeClr val="tx1"/>
            </a:solidFill>
          </a:ln>
        </p:spPr>
        <p:txBody>
          <a:bodyPr wrap="square" rtlCol="0">
            <a:spAutoFit/>
          </a:bodyPr>
          <a:lstStyle/>
          <a:p>
            <a:pPr algn="ctr"/>
            <a:r>
              <a:rPr lang="en-US" dirty="0"/>
              <a:t>e is a mathematical constant equal to ~2.71828</a:t>
            </a:r>
          </a:p>
        </p:txBody>
      </p:sp>
      <p:pic>
        <p:nvPicPr>
          <p:cNvPr id="2" name="Picture 1"/>
          <p:cNvPicPr>
            <a:picLocks noChangeAspect="1"/>
          </p:cNvPicPr>
          <p:nvPr/>
        </p:nvPicPr>
        <p:blipFill>
          <a:blip r:embed="rId4"/>
          <a:stretch>
            <a:fillRect/>
          </a:stretch>
        </p:blipFill>
        <p:spPr>
          <a:xfrm>
            <a:off x="583967" y="1701309"/>
            <a:ext cx="7950431" cy="895350"/>
          </a:xfrm>
          <a:prstGeom prst="rect">
            <a:avLst/>
          </a:prstGeom>
          <a:ln>
            <a:solidFill>
              <a:schemeClr val="tx1"/>
            </a:solidFill>
          </a:ln>
        </p:spPr>
      </p:pic>
      <p:pic>
        <p:nvPicPr>
          <p:cNvPr id="3" name="Picture 2"/>
          <p:cNvPicPr>
            <a:picLocks noChangeAspect="1"/>
          </p:cNvPicPr>
          <p:nvPr/>
        </p:nvPicPr>
        <p:blipFill>
          <a:blip r:embed="rId5"/>
          <a:stretch>
            <a:fillRect/>
          </a:stretch>
        </p:blipFill>
        <p:spPr>
          <a:xfrm>
            <a:off x="2555139" y="2687263"/>
            <a:ext cx="4048125" cy="535724"/>
          </a:xfrm>
          <a:prstGeom prst="rect">
            <a:avLst/>
          </a:prstGeom>
          <a:ln>
            <a:solidFill>
              <a:schemeClr val="tx1"/>
            </a:solidFill>
          </a:ln>
        </p:spPr>
      </p:pic>
      <p:pic>
        <p:nvPicPr>
          <p:cNvPr id="4" name="Picture 3">
            <a:extLst>
              <a:ext uri="{FF2B5EF4-FFF2-40B4-BE49-F238E27FC236}">
                <a16:creationId xmlns:a16="http://schemas.microsoft.com/office/drawing/2014/main" id="{B10FBCF3-6DAB-4F46-8A17-9EC5C6B68DEF}"/>
              </a:ext>
            </a:extLst>
          </p:cNvPr>
          <p:cNvPicPr>
            <a:picLocks noChangeAspect="1"/>
          </p:cNvPicPr>
          <p:nvPr/>
        </p:nvPicPr>
        <p:blipFill>
          <a:blip r:embed="rId6"/>
          <a:stretch>
            <a:fillRect/>
          </a:stretch>
        </p:blipFill>
        <p:spPr>
          <a:xfrm>
            <a:off x="3828715" y="3327216"/>
            <a:ext cx="4737960" cy="2328917"/>
          </a:xfrm>
          <a:prstGeom prst="rect">
            <a:avLst/>
          </a:prstGeom>
          <a:ln>
            <a:solidFill>
              <a:schemeClr val="tx1"/>
            </a:solidFill>
          </a:ln>
        </p:spPr>
      </p:pic>
    </p:spTree>
    <p:extLst>
      <p:ext uri="{BB962C8B-B14F-4D97-AF65-F5344CB8AC3E}">
        <p14:creationId xmlns:p14="http://schemas.microsoft.com/office/powerpoint/2010/main" val="2550798302"/>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Math Refresher </a:t>
            </a:r>
          </a:p>
        </p:txBody>
      </p:sp>
      <p:sp>
        <p:nvSpPr>
          <p:cNvPr id="7171" name="Rectangle 14"/>
          <p:cNvSpPr>
            <a:spLocks noGrp="1" noChangeArrowheads="1"/>
          </p:cNvSpPr>
          <p:nvPr>
            <p:ph type="body" idx="1"/>
          </p:nvPr>
        </p:nvSpPr>
        <p:spPr>
          <a:xfrm>
            <a:off x="457200" y="1600200"/>
            <a:ext cx="8229600" cy="4648200"/>
          </a:xfrm>
        </p:spPr>
        <p:txBody>
          <a:bodyPr/>
          <a:lstStyle/>
          <a:p>
            <a:pPr marL="0" indent="0" eaLnBrk="1" hangingPunct="1">
              <a:spcAft>
                <a:spcPts val="1000"/>
              </a:spcAft>
              <a:buNone/>
            </a:pPr>
            <a:r>
              <a:rPr lang="en-US" altLang="en-US" dirty="0"/>
              <a:t> </a:t>
            </a:r>
          </a:p>
        </p:txBody>
      </p:sp>
      <p:pic>
        <p:nvPicPr>
          <p:cNvPr id="2" name="Picture 1"/>
          <p:cNvPicPr>
            <a:picLocks noChangeAspect="1"/>
          </p:cNvPicPr>
          <p:nvPr/>
        </p:nvPicPr>
        <p:blipFill>
          <a:blip r:embed="rId3"/>
          <a:stretch>
            <a:fillRect/>
          </a:stretch>
        </p:blipFill>
        <p:spPr>
          <a:xfrm>
            <a:off x="532936" y="1763169"/>
            <a:ext cx="4429358" cy="2466975"/>
          </a:xfrm>
          <a:prstGeom prst="rect">
            <a:avLst/>
          </a:prstGeom>
          <a:ln>
            <a:solidFill>
              <a:schemeClr val="tx1"/>
            </a:solidFill>
          </a:ln>
        </p:spPr>
      </p:pic>
      <p:sp>
        <p:nvSpPr>
          <p:cNvPr id="5" name="TextBox 4"/>
          <p:cNvSpPr txBox="1"/>
          <p:nvPr/>
        </p:nvSpPr>
        <p:spPr>
          <a:xfrm>
            <a:off x="5018049" y="1752018"/>
            <a:ext cx="3593015" cy="2462213"/>
          </a:xfrm>
          <a:prstGeom prst="rect">
            <a:avLst/>
          </a:prstGeom>
          <a:solidFill>
            <a:srgbClr val="00B050"/>
          </a:solidFill>
          <a:ln w="9525">
            <a:solidFill>
              <a:schemeClr val="tx1"/>
            </a:solidFill>
          </a:ln>
        </p:spPr>
        <p:txBody>
          <a:bodyPr wrap="square" rtlCol="0">
            <a:spAutoFit/>
          </a:bodyPr>
          <a:lstStyle/>
          <a:p>
            <a:pPr>
              <a:spcAft>
                <a:spcPts val="900"/>
              </a:spcAft>
            </a:pPr>
            <a:r>
              <a:rPr lang="en-US" altLang="en-US" sz="2200" b="1" dirty="0">
                <a:solidFill>
                  <a:schemeClr val="bg1"/>
                </a:solidFill>
                <a:latin typeface="+mj-lt"/>
              </a:rPr>
              <a:t>For instance, we have 100 employees and 20 of them are satisfied with their job and 80 of them are dissatisfied with their job.  Let’s calculate these values!</a:t>
            </a:r>
          </a:p>
        </p:txBody>
      </p:sp>
      <p:sp>
        <p:nvSpPr>
          <p:cNvPr id="6" name="TextBox 5"/>
          <p:cNvSpPr txBox="1"/>
          <p:nvPr/>
        </p:nvSpPr>
        <p:spPr>
          <a:xfrm>
            <a:off x="533400" y="4308086"/>
            <a:ext cx="8077664" cy="1785104"/>
          </a:xfrm>
          <a:prstGeom prst="rect">
            <a:avLst/>
          </a:prstGeom>
          <a:solidFill>
            <a:schemeClr val="accent2">
              <a:lumMod val="20000"/>
              <a:lumOff val="80000"/>
            </a:schemeClr>
          </a:solidFill>
          <a:ln>
            <a:solidFill>
              <a:schemeClr val="tx1"/>
            </a:solidFill>
          </a:ln>
        </p:spPr>
        <p:txBody>
          <a:bodyPr wrap="square" rtlCol="0">
            <a:spAutoFit/>
          </a:bodyPr>
          <a:lstStyle/>
          <a:p>
            <a:r>
              <a:rPr lang="en-US" sz="2200" dirty="0"/>
              <a:t>Probability of </a:t>
            </a:r>
            <a:r>
              <a:rPr lang="en-US" sz="2200" b="1" i="1" u="sng" dirty="0"/>
              <a:t>dissatisfied</a:t>
            </a:r>
            <a:r>
              <a:rPr lang="en-US" sz="2200" dirty="0"/>
              <a:t> employee is 80/100 or 0.8 and the probability of a </a:t>
            </a:r>
            <a:r>
              <a:rPr lang="en-US" sz="2200" b="1" i="1" u="sng" dirty="0"/>
              <a:t>satisfied</a:t>
            </a:r>
            <a:r>
              <a:rPr lang="en-US" sz="2200" dirty="0"/>
              <a:t> employee is 20/100 or 0.2.</a:t>
            </a:r>
          </a:p>
          <a:p>
            <a:endParaRPr lang="en-US" sz="2200" dirty="0"/>
          </a:p>
          <a:p>
            <a:r>
              <a:rPr lang="en-US" sz="2200" dirty="0"/>
              <a:t>Odds ratio of a </a:t>
            </a:r>
            <a:r>
              <a:rPr lang="en-US" sz="2200" b="1" i="1" u="sng" dirty="0"/>
              <a:t>dissatisfied</a:t>
            </a:r>
            <a:r>
              <a:rPr lang="en-US" sz="2200" dirty="0"/>
              <a:t> employee is (80/100)/(1-(80/100)) = 4 to 1</a:t>
            </a:r>
          </a:p>
          <a:p>
            <a:r>
              <a:rPr lang="en-US" sz="2200" dirty="0"/>
              <a:t>Odds ratio of a </a:t>
            </a:r>
            <a:r>
              <a:rPr lang="en-US" sz="2200" b="1" i="1" u="sng" dirty="0"/>
              <a:t>satisfied</a:t>
            </a:r>
            <a:r>
              <a:rPr lang="en-US" sz="2200" dirty="0"/>
              <a:t> employee is (20/100)/(1-(20/100)) = 0.25</a:t>
            </a:r>
          </a:p>
        </p:txBody>
      </p:sp>
    </p:spTree>
    <p:extLst>
      <p:ext uri="{BB962C8B-B14F-4D97-AF65-F5344CB8AC3E}">
        <p14:creationId xmlns:p14="http://schemas.microsoft.com/office/powerpoint/2010/main" val="3493238511"/>
      </p:ext>
    </p:extLst>
  </p:cSld>
  <p:clrMapOvr>
    <a:masterClrMapping/>
  </p:clrMapOvr>
  <p:transition>
    <p:checker/>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989"/>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13373</TotalTime>
  <Words>757</Words>
  <Application>Microsoft Office PowerPoint</Application>
  <PresentationFormat>On-screen Show (4:3)</PresentationFormat>
  <Paragraphs>88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 Antiqua</vt:lpstr>
      <vt:lpstr>Times New Roman</vt:lpstr>
      <vt:lpstr>Wingdings</vt:lpstr>
      <vt:lpstr>Default Design</vt:lpstr>
      <vt:lpstr>Logistic Regression</vt:lpstr>
      <vt:lpstr>Logistic Regression </vt:lpstr>
      <vt:lpstr>Management Examples </vt:lpstr>
      <vt:lpstr>Management Examples </vt:lpstr>
      <vt:lpstr>Management Examples </vt:lpstr>
      <vt:lpstr>PowerPoint Presentation</vt:lpstr>
      <vt:lpstr>Math Refresher </vt:lpstr>
      <vt:lpstr>Math Refresher </vt:lpstr>
      <vt:lpstr>Math Refresher </vt:lpstr>
      <vt:lpstr>Math Refresher </vt:lpstr>
      <vt:lpstr>PowerPoint Presentation</vt:lpstr>
      <vt:lpstr>Logistic Regression</vt:lpstr>
      <vt:lpstr>Logistic Regression</vt:lpstr>
      <vt:lpstr>Logistic Regression </vt:lpstr>
      <vt:lpstr>Logistic Regression </vt:lpstr>
      <vt:lpstr>Logistic Regression </vt:lpstr>
      <vt:lpstr>Logistic Regression </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of Database Design, Application Development and Administration</dc:title>
  <dc:subject>Data modeling</dc:subject>
  <dc:creator>Michael Mannino</dc:creator>
  <cp:lastModifiedBy>Mattson, Tom</cp:lastModifiedBy>
  <cp:revision>1993</cp:revision>
  <cp:lastPrinted>2016-04-20T18:34:37Z</cp:lastPrinted>
  <dcterms:created xsi:type="dcterms:W3CDTF">2000-07-15T18:34:14Z</dcterms:created>
  <dcterms:modified xsi:type="dcterms:W3CDTF">2020-04-10T15:14:43Z</dcterms:modified>
</cp:coreProperties>
</file>