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31"/>
  </p:notesMasterIdLst>
  <p:handoutMasterIdLst>
    <p:handoutMasterId r:id="rId32"/>
  </p:handoutMasterIdLst>
  <p:sldIdLst>
    <p:sldId id="269" r:id="rId2"/>
    <p:sldId id="276" r:id="rId3"/>
    <p:sldId id="339" r:id="rId4"/>
    <p:sldId id="274" r:id="rId5"/>
    <p:sldId id="345" r:id="rId6"/>
    <p:sldId id="347" r:id="rId7"/>
    <p:sldId id="346" r:id="rId8"/>
    <p:sldId id="348" r:id="rId9"/>
    <p:sldId id="349" r:id="rId10"/>
    <p:sldId id="350" r:id="rId11"/>
    <p:sldId id="351" r:id="rId12"/>
    <p:sldId id="352" r:id="rId13"/>
    <p:sldId id="312" r:id="rId14"/>
    <p:sldId id="354" r:id="rId15"/>
    <p:sldId id="355" r:id="rId16"/>
    <p:sldId id="361" r:id="rId17"/>
    <p:sldId id="356" r:id="rId18"/>
    <p:sldId id="357" r:id="rId19"/>
    <p:sldId id="362" r:id="rId20"/>
    <p:sldId id="364" r:id="rId21"/>
    <p:sldId id="363" r:id="rId22"/>
    <p:sldId id="358" r:id="rId23"/>
    <p:sldId id="365" r:id="rId24"/>
    <p:sldId id="359" r:id="rId25"/>
    <p:sldId id="366" r:id="rId26"/>
    <p:sldId id="360" r:id="rId27"/>
    <p:sldId id="367" r:id="rId28"/>
    <p:sldId id="368" r:id="rId29"/>
    <p:sldId id="369" r:id="rId30"/>
  </p:sldIdLst>
  <p:sldSz cx="9144000" cy="6858000" type="screen4x3"/>
  <p:notesSz cx="7010400" cy="9296400"/>
  <p:custDataLst>
    <p:tags r:id="rId33"/>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9AD"/>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85" autoAdjust="0"/>
    <p:restoredTop sz="82583" autoAdjust="0"/>
  </p:normalViewPr>
  <p:slideViewPr>
    <p:cSldViewPr>
      <p:cViewPr varScale="1">
        <p:scale>
          <a:sx n="71" d="100"/>
          <a:sy n="71" d="100"/>
        </p:scale>
        <p:origin x="974" y="6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6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eaLnBrk="0" hangingPunct="0">
              <a:defRPr sz="1200" smtClean="0"/>
            </a:lvl1pPr>
          </a:lstStyle>
          <a:p>
            <a:pPr>
              <a:defRPr/>
            </a:pPr>
            <a:endParaRPr lang="en-US" altLang="en-US"/>
          </a:p>
        </p:txBody>
      </p:sp>
      <p:sp>
        <p:nvSpPr>
          <p:cNvPr id="15363" name="Rectangle 3"/>
          <p:cNvSpPr>
            <a:spLocks noGrp="1" noChangeArrowheads="1"/>
          </p:cNvSpPr>
          <p:nvPr>
            <p:ph type="dt" sz="quarter" idx="1"/>
          </p:nvPr>
        </p:nvSpPr>
        <p:spPr bwMode="auto">
          <a:xfrm>
            <a:off x="397256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eaLnBrk="0" hangingPunct="0">
              <a:defRPr sz="1200" smtClean="0"/>
            </a:lvl1pPr>
          </a:lstStyle>
          <a:p>
            <a:pPr>
              <a:defRPr/>
            </a:pPr>
            <a:endParaRPr lang="en-US" altLang="en-US"/>
          </a:p>
        </p:txBody>
      </p:sp>
      <p:sp>
        <p:nvSpPr>
          <p:cNvPr id="15364" name="Rectangle 4"/>
          <p:cNvSpPr>
            <a:spLocks noGrp="1" noChangeArrowheads="1"/>
          </p:cNvSpPr>
          <p:nvPr>
            <p:ph type="ftr" sz="quarter" idx="2"/>
          </p:nvPr>
        </p:nvSpPr>
        <p:spPr bwMode="auto">
          <a:xfrm>
            <a:off x="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eaLnBrk="0" hangingPunct="0">
              <a:defRPr sz="1200" smtClean="0"/>
            </a:lvl1pPr>
          </a:lstStyle>
          <a:p>
            <a:pPr>
              <a:defRPr/>
            </a:pPr>
            <a:endParaRPr lang="en-US" altLang="en-US"/>
          </a:p>
        </p:txBody>
      </p:sp>
      <p:sp>
        <p:nvSpPr>
          <p:cNvPr id="15365" name="Rectangle 5"/>
          <p:cNvSpPr>
            <a:spLocks noGrp="1" noChangeArrowheads="1"/>
          </p:cNvSpPr>
          <p:nvPr>
            <p:ph type="sldNum" sz="quarter" idx="3"/>
          </p:nvPr>
        </p:nvSpPr>
        <p:spPr bwMode="auto">
          <a:xfrm>
            <a:off x="397256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eaLnBrk="0" hangingPunct="0">
              <a:defRPr sz="1200" smtClean="0"/>
            </a:lvl1pPr>
          </a:lstStyle>
          <a:p>
            <a:pPr>
              <a:defRPr/>
            </a:pPr>
            <a:fld id="{C13343D7-1A08-439F-971C-909B08801D3F}" type="slidenum">
              <a:rPr lang="en-US" altLang="en-US"/>
              <a:pPr>
                <a:defRPr/>
              </a:pPr>
              <a:t>‹#›</a:t>
            </a:fld>
            <a:endParaRPr lang="en-US" altLang="en-US"/>
          </a:p>
        </p:txBody>
      </p:sp>
    </p:spTree>
    <p:extLst>
      <p:ext uri="{BB962C8B-B14F-4D97-AF65-F5344CB8AC3E}">
        <p14:creationId xmlns:p14="http://schemas.microsoft.com/office/powerpoint/2010/main" val="384226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eaLnBrk="0" hangingPunct="0">
              <a:defRPr sz="1200" smtClean="0"/>
            </a:lvl1pPr>
          </a:lstStyle>
          <a:p>
            <a:pPr>
              <a:defRPr/>
            </a:pPr>
            <a:endParaRPr lang="en-US" altLang="en-US"/>
          </a:p>
        </p:txBody>
      </p:sp>
      <p:sp>
        <p:nvSpPr>
          <p:cNvPr id="17411" name="Rectangle 1027"/>
          <p:cNvSpPr>
            <a:spLocks noGrp="1" noChangeArrowheads="1"/>
          </p:cNvSpPr>
          <p:nvPr>
            <p:ph type="dt" idx="1"/>
          </p:nvPr>
        </p:nvSpPr>
        <p:spPr bwMode="auto">
          <a:xfrm>
            <a:off x="397256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eaLnBrk="0" hangingPunct="0">
              <a:defRPr sz="1200" smtClean="0"/>
            </a:lvl1pPr>
          </a:lstStyle>
          <a:p>
            <a:pPr>
              <a:defRPr/>
            </a:pPr>
            <a:endParaRPr lang="en-US" altLang="en-US"/>
          </a:p>
        </p:txBody>
      </p:sp>
      <p:sp>
        <p:nvSpPr>
          <p:cNvPr id="3076"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34720" y="4415790"/>
            <a:ext cx="514096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7414" name="Rectangle 1030"/>
          <p:cNvSpPr>
            <a:spLocks noGrp="1" noChangeArrowheads="1"/>
          </p:cNvSpPr>
          <p:nvPr>
            <p:ph type="ftr" sz="quarter" idx="4"/>
          </p:nvPr>
        </p:nvSpPr>
        <p:spPr bwMode="auto">
          <a:xfrm>
            <a:off x="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eaLnBrk="0" hangingPunct="0">
              <a:defRPr sz="1200" smtClean="0"/>
            </a:lvl1pPr>
          </a:lstStyle>
          <a:p>
            <a:pPr>
              <a:defRPr/>
            </a:pPr>
            <a:endParaRPr lang="en-US" altLang="en-US"/>
          </a:p>
        </p:txBody>
      </p:sp>
      <p:sp>
        <p:nvSpPr>
          <p:cNvPr id="17415" name="Rectangle 1031"/>
          <p:cNvSpPr>
            <a:spLocks noGrp="1" noChangeArrowheads="1"/>
          </p:cNvSpPr>
          <p:nvPr>
            <p:ph type="sldNum" sz="quarter" idx="5"/>
          </p:nvPr>
        </p:nvSpPr>
        <p:spPr bwMode="auto">
          <a:xfrm>
            <a:off x="397256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eaLnBrk="0" hangingPunct="0">
              <a:defRPr sz="1200" smtClean="0"/>
            </a:lvl1pPr>
          </a:lstStyle>
          <a:p>
            <a:pPr>
              <a:defRPr/>
            </a:pPr>
            <a:fld id="{3D7DC7AA-34E7-4556-B8C9-EEDC6A27C54E}" type="slidenum">
              <a:rPr lang="en-US" altLang="en-US"/>
              <a:pPr>
                <a:defRPr/>
              </a:pPr>
              <a:t>‹#›</a:t>
            </a:fld>
            <a:endParaRPr lang="en-US" altLang="en-US"/>
          </a:p>
        </p:txBody>
      </p:sp>
    </p:spTree>
    <p:extLst>
      <p:ext uri="{BB962C8B-B14F-4D97-AF65-F5344CB8AC3E}">
        <p14:creationId xmlns:p14="http://schemas.microsoft.com/office/powerpoint/2010/main" val="1091118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4800462-E194-4005-860C-254D1F9EB916}" type="slidenum">
              <a:rPr lang="en-US" altLang="en-US" sz="1200"/>
              <a:pPr/>
              <a:t>1</a:t>
            </a:fld>
            <a:endParaRPr lang="en-US" altLang="en-US"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446806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10</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80636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11</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474646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12</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882558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13</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562558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14</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923196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15</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074258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16</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25094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17</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56472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18</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468027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19</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16019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2</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149028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20</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628480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21</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4053489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22</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528896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23</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446521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24</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815252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25</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260621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26</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074003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27</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34347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28</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4607186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29</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564633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3</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007882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4</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576283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5</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933816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6</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805447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7</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93947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8</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718932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9</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183250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6"/>
          <p:cNvSpPr>
            <a:spLocks noChangeArrowheads="1"/>
          </p:cNvSpPr>
          <p:nvPr userDrawn="1"/>
        </p:nvSpPr>
        <p:spPr bwMode="auto">
          <a:xfrm>
            <a:off x="2667000" y="6502400"/>
            <a:ext cx="6400800"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en-US" sz="1200" b="1" i="1" dirty="0">
                <a:solidFill>
                  <a:schemeClr val="tx1"/>
                </a:solidFill>
                <a:latin typeface="Book Antiqua" panose="02040602050305030304" pitchFamily="18" charset="0"/>
              </a:rPr>
              <a:t>Copyright</a:t>
            </a:r>
            <a:r>
              <a:rPr lang="en-US" altLang="en-US" sz="1200" dirty="0">
                <a:solidFill>
                  <a:schemeClr val="tx1"/>
                </a:solidFill>
                <a:latin typeface="Book Antiqua" panose="02040602050305030304" pitchFamily="18" charset="0"/>
              </a:rPr>
              <a:t> </a:t>
            </a:r>
            <a:r>
              <a:rPr lang="en-US" altLang="en-US" sz="1200" b="1" i="1" dirty="0">
                <a:solidFill>
                  <a:schemeClr val="tx1"/>
                </a:solidFill>
                <a:latin typeface="Book Antiqua" panose="02040602050305030304" pitchFamily="18" charset="0"/>
              </a:rPr>
              <a:t>© Tom Mattson. All rights reserved.</a:t>
            </a:r>
          </a:p>
        </p:txBody>
      </p:sp>
      <p:sp>
        <p:nvSpPr>
          <p:cNvPr id="221187" name="Rectangle 3"/>
          <p:cNvSpPr>
            <a:spLocks noGrp="1" noChangeArrowheads="1"/>
          </p:cNvSpPr>
          <p:nvPr>
            <p:ph type="ctrTitle"/>
          </p:nvPr>
        </p:nvSpPr>
        <p:spPr>
          <a:xfrm>
            <a:off x="4305300" y="1019175"/>
            <a:ext cx="4419600" cy="1470025"/>
          </a:xfrm>
          <a:solidFill>
            <a:schemeClr val="tx1"/>
          </a:solidFill>
        </p:spPr>
        <p:txBody>
          <a:bodyPr/>
          <a:lstStyle>
            <a:lvl1pPr algn="ctr">
              <a:defRPr>
                <a:solidFill>
                  <a:schemeClr val="bg1"/>
                </a:solidFill>
              </a:defRPr>
            </a:lvl1pPr>
          </a:lstStyle>
          <a:p>
            <a:pPr lvl="0"/>
            <a:r>
              <a:rPr lang="en-US" altLang="en-US" noProof="0"/>
              <a:t>Chapter Number</a:t>
            </a:r>
          </a:p>
        </p:txBody>
      </p:sp>
      <p:sp>
        <p:nvSpPr>
          <p:cNvPr id="221188" name="Rectangle 4"/>
          <p:cNvSpPr>
            <a:spLocks noGrp="1" noChangeArrowheads="1"/>
          </p:cNvSpPr>
          <p:nvPr>
            <p:ph type="subTitle" idx="1"/>
          </p:nvPr>
        </p:nvSpPr>
        <p:spPr>
          <a:xfrm>
            <a:off x="1752600" y="3048000"/>
            <a:ext cx="6858000" cy="2895600"/>
          </a:xfrm>
          <a:solidFill>
            <a:schemeClr val="bg1">
              <a:lumMod val="95000"/>
            </a:schemeClr>
          </a:solidFill>
          <a:ln w="9525">
            <a:solidFill>
              <a:schemeClr val="tx2"/>
            </a:solidFill>
          </a:ln>
          <a:extLst/>
        </p:spPr>
        <p:txBody>
          <a:bodyPr anchor="ctr"/>
          <a:lstStyle>
            <a:lvl1pPr marL="0" indent="0" algn="ctr">
              <a:buFont typeface="Wingdings" panose="05000000000000000000" pitchFamily="2" charset="2"/>
              <a:buNone/>
              <a:defRPr/>
            </a:lvl1pPr>
          </a:lstStyle>
          <a:p>
            <a:pPr lvl="0"/>
            <a:r>
              <a:rPr lang="en-US" altLang="en-US" noProof="0"/>
              <a:t>Click to edit Master subtitle style</a:t>
            </a:r>
          </a:p>
        </p:txBody>
      </p:sp>
    </p:spTree>
    <p:extLst>
      <p:ext uri="{BB962C8B-B14F-4D97-AF65-F5344CB8AC3E}">
        <p14:creationId xmlns:p14="http://schemas.microsoft.com/office/powerpoint/2010/main" val="173257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0123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3202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17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936866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386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40386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6953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2946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39445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2007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6290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64167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narHorz">
          <a:fgClr>
            <a:schemeClr val="bg1"/>
          </a:fgClr>
          <a:bgClr>
            <a:schemeClr val="bg2">
              <a:lumMod val="60000"/>
              <a:lumOff val="40000"/>
            </a:schemeClr>
          </a:bgClr>
        </a:pattFill>
        <a:effectLst/>
      </p:bgPr>
    </p:bg>
    <p:spTree>
      <p:nvGrpSpPr>
        <p:cNvPr id="1" name=""/>
        <p:cNvGrpSpPr/>
        <p:nvPr/>
      </p:nvGrpSpPr>
      <p:grpSpPr>
        <a:xfrm>
          <a:off x="0" y="0"/>
          <a:ext cx="0" cy="0"/>
          <a:chOff x="0" y="0"/>
          <a:chExt cx="0" cy="0"/>
        </a:xfrm>
      </p:grpSpPr>
      <p:sp>
        <p:nvSpPr>
          <p:cNvPr id="1026" name="Rectangle 3"/>
          <p:cNvSpPr>
            <a:spLocks noChangeArrowheads="1"/>
          </p:cNvSpPr>
          <p:nvPr userDrawn="1"/>
        </p:nvSpPr>
        <p:spPr bwMode="auto">
          <a:xfrm>
            <a:off x="446088" y="381000"/>
            <a:ext cx="6781800" cy="1219200"/>
          </a:xfrm>
          <a:prstGeom prst="rect">
            <a:avLst/>
          </a:prstGeom>
          <a:solidFill>
            <a:schemeClr val="tx1"/>
          </a:soli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7" name="Oval 4"/>
          <p:cNvSpPr>
            <a:spLocks noChangeArrowheads="1"/>
          </p:cNvSpPr>
          <p:nvPr userDrawn="1"/>
        </p:nvSpPr>
        <p:spPr bwMode="auto">
          <a:xfrm>
            <a:off x="5715000" y="381000"/>
            <a:ext cx="2984500" cy="2286000"/>
          </a:xfrm>
          <a:prstGeom prst="ellipse">
            <a:avLst/>
          </a:prstGeom>
          <a:solidFill>
            <a:schemeClr val="tx1"/>
          </a:soli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8" name="Rectangle 5"/>
          <p:cNvSpPr>
            <a:spLocks noGrp="1" noChangeArrowheads="1"/>
          </p:cNvSpPr>
          <p:nvPr>
            <p:ph type="body" idx="1"/>
          </p:nvPr>
        </p:nvSpPr>
        <p:spPr bwMode="auto">
          <a:xfrm>
            <a:off x="457200" y="1524000"/>
            <a:ext cx="8229600" cy="4800600"/>
          </a:xfrm>
          <a:prstGeom prst="rect">
            <a:avLst/>
          </a:prstGeom>
          <a:solidFill>
            <a:schemeClr val="bg1">
              <a:lumMod val="95000"/>
            </a:schemeClr>
          </a:solidFill>
          <a:ln w="25400">
            <a:solidFill>
              <a:schemeClr val="tx2"/>
            </a:solid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a:t>Sample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6"/>
          <p:cNvSpPr>
            <a:spLocks noGrp="1" noChangeArrowheads="1"/>
          </p:cNvSpPr>
          <p:nvPr>
            <p:ph type="title"/>
          </p:nvPr>
        </p:nvSpPr>
        <p:spPr bwMode="auto">
          <a:xfrm>
            <a:off x="457200" y="391274"/>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Text Box 7"/>
          <p:cNvSpPr txBox="1">
            <a:spLocks noChangeArrowheads="1"/>
          </p:cNvSpPr>
          <p:nvPr userDrawn="1"/>
        </p:nvSpPr>
        <p:spPr bwMode="auto">
          <a:xfrm>
            <a:off x="6911471" y="6452170"/>
            <a:ext cx="21494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9760C9C2-FF0D-4DCB-912E-3CF28DD2B0FF}" type="slidenum">
              <a:rPr lang="en-US" altLang="en-US" sz="1400" b="1" smtClean="0">
                <a:latin typeface="Arial" panose="020B0604020202020204" pitchFamily="34" charset="0"/>
              </a:rPr>
              <a:pPr algn="r" eaLnBrk="1" hangingPunct="1"/>
              <a:t>‹#›</a:t>
            </a:fld>
            <a:endParaRPr lang="en-US" altLang="en-US" sz="1400" b="1" dirty="0">
              <a:latin typeface="Arial" panose="020B0604020202020204" pitchFamily="34" charset="0"/>
            </a:endParaRPr>
          </a:p>
        </p:txBody>
      </p:sp>
      <p:pic>
        <p:nvPicPr>
          <p:cNvPr id="3" name="Picture 2"/>
          <p:cNvPicPr>
            <a:picLocks noChangeAspect="1"/>
          </p:cNvPicPr>
          <p:nvPr userDrawn="1"/>
        </p:nvPicPr>
        <p:blipFill>
          <a:blip r:embed="rId13"/>
          <a:stretch>
            <a:fillRect/>
          </a:stretch>
        </p:blipFill>
        <p:spPr>
          <a:xfrm>
            <a:off x="76200" y="6423917"/>
            <a:ext cx="1600200" cy="340652"/>
          </a:xfrm>
          <a:prstGeom prst="rect">
            <a:avLst/>
          </a:prstGeom>
        </p:spPr>
      </p:pic>
      <p:sp>
        <p:nvSpPr>
          <p:cNvPr id="9" name="Rectangle 6"/>
          <p:cNvSpPr>
            <a:spLocks noChangeArrowheads="1"/>
          </p:cNvSpPr>
          <p:nvPr userDrawn="1"/>
        </p:nvSpPr>
        <p:spPr bwMode="auto">
          <a:xfrm>
            <a:off x="2284290" y="6461304"/>
            <a:ext cx="4648200" cy="275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200" b="1" i="1" dirty="0">
                <a:solidFill>
                  <a:schemeClr val="tx1"/>
                </a:solidFill>
                <a:latin typeface="Book Antiqua" panose="02040602050305030304" pitchFamily="18" charset="0"/>
              </a:rPr>
              <a:t>Copyright</a:t>
            </a:r>
            <a:r>
              <a:rPr lang="en-US" altLang="en-US" sz="1200" dirty="0">
                <a:solidFill>
                  <a:schemeClr val="tx1"/>
                </a:solidFill>
                <a:latin typeface="Book Antiqua" panose="02040602050305030304" pitchFamily="18" charset="0"/>
              </a:rPr>
              <a:t> </a:t>
            </a:r>
            <a:r>
              <a:rPr lang="en-US" altLang="en-US" sz="1200" b="1" i="1" dirty="0">
                <a:solidFill>
                  <a:schemeClr val="tx1"/>
                </a:solidFill>
                <a:latin typeface="Book Antiqua" panose="02040602050305030304" pitchFamily="18" charset="0"/>
              </a:rPr>
              <a:t>© Tom Mattson. </a:t>
            </a:r>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rtl="0" eaLnBrk="0" fontAlgn="base" hangingPunct="0">
        <a:spcBef>
          <a:spcPct val="0"/>
        </a:spcBef>
        <a:spcAft>
          <a:spcPct val="0"/>
        </a:spcAft>
        <a:defRPr sz="4400" kern="1200">
          <a:solidFill>
            <a:schemeClr val="bg1"/>
          </a:solidFill>
          <a:latin typeface="+mj-lt"/>
          <a:ea typeface="+mj-ea"/>
          <a:cs typeface="+mj-cs"/>
        </a:defRPr>
      </a:lvl1pPr>
      <a:lvl2pPr algn="l" rtl="0" eaLnBrk="0" fontAlgn="base" hangingPunct="0">
        <a:spcBef>
          <a:spcPct val="0"/>
        </a:spcBef>
        <a:spcAft>
          <a:spcPct val="0"/>
        </a:spcAft>
        <a:defRPr sz="4400">
          <a:solidFill>
            <a:schemeClr val="bg1"/>
          </a:solidFill>
          <a:latin typeface="Arial" panose="020B0604020202020204" pitchFamily="34" charset="0"/>
        </a:defRPr>
      </a:lvl2pPr>
      <a:lvl3pPr algn="l" rtl="0" eaLnBrk="0" fontAlgn="base" hangingPunct="0">
        <a:spcBef>
          <a:spcPct val="0"/>
        </a:spcBef>
        <a:spcAft>
          <a:spcPct val="0"/>
        </a:spcAft>
        <a:defRPr sz="4400">
          <a:solidFill>
            <a:schemeClr val="bg1"/>
          </a:solidFill>
          <a:latin typeface="Arial" panose="020B0604020202020204" pitchFamily="34" charset="0"/>
        </a:defRPr>
      </a:lvl3pPr>
      <a:lvl4pPr algn="l" rtl="0" eaLnBrk="0" fontAlgn="base" hangingPunct="0">
        <a:spcBef>
          <a:spcPct val="0"/>
        </a:spcBef>
        <a:spcAft>
          <a:spcPct val="0"/>
        </a:spcAft>
        <a:defRPr sz="4400">
          <a:solidFill>
            <a:schemeClr val="bg1"/>
          </a:solidFill>
          <a:latin typeface="Arial" panose="020B0604020202020204" pitchFamily="34" charset="0"/>
        </a:defRPr>
      </a:lvl4pPr>
      <a:lvl5pPr algn="l" rtl="0" eaLnBrk="0" fontAlgn="base" hangingPunct="0">
        <a:spcBef>
          <a:spcPct val="0"/>
        </a:spcBef>
        <a:spcAft>
          <a:spcPct val="0"/>
        </a:spcAft>
        <a:defRPr sz="4400">
          <a:solidFill>
            <a:schemeClr val="bg1"/>
          </a:solidFill>
          <a:latin typeface="Arial" panose="020B0604020202020204" pitchFamily="34" charset="0"/>
        </a:defRPr>
      </a:lvl5pPr>
      <a:lvl6pPr marL="457200" algn="l" rtl="0" fontAlgn="base">
        <a:spcBef>
          <a:spcPct val="0"/>
        </a:spcBef>
        <a:spcAft>
          <a:spcPct val="0"/>
        </a:spcAft>
        <a:defRPr sz="4400">
          <a:solidFill>
            <a:schemeClr val="bg1"/>
          </a:solidFill>
          <a:latin typeface="Arial" panose="020B0604020202020204" pitchFamily="34" charset="0"/>
        </a:defRPr>
      </a:lvl6pPr>
      <a:lvl7pPr marL="914400" algn="l" rtl="0" fontAlgn="base">
        <a:spcBef>
          <a:spcPct val="0"/>
        </a:spcBef>
        <a:spcAft>
          <a:spcPct val="0"/>
        </a:spcAft>
        <a:defRPr sz="4400">
          <a:solidFill>
            <a:schemeClr val="bg1"/>
          </a:solidFill>
          <a:latin typeface="Arial" panose="020B0604020202020204" pitchFamily="34" charset="0"/>
        </a:defRPr>
      </a:lvl7pPr>
      <a:lvl8pPr marL="1371600" algn="l" rtl="0" fontAlgn="base">
        <a:spcBef>
          <a:spcPct val="0"/>
        </a:spcBef>
        <a:spcAft>
          <a:spcPct val="0"/>
        </a:spcAft>
        <a:defRPr sz="4400">
          <a:solidFill>
            <a:schemeClr val="bg1"/>
          </a:solidFill>
          <a:latin typeface="Arial" panose="020B0604020202020204" pitchFamily="34" charset="0"/>
        </a:defRPr>
      </a:lvl8pPr>
      <a:lvl9pPr marL="1828800" algn="l" rtl="0" fontAlgn="base">
        <a:spcBef>
          <a:spcPct val="0"/>
        </a:spcBef>
        <a:spcAft>
          <a:spcPct val="0"/>
        </a:spcAft>
        <a:defRPr sz="44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5E2F24"/>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00"/>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8000"/>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3366CC"/>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4521968" y="331787"/>
            <a:ext cx="4419600" cy="1470025"/>
          </a:xfrm>
        </p:spPr>
        <p:txBody>
          <a:bodyPr/>
          <a:lstStyle/>
          <a:p>
            <a:pPr eaLnBrk="1" hangingPunct="1"/>
            <a:r>
              <a:rPr lang="en-US" altLang="en-US" dirty="0"/>
              <a:t>Decision Trees</a:t>
            </a:r>
          </a:p>
        </p:txBody>
      </p:sp>
      <p:pic>
        <p:nvPicPr>
          <p:cNvPr id="4" name="Picture 3">
            <a:extLst>
              <a:ext uri="{FF2B5EF4-FFF2-40B4-BE49-F238E27FC236}">
                <a16:creationId xmlns:a16="http://schemas.microsoft.com/office/drawing/2014/main" id="{AA0A87DA-A19A-4103-90EF-3AEF6D54F46C}"/>
              </a:ext>
            </a:extLst>
          </p:cNvPr>
          <p:cNvPicPr>
            <a:picLocks noChangeAspect="1"/>
          </p:cNvPicPr>
          <p:nvPr/>
        </p:nvPicPr>
        <p:blipFill>
          <a:blip r:embed="rId3"/>
          <a:stretch>
            <a:fillRect/>
          </a:stretch>
        </p:blipFill>
        <p:spPr>
          <a:xfrm>
            <a:off x="1841351" y="2359513"/>
            <a:ext cx="4981575" cy="2743200"/>
          </a:xfrm>
          <a:prstGeom prst="rect">
            <a:avLst/>
          </a:prstGeom>
        </p:spPr>
      </p:pic>
      <p:pic>
        <p:nvPicPr>
          <p:cNvPr id="5" name="Picture 4">
            <a:extLst>
              <a:ext uri="{FF2B5EF4-FFF2-40B4-BE49-F238E27FC236}">
                <a16:creationId xmlns:a16="http://schemas.microsoft.com/office/drawing/2014/main" id="{F94E8502-8382-4DB8-8AEA-6F51E4B7DCB5}"/>
              </a:ext>
            </a:extLst>
          </p:cNvPr>
          <p:cNvPicPr>
            <a:picLocks noChangeAspect="1"/>
          </p:cNvPicPr>
          <p:nvPr/>
        </p:nvPicPr>
        <p:blipFill>
          <a:blip r:embed="rId4"/>
          <a:stretch>
            <a:fillRect/>
          </a:stretch>
        </p:blipFill>
        <p:spPr>
          <a:xfrm>
            <a:off x="4594245" y="5113767"/>
            <a:ext cx="2886075" cy="1143000"/>
          </a:xfrm>
          <a:prstGeom prst="rect">
            <a:avLst/>
          </a:prstGeom>
        </p:spPr>
      </p:pic>
    </p:spTree>
    <p:extLst>
      <p:ext uri="{BB962C8B-B14F-4D97-AF65-F5344CB8AC3E}">
        <p14:creationId xmlns:p14="http://schemas.microsoft.com/office/powerpoint/2010/main" val="2651992941"/>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Bias/Variance Tradeoff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sp>
        <p:nvSpPr>
          <p:cNvPr id="12" name="TextBox 11">
            <a:extLst>
              <a:ext uri="{FF2B5EF4-FFF2-40B4-BE49-F238E27FC236}">
                <a16:creationId xmlns:a16="http://schemas.microsoft.com/office/drawing/2014/main" id="{FFD97CC7-25AC-4DBB-A548-83A22B64D488}"/>
              </a:ext>
            </a:extLst>
          </p:cNvPr>
          <p:cNvSpPr txBox="1"/>
          <p:nvPr/>
        </p:nvSpPr>
        <p:spPr>
          <a:xfrm>
            <a:off x="561378" y="1679452"/>
            <a:ext cx="7984673" cy="992579"/>
          </a:xfrm>
          <a:prstGeom prst="rect">
            <a:avLst/>
          </a:prstGeom>
          <a:solidFill>
            <a:schemeClr val="accent1"/>
          </a:solidFill>
          <a:ln>
            <a:solidFill>
              <a:schemeClr val="tx1"/>
            </a:solidFill>
          </a:ln>
        </p:spPr>
        <p:txBody>
          <a:bodyPr wrap="square" rtlCol="0">
            <a:spAutoFit/>
          </a:bodyPr>
          <a:lstStyle/>
          <a:p>
            <a:r>
              <a:rPr lang="en-US" sz="1950" dirty="0"/>
              <a:t>The curved squiggly line has </a:t>
            </a:r>
            <a:r>
              <a:rPr lang="en-US" sz="1950" b="1" i="1" u="sng" dirty="0"/>
              <a:t>low bias</a:t>
            </a:r>
            <a:r>
              <a:rPr lang="en-US" sz="1950" dirty="0"/>
              <a:t> but </a:t>
            </a:r>
            <a:r>
              <a:rPr lang="en-US" sz="1950" b="1" i="1" u="sng" dirty="0"/>
              <a:t>high variability</a:t>
            </a:r>
            <a:r>
              <a:rPr lang="en-US" sz="1950" dirty="0"/>
              <a:t>.  It is so idiosyncratic to the </a:t>
            </a:r>
            <a:r>
              <a:rPr lang="en-US" sz="1950" b="1" i="1" u="sng" dirty="0">
                <a:solidFill>
                  <a:srgbClr val="0070C0"/>
                </a:solidFill>
              </a:rPr>
              <a:t>training data</a:t>
            </a:r>
            <a:r>
              <a:rPr lang="en-US" sz="1950" dirty="0"/>
              <a:t> that is difficult to predict how well it will fit unseen </a:t>
            </a:r>
            <a:r>
              <a:rPr lang="en-US" sz="1950" b="1" i="1" u="sng" dirty="0">
                <a:solidFill>
                  <a:srgbClr val="00B050"/>
                </a:solidFill>
              </a:rPr>
              <a:t>testing data</a:t>
            </a:r>
            <a:r>
              <a:rPr lang="en-US" sz="1950" dirty="0"/>
              <a:t>.</a:t>
            </a:r>
          </a:p>
        </p:txBody>
      </p:sp>
      <p:sp>
        <p:nvSpPr>
          <p:cNvPr id="11" name="TextBox 10">
            <a:extLst>
              <a:ext uri="{FF2B5EF4-FFF2-40B4-BE49-F238E27FC236}">
                <a16:creationId xmlns:a16="http://schemas.microsoft.com/office/drawing/2014/main" id="{AACA4E16-04A5-4CCF-981E-18F09D3D6EA0}"/>
              </a:ext>
            </a:extLst>
          </p:cNvPr>
          <p:cNvSpPr txBox="1"/>
          <p:nvPr/>
        </p:nvSpPr>
        <p:spPr>
          <a:xfrm>
            <a:off x="533400" y="5434127"/>
            <a:ext cx="8077200" cy="707886"/>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sz="2000" dirty="0"/>
              <a:t>This is referred to as </a:t>
            </a:r>
            <a:r>
              <a:rPr lang="en-US" sz="2000" b="1" i="1" u="sng" dirty="0"/>
              <a:t>overfitting</a:t>
            </a:r>
            <a:r>
              <a:rPr lang="en-US" sz="2000" dirty="0"/>
              <a:t> a model that works really well for the </a:t>
            </a:r>
            <a:r>
              <a:rPr lang="en-US" sz="2000" b="1" i="1" u="sng" dirty="0">
                <a:solidFill>
                  <a:srgbClr val="0070C0"/>
                </a:solidFill>
              </a:rPr>
              <a:t>training data</a:t>
            </a:r>
            <a:r>
              <a:rPr lang="en-US" sz="2000" dirty="0"/>
              <a:t> set but really poorly with the </a:t>
            </a:r>
            <a:r>
              <a:rPr lang="en-US" sz="2000" b="1" i="1" u="sng" dirty="0">
                <a:solidFill>
                  <a:srgbClr val="00B050"/>
                </a:solidFill>
              </a:rPr>
              <a:t>testing data</a:t>
            </a:r>
            <a:r>
              <a:rPr lang="en-US" sz="2000" dirty="0"/>
              <a:t> set.</a:t>
            </a:r>
          </a:p>
        </p:txBody>
      </p:sp>
      <p:pic>
        <p:nvPicPr>
          <p:cNvPr id="5" name="Picture 4">
            <a:extLst>
              <a:ext uri="{FF2B5EF4-FFF2-40B4-BE49-F238E27FC236}">
                <a16:creationId xmlns:a16="http://schemas.microsoft.com/office/drawing/2014/main" id="{1FB98C78-375C-4178-9D2A-ECB181DF642D}"/>
              </a:ext>
            </a:extLst>
          </p:cNvPr>
          <p:cNvPicPr>
            <a:picLocks noChangeAspect="1"/>
          </p:cNvPicPr>
          <p:nvPr/>
        </p:nvPicPr>
        <p:blipFill>
          <a:blip r:embed="rId3"/>
          <a:stretch>
            <a:fillRect/>
          </a:stretch>
        </p:blipFill>
        <p:spPr>
          <a:xfrm>
            <a:off x="1017875" y="2748230"/>
            <a:ext cx="7364125" cy="2381621"/>
          </a:xfrm>
          <a:prstGeom prst="rect">
            <a:avLst/>
          </a:prstGeom>
          <a:ln>
            <a:solidFill>
              <a:schemeClr val="tx1"/>
            </a:solidFill>
          </a:ln>
        </p:spPr>
      </p:pic>
      <p:sp>
        <p:nvSpPr>
          <p:cNvPr id="7" name="TextBox 6">
            <a:extLst>
              <a:ext uri="{FF2B5EF4-FFF2-40B4-BE49-F238E27FC236}">
                <a16:creationId xmlns:a16="http://schemas.microsoft.com/office/drawing/2014/main" id="{0A9F6A63-0E3A-4618-A041-37663E261697}"/>
              </a:ext>
            </a:extLst>
          </p:cNvPr>
          <p:cNvSpPr txBox="1"/>
          <p:nvPr/>
        </p:nvSpPr>
        <p:spPr>
          <a:xfrm rot="16200000">
            <a:off x="-401379" y="3580965"/>
            <a:ext cx="2438400" cy="400110"/>
          </a:xfrm>
          <a:prstGeom prst="rect">
            <a:avLst/>
          </a:prstGeom>
          <a:noFill/>
        </p:spPr>
        <p:txBody>
          <a:bodyPr wrap="square" rtlCol="0">
            <a:spAutoFit/>
          </a:bodyPr>
          <a:lstStyle/>
          <a:p>
            <a:pPr algn="ctr"/>
            <a:r>
              <a:rPr lang="en-US" sz="2000" dirty="0"/>
              <a:t>Revenue</a:t>
            </a:r>
          </a:p>
        </p:txBody>
      </p:sp>
      <p:sp>
        <p:nvSpPr>
          <p:cNvPr id="10" name="TextBox 9">
            <a:extLst>
              <a:ext uri="{FF2B5EF4-FFF2-40B4-BE49-F238E27FC236}">
                <a16:creationId xmlns:a16="http://schemas.microsoft.com/office/drawing/2014/main" id="{5909F22A-3960-4E91-8202-E94B5658E76D}"/>
              </a:ext>
            </a:extLst>
          </p:cNvPr>
          <p:cNvSpPr txBox="1"/>
          <p:nvPr/>
        </p:nvSpPr>
        <p:spPr>
          <a:xfrm rot="16200000">
            <a:off x="3769471" y="3596205"/>
            <a:ext cx="2438400" cy="400110"/>
          </a:xfrm>
          <a:prstGeom prst="rect">
            <a:avLst/>
          </a:prstGeom>
          <a:noFill/>
        </p:spPr>
        <p:txBody>
          <a:bodyPr wrap="square" rtlCol="0">
            <a:spAutoFit/>
          </a:bodyPr>
          <a:lstStyle/>
          <a:p>
            <a:pPr algn="ctr"/>
            <a:r>
              <a:rPr lang="en-US" sz="2000" dirty="0"/>
              <a:t>Revenue</a:t>
            </a:r>
          </a:p>
        </p:txBody>
      </p:sp>
      <p:sp>
        <p:nvSpPr>
          <p:cNvPr id="4" name="TextBox 3">
            <a:extLst>
              <a:ext uri="{FF2B5EF4-FFF2-40B4-BE49-F238E27FC236}">
                <a16:creationId xmlns:a16="http://schemas.microsoft.com/office/drawing/2014/main" id="{24EAD2C8-3642-4AC8-93AC-AE61911B363C}"/>
              </a:ext>
            </a:extLst>
          </p:cNvPr>
          <p:cNvSpPr txBox="1"/>
          <p:nvPr/>
        </p:nvSpPr>
        <p:spPr>
          <a:xfrm>
            <a:off x="1417987" y="5043041"/>
            <a:ext cx="2438400" cy="400110"/>
          </a:xfrm>
          <a:prstGeom prst="rect">
            <a:avLst/>
          </a:prstGeom>
          <a:noFill/>
        </p:spPr>
        <p:txBody>
          <a:bodyPr wrap="square" rtlCol="0">
            <a:spAutoFit/>
          </a:bodyPr>
          <a:lstStyle/>
          <a:p>
            <a:pPr algn="ctr"/>
            <a:r>
              <a:rPr lang="en-US" sz="2000" dirty="0"/>
              <a:t>Experience</a:t>
            </a:r>
          </a:p>
        </p:txBody>
      </p:sp>
      <p:sp>
        <p:nvSpPr>
          <p:cNvPr id="13" name="TextBox 12">
            <a:extLst>
              <a:ext uri="{FF2B5EF4-FFF2-40B4-BE49-F238E27FC236}">
                <a16:creationId xmlns:a16="http://schemas.microsoft.com/office/drawing/2014/main" id="{D9A2AC55-9703-49F7-A8B4-D6DF69A660EF}"/>
              </a:ext>
            </a:extLst>
          </p:cNvPr>
          <p:cNvSpPr txBox="1"/>
          <p:nvPr/>
        </p:nvSpPr>
        <p:spPr>
          <a:xfrm>
            <a:off x="5456328" y="5065303"/>
            <a:ext cx="2438400" cy="400110"/>
          </a:xfrm>
          <a:prstGeom prst="rect">
            <a:avLst/>
          </a:prstGeom>
          <a:noFill/>
        </p:spPr>
        <p:txBody>
          <a:bodyPr wrap="square" rtlCol="0">
            <a:spAutoFit/>
          </a:bodyPr>
          <a:lstStyle/>
          <a:p>
            <a:pPr algn="ctr"/>
            <a:r>
              <a:rPr lang="en-US" sz="2000" dirty="0"/>
              <a:t>Experience</a:t>
            </a:r>
          </a:p>
        </p:txBody>
      </p:sp>
    </p:spTree>
    <p:extLst>
      <p:ext uri="{BB962C8B-B14F-4D97-AF65-F5344CB8AC3E}">
        <p14:creationId xmlns:p14="http://schemas.microsoft.com/office/powerpoint/2010/main" val="826127659"/>
      </p:ext>
    </p:extLst>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Bias/Variance Tradeoff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sp>
        <p:nvSpPr>
          <p:cNvPr id="12" name="TextBox 11">
            <a:extLst>
              <a:ext uri="{FF2B5EF4-FFF2-40B4-BE49-F238E27FC236}">
                <a16:creationId xmlns:a16="http://schemas.microsoft.com/office/drawing/2014/main" id="{FFD97CC7-25AC-4DBB-A548-83A22B64D488}"/>
              </a:ext>
            </a:extLst>
          </p:cNvPr>
          <p:cNvSpPr txBox="1"/>
          <p:nvPr/>
        </p:nvSpPr>
        <p:spPr>
          <a:xfrm>
            <a:off x="561378" y="1679452"/>
            <a:ext cx="7984673" cy="992579"/>
          </a:xfrm>
          <a:prstGeom prst="rect">
            <a:avLst/>
          </a:prstGeom>
          <a:solidFill>
            <a:srgbClr val="CCE9AD"/>
          </a:solidFill>
          <a:ln>
            <a:solidFill>
              <a:schemeClr val="tx1"/>
            </a:solidFill>
          </a:ln>
        </p:spPr>
        <p:txBody>
          <a:bodyPr wrap="square" rtlCol="0">
            <a:spAutoFit/>
          </a:bodyPr>
          <a:lstStyle/>
          <a:p>
            <a:r>
              <a:rPr lang="en-US" sz="1950" dirty="0"/>
              <a:t>The straight line has </a:t>
            </a:r>
            <a:r>
              <a:rPr lang="en-US" sz="1950" b="1" i="1" u="sng" dirty="0"/>
              <a:t>high bias</a:t>
            </a:r>
            <a:r>
              <a:rPr lang="en-US" sz="1950" dirty="0"/>
              <a:t> but </a:t>
            </a:r>
            <a:r>
              <a:rPr lang="en-US" sz="1950" b="1" i="1" u="sng" dirty="0"/>
              <a:t>low variability</a:t>
            </a:r>
            <a:r>
              <a:rPr lang="en-US" sz="1950" dirty="0"/>
              <a:t>.  It is does not accurately represent the true relationship but it fits the </a:t>
            </a:r>
            <a:r>
              <a:rPr lang="en-US" sz="1950" b="1" i="1" u="sng" dirty="0">
                <a:solidFill>
                  <a:srgbClr val="0070C0"/>
                </a:solidFill>
              </a:rPr>
              <a:t>training data</a:t>
            </a:r>
            <a:r>
              <a:rPr lang="en-US" sz="1950" dirty="0"/>
              <a:t> roughly the same as the unseen </a:t>
            </a:r>
            <a:r>
              <a:rPr lang="en-US" sz="1950" b="1" i="1" u="sng" dirty="0">
                <a:solidFill>
                  <a:srgbClr val="00B050"/>
                </a:solidFill>
              </a:rPr>
              <a:t>testing data</a:t>
            </a:r>
            <a:r>
              <a:rPr lang="en-US" sz="1950" dirty="0"/>
              <a:t>.</a:t>
            </a:r>
          </a:p>
        </p:txBody>
      </p:sp>
      <p:pic>
        <p:nvPicPr>
          <p:cNvPr id="2" name="Picture 1">
            <a:extLst>
              <a:ext uri="{FF2B5EF4-FFF2-40B4-BE49-F238E27FC236}">
                <a16:creationId xmlns:a16="http://schemas.microsoft.com/office/drawing/2014/main" id="{0545C5F0-BE75-4A7E-ABC4-C61F37D6318B}"/>
              </a:ext>
            </a:extLst>
          </p:cNvPr>
          <p:cNvPicPr>
            <a:picLocks noChangeAspect="1"/>
          </p:cNvPicPr>
          <p:nvPr/>
        </p:nvPicPr>
        <p:blipFill>
          <a:blip r:embed="rId3"/>
          <a:stretch>
            <a:fillRect/>
          </a:stretch>
        </p:blipFill>
        <p:spPr>
          <a:xfrm>
            <a:off x="884328" y="2733016"/>
            <a:ext cx="7661723" cy="2438400"/>
          </a:xfrm>
          <a:prstGeom prst="rect">
            <a:avLst/>
          </a:prstGeom>
          <a:ln>
            <a:solidFill>
              <a:schemeClr val="tx1"/>
            </a:solidFill>
          </a:ln>
        </p:spPr>
      </p:pic>
      <p:sp>
        <p:nvSpPr>
          <p:cNvPr id="7" name="TextBox 6">
            <a:extLst>
              <a:ext uri="{FF2B5EF4-FFF2-40B4-BE49-F238E27FC236}">
                <a16:creationId xmlns:a16="http://schemas.microsoft.com/office/drawing/2014/main" id="{0A9F6A63-0E3A-4618-A041-37663E261697}"/>
              </a:ext>
            </a:extLst>
          </p:cNvPr>
          <p:cNvSpPr txBox="1"/>
          <p:nvPr/>
        </p:nvSpPr>
        <p:spPr>
          <a:xfrm rot="16200000">
            <a:off x="-487443" y="3720814"/>
            <a:ext cx="2438400" cy="400110"/>
          </a:xfrm>
          <a:prstGeom prst="rect">
            <a:avLst/>
          </a:prstGeom>
          <a:noFill/>
        </p:spPr>
        <p:txBody>
          <a:bodyPr wrap="square" rtlCol="0">
            <a:spAutoFit/>
          </a:bodyPr>
          <a:lstStyle/>
          <a:p>
            <a:pPr algn="ctr"/>
            <a:r>
              <a:rPr lang="en-US" sz="2000" dirty="0"/>
              <a:t>Revenue</a:t>
            </a:r>
          </a:p>
        </p:txBody>
      </p:sp>
      <p:sp>
        <p:nvSpPr>
          <p:cNvPr id="10" name="TextBox 9">
            <a:extLst>
              <a:ext uri="{FF2B5EF4-FFF2-40B4-BE49-F238E27FC236}">
                <a16:creationId xmlns:a16="http://schemas.microsoft.com/office/drawing/2014/main" id="{5909F22A-3960-4E91-8202-E94B5658E76D}"/>
              </a:ext>
            </a:extLst>
          </p:cNvPr>
          <p:cNvSpPr txBox="1"/>
          <p:nvPr/>
        </p:nvSpPr>
        <p:spPr>
          <a:xfrm rot="16200000">
            <a:off x="3769471" y="3736054"/>
            <a:ext cx="2438400" cy="400110"/>
          </a:xfrm>
          <a:prstGeom prst="rect">
            <a:avLst/>
          </a:prstGeom>
          <a:noFill/>
        </p:spPr>
        <p:txBody>
          <a:bodyPr wrap="square" rtlCol="0">
            <a:spAutoFit/>
          </a:bodyPr>
          <a:lstStyle/>
          <a:p>
            <a:pPr algn="ctr"/>
            <a:r>
              <a:rPr lang="en-US" sz="2000" dirty="0"/>
              <a:t>Revenue</a:t>
            </a:r>
          </a:p>
        </p:txBody>
      </p:sp>
      <p:sp>
        <p:nvSpPr>
          <p:cNvPr id="4" name="TextBox 3">
            <a:extLst>
              <a:ext uri="{FF2B5EF4-FFF2-40B4-BE49-F238E27FC236}">
                <a16:creationId xmlns:a16="http://schemas.microsoft.com/office/drawing/2014/main" id="{24EAD2C8-3642-4AC8-93AC-AE61911B363C}"/>
              </a:ext>
            </a:extLst>
          </p:cNvPr>
          <p:cNvSpPr txBox="1"/>
          <p:nvPr/>
        </p:nvSpPr>
        <p:spPr>
          <a:xfrm>
            <a:off x="1417987" y="5086070"/>
            <a:ext cx="2438400" cy="400110"/>
          </a:xfrm>
          <a:prstGeom prst="rect">
            <a:avLst/>
          </a:prstGeom>
          <a:noFill/>
        </p:spPr>
        <p:txBody>
          <a:bodyPr wrap="square" rtlCol="0">
            <a:spAutoFit/>
          </a:bodyPr>
          <a:lstStyle/>
          <a:p>
            <a:pPr algn="ctr"/>
            <a:r>
              <a:rPr lang="en-US" sz="2000" dirty="0"/>
              <a:t>Experience</a:t>
            </a:r>
          </a:p>
        </p:txBody>
      </p:sp>
      <p:sp>
        <p:nvSpPr>
          <p:cNvPr id="13" name="TextBox 12">
            <a:extLst>
              <a:ext uri="{FF2B5EF4-FFF2-40B4-BE49-F238E27FC236}">
                <a16:creationId xmlns:a16="http://schemas.microsoft.com/office/drawing/2014/main" id="{D9A2AC55-9703-49F7-A8B4-D6DF69A660EF}"/>
              </a:ext>
            </a:extLst>
          </p:cNvPr>
          <p:cNvSpPr txBox="1"/>
          <p:nvPr/>
        </p:nvSpPr>
        <p:spPr>
          <a:xfrm>
            <a:off x="5456328" y="5086821"/>
            <a:ext cx="2438400" cy="400110"/>
          </a:xfrm>
          <a:prstGeom prst="rect">
            <a:avLst/>
          </a:prstGeom>
          <a:noFill/>
        </p:spPr>
        <p:txBody>
          <a:bodyPr wrap="square" rtlCol="0">
            <a:spAutoFit/>
          </a:bodyPr>
          <a:lstStyle/>
          <a:p>
            <a:pPr algn="ctr"/>
            <a:r>
              <a:rPr lang="en-US" sz="2000" dirty="0"/>
              <a:t>Experience</a:t>
            </a:r>
          </a:p>
        </p:txBody>
      </p:sp>
      <p:sp>
        <p:nvSpPr>
          <p:cNvPr id="14" name="TextBox 13">
            <a:extLst>
              <a:ext uri="{FF2B5EF4-FFF2-40B4-BE49-F238E27FC236}">
                <a16:creationId xmlns:a16="http://schemas.microsoft.com/office/drawing/2014/main" id="{A4D4A306-0136-41B8-B675-9E74EC4B0928}"/>
              </a:ext>
            </a:extLst>
          </p:cNvPr>
          <p:cNvSpPr txBox="1"/>
          <p:nvPr/>
        </p:nvSpPr>
        <p:spPr>
          <a:xfrm>
            <a:off x="533400" y="5509466"/>
            <a:ext cx="8077200" cy="646331"/>
          </a:xfrm>
          <a:prstGeom prst="rect">
            <a:avLst/>
          </a:prstGeom>
          <a:solidFill>
            <a:srgbClr val="FFFF00"/>
          </a:solidFill>
          <a:ln>
            <a:solidFill>
              <a:schemeClr val="tx1"/>
            </a:solidFill>
          </a:ln>
        </p:spPr>
        <p:txBody>
          <a:bodyPr wrap="square" rtlCol="0">
            <a:spAutoFit/>
          </a:bodyPr>
          <a:lstStyle/>
          <a:p>
            <a:pPr algn="ctr"/>
            <a:r>
              <a:rPr lang="en-US" sz="1800" dirty="0"/>
              <a:t>Straight line will consistently make good predictions but not great predictions.  We might refer to the straight line as </a:t>
            </a:r>
            <a:r>
              <a:rPr lang="en-US" sz="1800" b="1" i="1" u="sng" dirty="0"/>
              <a:t>underfitted</a:t>
            </a:r>
            <a:r>
              <a:rPr lang="en-US" sz="1800" dirty="0"/>
              <a:t>!</a:t>
            </a:r>
          </a:p>
        </p:txBody>
      </p:sp>
    </p:spTree>
    <p:extLst>
      <p:ext uri="{BB962C8B-B14F-4D97-AF65-F5344CB8AC3E}">
        <p14:creationId xmlns:p14="http://schemas.microsoft.com/office/powerpoint/2010/main" val="2525026243"/>
      </p:ext>
    </p:extLst>
  </p:cSld>
  <p:clrMapOvr>
    <a:masterClrMapping/>
  </p:clrMapOvr>
  <p:transition>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Bias/Variance Tradeoff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sp>
        <p:nvSpPr>
          <p:cNvPr id="12" name="TextBox 11">
            <a:extLst>
              <a:ext uri="{FF2B5EF4-FFF2-40B4-BE49-F238E27FC236}">
                <a16:creationId xmlns:a16="http://schemas.microsoft.com/office/drawing/2014/main" id="{FFD97CC7-25AC-4DBB-A548-83A22B64D488}"/>
              </a:ext>
            </a:extLst>
          </p:cNvPr>
          <p:cNvSpPr txBox="1"/>
          <p:nvPr/>
        </p:nvSpPr>
        <p:spPr>
          <a:xfrm>
            <a:off x="561378" y="1679452"/>
            <a:ext cx="7984673" cy="392415"/>
          </a:xfrm>
          <a:prstGeom prst="rect">
            <a:avLst/>
          </a:prstGeom>
          <a:solidFill>
            <a:srgbClr val="CCE9AD"/>
          </a:solidFill>
          <a:ln>
            <a:solidFill>
              <a:schemeClr val="tx1"/>
            </a:solidFill>
          </a:ln>
        </p:spPr>
        <p:txBody>
          <a:bodyPr wrap="square" rtlCol="0">
            <a:spAutoFit/>
          </a:bodyPr>
          <a:lstStyle/>
          <a:p>
            <a:pPr algn="ctr"/>
            <a:r>
              <a:rPr lang="en-US" sz="1950" dirty="0"/>
              <a:t>A great machine learning model is one with low bias and low variance!</a:t>
            </a:r>
          </a:p>
        </p:txBody>
      </p:sp>
      <p:sp>
        <p:nvSpPr>
          <p:cNvPr id="14" name="TextBox 13">
            <a:extLst>
              <a:ext uri="{FF2B5EF4-FFF2-40B4-BE49-F238E27FC236}">
                <a16:creationId xmlns:a16="http://schemas.microsoft.com/office/drawing/2014/main" id="{A4D4A306-0136-41B8-B675-9E74EC4B0928}"/>
              </a:ext>
            </a:extLst>
          </p:cNvPr>
          <p:cNvSpPr txBox="1"/>
          <p:nvPr/>
        </p:nvSpPr>
        <p:spPr>
          <a:xfrm>
            <a:off x="533400" y="5530983"/>
            <a:ext cx="8077200" cy="646331"/>
          </a:xfrm>
          <a:prstGeom prst="rect">
            <a:avLst/>
          </a:prstGeom>
          <a:solidFill>
            <a:srgbClr val="FFFF00"/>
          </a:solidFill>
          <a:ln>
            <a:solidFill>
              <a:schemeClr val="tx1"/>
            </a:solidFill>
          </a:ln>
        </p:spPr>
        <p:txBody>
          <a:bodyPr wrap="square" rtlCol="0">
            <a:spAutoFit/>
          </a:bodyPr>
          <a:lstStyle/>
          <a:p>
            <a:pPr algn="ctr"/>
            <a:r>
              <a:rPr lang="en-US" sz="1800" dirty="0"/>
              <a:t>We don’t want an overly simple model (high bias) or an overly complex model (high variance).  We want to balance these two!</a:t>
            </a:r>
          </a:p>
        </p:txBody>
      </p:sp>
      <p:pic>
        <p:nvPicPr>
          <p:cNvPr id="3" name="Picture 2">
            <a:extLst>
              <a:ext uri="{FF2B5EF4-FFF2-40B4-BE49-F238E27FC236}">
                <a16:creationId xmlns:a16="http://schemas.microsoft.com/office/drawing/2014/main" id="{8CEC7FC8-390B-4235-BCFD-1D3E49AF2D40}"/>
              </a:ext>
            </a:extLst>
          </p:cNvPr>
          <p:cNvPicPr>
            <a:picLocks noChangeAspect="1"/>
          </p:cNvPicPr>
          <p:nvPr/>
        </p:nvPicPr>
        <p:blipFill>
          <a:blip r:embed="rId3"/>
          <a:stretch>
            <a:fillRect/>
          </a:stretch>
        </p:blipFill>
        <p:spPr>
          <a:xfrm>
            <a:off x="2209800" y="2169403"/>
            <a:ext cx="5010150" cy="3285380"/>
          </a:xfrm>
          <a:prstGeom prst="rect">
            <a:avLst/>
          </a:prstGeom>
          <a:ln>
            <a:solidFill>
              <a:schemeClr val="tx1"/>
            </a:solidFill>
          </a:ln>
        </p:spPr>
      </p:pic>
    </p:spTree>
    <p:extLst>
      <p:ext uri="{BB962C8B-B14F-4D97-AF65-F5344CB8AC3E}">
        <p14:creationId xmlns:p14="http://schemas.microsoft.com/office/powerpoint/2010/main" val="622704380"/>
      </p:ext>
    </p:extLst>
  </p:cSld>
  <p:clrMapOvr>
    <a:masterClrMapping/>
  </p:clrMapOvr>
  <p:transition>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Regression Decision Trees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pic>
        <p:nvPicPr>
          <p:cNvPr id="4" name="Picture 3">
            <a:extLst>
              <a:ext uri="{FF2B5EF4-FFF2-40B4-BE49-F238E27FC236}">
                <a16:creationId xmlns:a16="http://schemas.microsoft.com/office/drawing/2014/main" id="{1A4F8D99-491E-4F6A-95C2-BDDC8A097ACD}"/>
              </a:ext>
            </a:extLst>
          </p:cNvPr>
          <p:cNvPicPr>
            <a:picLocks noChangeAspect="1"/>
          </p:cNvPicPr>
          <p:nvPr/>
        </p:nvPicPr>
        <p:blipFill>
          <a:blip r:embed="rId3"/>
          <a:stretch>
            <a:fillRect/>
          </a:stretch>
        </p:blipFill>
        <p:spPr>
          <a:xfrm>
            <a:off x="893779" y="1943100"/>
            <a:ext cx="3581399" cy="3962400"/>
          </a:xfrm>
          <a:prstGeom prst="rect">
            <a:avLst/>
          </a:prstGeom>
          <a:ln>
            <a:solidFill>
              <a:schemeClr val="tx2"/>
            </a:solidFill>
          </a:ln>
        </p:spPr>
      </p:pic>
      <p:sp>
        <p:nvSpPr>
          <p:cNvPr id="9" name="TextBox 8">
            <a:extLst>
              <a:ext uri="{FF2B5EF4-FFF2-40B4-BE49-F238E27FC236}">
                <a16:creationId xmlns:a16="http://schemas.microsoft.com/office/drawing/2014/main" id="{F700A1BE-026F-4471-9602-597AA168956E}"/>
              </a:ext>
            </a:extLst>
          </p:cNvPr>
          <p:cNvSpPr txBox="1"/>
          <p:nvPr/>
        </p:nvSpPr>
        <p:spPr>
          <a:xfrm rot="16200000">
            <a:off x="-541233" y="3720814"/>
            <a:ext cx="2438400" cy="400110"/>
          </a:xfrm>
          <a:prstGeom prst="rect">
            <a:avLst/>
          </a:prstGeom>
          <a:noFill/>
        </p:spPr>
        <p:txBody>
          <a:bodyPr wrap="square" rtlCol="0">
            <a:spAutoFit/>
          </a:bodyPr>
          <a:lstStyle/>
          <a:p>
            <a:pPr algn="ctr"/>
            <a:r>
              <a:rPr lang="en-US" sz="2000" dirty="0"/>
              <a:t>Percent Effective</a:t>
            </a:r>
          </a:p>
        </p:txBody>
      </p:sp>
      <p:sp>
        <p:nvSpPr>
          <p:cNvPr id="10" name="TextBox 9">
            <a:extLst>
              <a:ext uri="{FF2B5EF4-FFF2-40B4-BE49-F238E27FC236}">
                <a16:creationId xmlns:a16="http://schemas.microsoft.com/office/drawing/2014/main" id="{252BFB85-5147-4F6A-B2F5-4A989227D206}"/>
              </a:ext>
            </a:extLst>
          </p:cNvPr>
          <p:cNvSpPr txBox="1"/>
          <p:nvPr/>
        </p:nvSpPr>
        <p:spPr>
          <a:xfrm>
            <a:off x="1486794" y="5876895"/>
            <a:ext cx="2438400" cy="400110"/>
          </a:xfrm>
          <a:prstGeom prst="rect">
            <a:avLst/>
          </a:prstGeom>
          <a:noFill/>
        </p:spPr>
        <p:txBody>
          <a:bodyPr wrap="square" rtlCol="0">
            <a:spAutoFit/>
          </a:bodyPr>
          <a:lstStyle/>
          <a:p>
            <a:pPr algn="ctr"/>
            <a:r>
              <a:rPr lang="en-US" sz="2000" dirty="0"/>
              <a:t>Sales Team Size</a:t>
            </a:r>
          </a:p>
        </p:txBody>
      </p:sp>
      <p:pic>
        <p:nvPicPr>
          <p:cNvPr id="11" name="Picture 10">
            <a:extLst>
              <a:ext uri="{FF2B5EF4-FFF2-40B4-BE49-F238E27FC236}">
                <a16:creationId xmlns:a16="http://schemas.microsoft.com/office/drawing/2014/main" id="{58599789-0BE6-48E1-8285-4632A52C4440}"/>
              </a:ext>
            </a:extLst>
          </p:cNvPr>
          <p:cNvPicPr>
            <a:picLocks noChangeAspect="1"/>
          </p:cNvPicPr>
          <p:nvPr/>
        </p:nvPicPr>
        <p:blipFill>
          <a:blip r:embed="rId3"/>
          <a:stretch>
            <a:fillRect/>
          </a:stretch>
        </p:blipFill>
        <p:spPr>
          <a:xfrm>
            <a:off x="4822104" y="1944891"/>
            <a:ext cx="3581399" cy="3962400"/>
          </a:xfrm>
          <a:prstGeom prst="rect">
            <a:avLst/>
          </a:prstGeom>
          <a:ln>
            <a:solidFill>
              <a:schemeClr val="tx2"/>
            </a:solidFill>
          </a:ln>
        </p:spPr>
      </p:pic>
      <p:cxnSp>
        <p:nvCxnSpPr>
          <p:cNvPr id="8" name="Straight Arrow Connector 7">
            <a:extLst>
              <a:ext uri="{FF2B5EF4-FFF2-40B4-BE49-F238E27FC236}">
                <a16:creationId xmlns:a16="http://schemas.microsoft.com/office/drawing/2014/main" id="{B2005604-50D3-4962-9471-976C0D1AC35A}"/>
              </a:ext>
            </a:extLst>
          </p:cNvPr>
          <p:cNvCxnSpPr/>
          <p:nvPr/>
        </p:nvCxnSpPr>
        <p:spPr bwMode="auto">
          <a:xfrm flipV="1">
            <a:off x="5334000" y="2133600"/>
            <a:ext cx="2971800" cy="3276600"/>
          </a:xfrm>
          <a:prstGeom prst="straightConnector1">
            <a:avLst/>
          </a:prstGeom>
          <a:solidFill>
            <a:schemeClr val="accent1"/>
          </a:solidFill>
          <a:ln w="34925"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5F86C29D-11CC-4ADA-9E26-649321DE7BCF}"/>
              </a:ext>
            </a:extLst>
          </p:cNvPr>
          <p:cNvSpPr txBox="1"/>
          <p:nvPr/>
        </p:nvSpPr>
        <p:spPr>
          <a:xfrm>
            <a:off x="5410200" y="5862593"/>
            <a:ext cx="2438400" cy="400110"/>
          </a:xfrm>
          <a:prstGeom prst="rect">
            <a:avLst/>
          </a:prstGeom>
          <a:noFill/>
        </p:spPr>
        <p:txBody>
          <a:bodyPr wrap="square" rtlCol="0">
            <a:spAutoFit/>
          </a:bodyPr>
          <a:lstStyle/>
          <a:p>
            <a:pPr algn="ctr"/>
            <a:r>
              <a:rPr lang="en-US" sz="2000" dirty="0"/>
              <a:t>Sales Team Size</a:t>
            </a:r>
          </a:p>
        </p:txBody>
      </p:sp>
      <p:sp>
        <p:nvSpPr>
          <p:cNvPr id="15" name="TextBox 14">
            <a:extLst>
              <a:ext uri="{FF2B5EF4-FFF2-40B4-BE49-F238E27FC236}">
                <a16:creationId xmlns:a16="http://schemas.microsoft.com/office/drawing/2014/main" id="{34D0D809-339B-47BE-A779-2E6427239BE0}"/>
              </a:ext>
            </a:extLst>
          </p:cNvPr>
          <p:cNvSpPr txBox="1"/>
          <p:nvPr/>
        </p:nvSpPr>
        <p:spPr>
          <a:xfrm rot="16200000">
            <a:off x="3408613" y="3722606"/>
            <a:ext cx="2438400" cy="400110"/>
          </a:xfrm>
          <a:prstGeom prst="rect">
            <a:avLst/>
          </a:prstGeom>
          <a:noFill/>
        </p:spPr>
        <p:txBody>
          <a:bodyPr wrap="square" rtlCol="0">
            <a:spAutoFit/>
          </a:bodyPr>
          <a:lstStyle/>
          <a:p>
            <a:pPr algn="ctr"/>
            <a:r>
              <a:rPr lang="en-US" sz="2000" dirty="0"/>
              <a:t>Percent Effective</a:t>
            </a:r>
          </a:p>
        </p:txBody>
      </p:sp>
    </p:spTree>
    <p:extLst>
      <p:ext uri="{BB962C8B-B14F-4D97-AF65-F5344CB8AC3E}">
        <p14:creationId xmlns:p14="http://schemas.microsoft.com/office/powerpoint/2010/main" val="4073243879"/>
      </p:ext>
    </p:extLst>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Regression Decision Trees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pic>
        <p:nvPicPr>
          <p:cNvPr id="2" name="Picture 1">
            <a:extLst>
              <a:ext uri="{FF2B5EF4-FFF2-40B4-BE49-F238E27FC236}">
                <a16:creationId xmlns:a16="http://schemas.microsoft.com/office/drawing/2014/main" id="{9C56D634-F411-44F8-A381-3054CD13461F}"/>
              </a:ext>
            </a:extLst>
          </p:cNvPr>
          <p:cNvPicPr>
            <a:picLocks noChangeAspect="1"/>
          </p:cNvPicPr>
          <p:nvPr/>
        </p:nvPicPr>
        <p:blipFill>
          <a:blip r:embed="rId3"/>
          <a:stretch>
            <a:fillRect/>
          </a:stretch>
        </p:blipFill>
        <p:spPr>
          <a:xfrm>
            <a:off x="834897" y="1905000"/>
            <a:ext cx="5337303" cy="3970184"/>
          </a:xfrm>
          <a:prstGeom prst="rect">
            <a:avLst/>
          </a:prstGeom>
          <a:ln>
            <a:solidFill>
              <a:schemeClr val="tx2"/>
            </a:solidFill>
          </a:ln>
        </p:spPr>
      </p:pic>
      <p:sp>
        <p:nvSpPr>
          <p:cNvPr id="5" name="TextBox 4">
            <a:extLst>
              <a:ext uri="{FF2B5EF4-FFF2-40B4-BE49-F238E27FC236}">
                <a16:creationId xmlns:a16="http://schemas.microsoft.com/office/drawing/2014/main" id="{5F2F76E4-9835-40BE-9D1C-7FC87244BE76}"/>
              </a:ext>
            </a:extLst>
          </p:cNvPr>
          <p:cNvSpPr txBox="1"/>
          <p:nvPr/>
        </p:nvSpPr>
        <p:spPr>
          <a:xfrm rot="16200000">
            <a:off x="-584357" y="3623392"/>
            <a:ext cx="2438400" cy="400110"/>
          </a:xfrm>
          <a:prstGeom prst="rect">
            <a:avLst/>
          </a:prstGeom>
          <a:noFill/>
        </p:spPr>
        <p:txBody>
          <a:bodyPr wrap="square" rtlCol="0">
            <a:spAutoFit/>
          </a:bodyPr>
          <a:lstStyle/>
          <a:p>
            <a:pPr algn="ctr"/>
            <a:r>
              <a:rPr lang="en-US" sz="2000" dirty="0"/>
              <a:t>Percent Effective</a:t>
            </a:r>
          </a:p>
        </p:txBody>
      </p:sp>
      <p:sp>
        <p:nvSpPr>
          <p:cNvPr id="6" name="TextBox 5">
            <a:extLst>
              <a:ext uri="{FF2B5EF4-FFF2-40B4-BE49-F238E27FC236}">
                <a16:creationId xmlns:a16="http://schemas.microsoft.com/office/drawing/2014/main" id="{9C693D81-8066-4DE9-BB7E-15E58F664140}"/>
              </a:ext>
            </a:extLst>
          </p:cNvPr>
          <p:cNvSpPr txBox="1"/>
          <p:nvPr/>
        </p:nvSpPr>
        <p:spPr>
          <a:xfrm>
            <a:off x="2362200" y="5875184"/>
            <a:ext cx="2438400" cy="400110"/>
          </a:xfrm>
          <a:prstGeom prst="rect">
            <a:avLst/>
          </a:prstGeom>
          <a:noFill/>
        </p:spPr>
        <p:txBody>
          <a:bodyPr wrap="square" rtlCol="0">
            <a:spAutoFit/>
          </a:bodyPr>
          <a:lstStyle/>
          <a:p>
            <a:pPr algn="ctr"/>
            <a:r>
              <a:rPr lang="en-US" sz="2000" dirty="0"/>
              <a:t>Sales Team Size</a:t>
            </a:r>
          </a:p>
        </p:txBody>
      </p:sp>
      <p:sp>
        <p:nvSpPr>
          <p:cNvPr id="9" name="TextBox 8">
            <a:extLst>
              <a:ext uri="{FF2B5EF4-FFF2-40B4-BE49-F238E27FC236}">
                <a16:creationId xmlns:a16="http://schemas.microsoft.com/office/drawing/2014/main" id="{2CCFFF2A-7385-4453-A710-C34291C86972}"/>
              </a:ext>
            </a:extLst>
          </p:cNvPr>
          <p:cNvSpPr txBox="1"/>
          <p:nvPr/>
        </p:nvSpPr>
        <p:spPr>
          <a:xfrm>
            <a:off x="6301738" y="2192690"/>
            <a:ext cx="2205316" cy="3416320"/>
          </a:xfrm>
          <a:prstGeom prst="rect">
            <a:avLst/>
          </a:prstGeom>
          <a:solidFill>
            <a:srgbClr val="CCE9AD"/>
          </a:solidFill>
          <a:ln>
            <a:solidFill>
              <a:schemeClr val="tx1"/>
            </a:solidFill>
          </a:ln>
        </p:spPr>
        <p:txBody>
          <a:bodyPr wrap="square" rtlCol="0">
            <a:spAutoFit/>
          </a:bodyPr>
          <a:lstStyle/>
          <a:p>
            <a:r>
              <a:rPr lang="en-US" sz="1800" dirty="0"/>
              <a:t>This straight line clearly does not fit our data terribly well!</a:t>
            </a:r>
          </a:p>
          <a:p>
            <a:endParaRPr lang="en-US" sz="1800" dirty="0"/>
          </a:p>
          <a:p>
            <a:r>
              <a:rPr lang="en-US" sz="1800" dirty="0"/>
              <a:t>Even a polynomial line probably won’t work terribly well</a:t>
            </a:r>
          </a:p>
          <a:p>
            <a:endParaRPr lang="en-US" sz="1800" dirty="0"/>
          </a:p>
          <a:p>
            <a:r>
              <a:rPr lang="en-US" sz="1800" dirty="0"/>
              <a:t>One option is to use a regression decision tree, which is a type of decision tree.</a:t>
            </a:r>
          </a:p>
        </p:txBody>
      </p:sp>
    </p:spTree>
    <p:extLst>
      <p:ext uri="{BB962C8B-B14F-4D97-AF65-F5344CB8AC3E}">
        <p14:creationId xmlns:p14="http://schemas.microsoft.com/office/powerpoint/2010/main" val="2839355022"/>
      </p:ext>
    </p:extLst>
  </p:cSld>
  <p:clrMapOvr>
    <a:masterClrMapping/>
  </p:clrMapOvr>
  <p:transition>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Regression Decision Trees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sp>
        <p:nvSpPr>
          <p:cNvPr id="3" name="TextBox 2">
            <a:extLst>
              <a:ext uri="{FF2B5EF4-FFF2-40B4-BE49-F238E27FC236}">
                <a16:creationId xmlns:a16="http://schemas.microsoft.com/office/drawing/2014/main" id="{CA077CB8-D3EC-40F4-B2A6-9801C8E4F342}"/>
              </a:ext>
            </a:extLst>
          </p:cNvPr>
          <p:cNvSpPr txBox="1"/>
          <p:nvPr/>
        </p:nvSpPr>
        <p:spPr>
          <a:xfrm>
            <a:off x="3692786" y="1832388"/>
            <a:ext cx="1752600" cy="323165"/>
          </a:xfrm>
          <a:prstGeom prst="rect">
            <a:avLst/>
          </a:prstGeom>
          <a:solidFill>
            <a:srgbClr val="0070C0"/>
          </a:solidFill>
        </p:spPr>
        <p:txBody>
          <a:bodyPr wrap="square" rtlCol="0">
            <a:spAutoFit/>
          </a:bodyPr>
          <a:lstStyle/>
          <a:p>
            <a:pPr algn="ctr"/>
            <a:r>
              <a:rPr lang="en-US" sz="1500" dirty="0">
                <a:solidFill>
                  <a:schemeClr val="bg1"/>
                </a:solidFill>
              </a:rPr>
              <a:t>Size &lt; 14.5</a:t>
            </a:r>
          </a:p>
        </p:txBody>
      </p:sp>
      <p:cxnSp>
        <p:nvCxnSpPr>
          <p:cNvPr id="5" name="Straight Arrow Connector 4">
            <a:extLst>
              <a:ext uri="{FF2B5EF4-FFF2-40B4-BE49-F238E27FC236}">
                <a16:creationId xmlns:a16="http://schemas.microsoft.com/office/drawing/2014/main" id="{9B5C943B-968F-4638-8991-60746CF618DF}"/>
              </a:ext>
            </a:extLst>
          </p:cNvPr>
          <p:cNvCxnSpPr>
            <a:cxnSpLocks/>
            <a:stCxn id="3" idx="2"/>
            <a:endCxn id="15" idx="0"/>
          </p:cNvCxnSpPr>
          <p:nvPr/>
        </p:nvCxnSpPr>
        <p:spPr bwMode="auto">
          <a:xfrm flipH="1">
            <a:off x="3544868" y="2155553"/>
            <a:ext cx="1024218" cy="818037"/>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a:extLst>
              <a:ext uri="{FF2B5EF4-FFF2-40B4-BE49-F238E27FC236}">
                <a16:creationId xmlns:a16="http://schemas.microsoft.com/office/drawing/2014/main" id="{2AA52484-6F8E-4A2E-A973-41C3B82FC1CC}"/>
              </a:ext>
            </a:extLst>
          </p:cNvPr>
          <p:cNvCxnSpPr>
            <a:cxnSpLocks/>
            <a:stCxn id="3" idx="2"/>
            <a:endCxn id="14" idx="0"/>
          </p:cNvCxnSpPr>
          <p:nvPr/>
        </p:nvCxnSpPr>
        <p:spPr bwMode="auto">
          <a:xfrm>
            <a:off x="4569086" y="2155553"/>
            <a:ext cx="849406" cy="818036"/>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9360EF92-BD7B-4511-96C9-99E17886556C}"/>
              </a:ext>
            </a:extLst>
          </p:cNvPr>
          <p:cNvSpPr txBox="1"/>
          <p:nvPr/>
        </p:nvSpPr>
        <p:spPr>
          <a:xfrm>
            <a:off x="4542192" y="2973589"/>
            <a:ext cx="1752600" cy="323165"/>
          </a:xfrm>
          <a:prstGeom prst="rect">
            <a:avLst/>
          </a:prstGeom>
          <a:solidFill>
            <a:srgbClr val="0070C0"/>
          </a:solidFill>
        </p:spPr>
        <p:txBody>
          <a:bodyPr wrap="square" rtlCol="0">
            <a:spAutoFit/>
          </a:bodyPr>
          <a:lstStyle/>
          <a:p>
            <a:pPr algn="ctr"/>
            <a:r>
              <a:rPr lang="en-US" sz="1500" dirty="0">
                <a:solidFill>
                  <a:schemeClr val="bg1"/>
                </a:solidFill>
              </a:rPr>
              <a:t>Size &gt;= 29.5</a:t>
            </a:r>
          </a:p>
        </p:txBody>
      </p:sp>
      <p:sp>
        <p:nvSpPr>
          <p:cNvPr id="15" name="TextBox 14">
            <a:extLst>
              <a:ext uri="{FF2B5EF4-FFF2-40B4-BE49-F238E27FC236}">
                <a16:creationId xmlns:a16="http://schemas.microsoft.com/office/drawing/2014/main" id="{D59AD341-EF3E-4EFA-BAB0-89194F8C92BF}"/>
              </a:ext>
            </a:extLst>
          </p:cNvPr>
          <p:cNvSpPr txBox="1"/>
          <p:nvPr/>
        </p:nvSpPr>
        <p:spPr>
          <a:xfrm>
            <a:off x="2668568" y="2973590"/>
            <a:ext cx="1752600" cy="323165"/>
          </a:xfrm>
          <a:prstGeom prst="rect">
            <a:avLst/>
          </a:prstGeom>
          <a:solidFill>
            <a:srgbClr val="00B050"/>
          </a:solidFill>
        </p:spPr>
        <p:txBody>
          <a:bodyPr wrap="square" rtlCol="0">
            <a:spAutoFit/>
          </a:bodyPr>
          <a:lstStyle/>
          <a:p>
            <a:pPr algn="ctr"/>
            <a:r>
              <a:rPr lang="en-US" sz="1500" dirty="0">
                <a:solidFill>
                  <a:schemeClr val="bg1"/>
                </a:solidFill>
              </a:rPr>
              <a:t>4.2% Effective</a:t>
            </a:r>
          </a:p>
        </p:txBody>
      </p:sp>
      <p:sp>
        <p:nvSpPr>
          <p:cNvPr id="18" name="TextBox 17">
            <a:extLst>
              <a:ext uri="{FF2B5EF4-FFF2-40B4-BE49-F238E27FC236}">
                <a16:creationId xmlns:a16="http://schemas.microsoft.com/office/drawing/2014/main" id="{84D6AC7A-7805-4F84-BD09-C11C8825C700}"/>
              </a:ext>
            </a:extLst>
          </p:cNvPr>
          <p:cNvSpPr txBox="1"/>
          <p:nvPr/>
        </p:nvSpPr>
        <p:spPr>
          <a:xfrm>
            <a:off x="5453454" y="4018423"/>
            <a:ext cx="1752600" cy="323165"/>
          </a:xfrm>
          <a:prstGeom prst="rect">
            <a:avLst/>
          </a:prstGeom>
          <a:solidFill>
            <a:srgbClr val="0070C0"/>
          </a:solidFill>
        </p:spPr>
        <p:txBody>
          <a:bodyPr wrap="square" rtlCol="0">
            <a:spAutoFit/>
          </a:bodyPr>
          <a:lstStyle/>
          <a:p>
            <a:pPr algn="ctr"/>
            <a:r>
              <a:rPr lang="en-US" sz="1500" dirty="0">
                <a:solidFill>
                  <a:schemeClr val="bg1"/>
                </a:solidFill>
              </a:rPr>
              <a:t>Size &gt;= 23.5</a:t>
            </a:r>
          </a:p>
        </p:txBody>
      </p:sp>
      <p:sp>
        <p:nvSpPr>
          <p:cNvPr id="19" name="TextBox 18">
            <a:extLst>
              <a:ext uri="{FF2B5EF4-FFF2-40B4-BE49-F238E27FC236}">
                <a16:creationId xmlns:a16="http://schemas.microsoft.com/office/drawing/2014/main" id="{B7C48C8A-B1ED-4243-A931-B248189760EB}"/>
              </a:ext>
            </a:extLst>
          </p:cNvPr>
          <p:cNvSpPr txBox="1"/>
          <p:nvPr/>
        </p:nvSpPr>
        <p:spPr>
          <a:xfrm>
            <a:off x="3575132" y="4018424"/>
            <a:ext cx="1752600" cy="323165"/>
          </a:xfrm>
          <a:prstGeom prst="rect">
            <a:avLst/>
          </a:prstGeom>
          <a:solidFill>
            <a:srgbClr val="00B050"/>
          </a:solidFill>
        </p:spPr>
        <p:txBody>
          <a:bodyPr wrap="square" rtlCol="0">
            <a:spAutoFit/>
          </a:bodyPr>
          <a:lstStyle/>
          <a:p>
            <a:pPr algn="ctr"/>
            <a:r>
              <a:rPr lang="en-US" sz="1500" dirty="0">
                <a:solidFill>
                  <a:schemeClr val="bg1"/>
                </a:solidFill>
              </a:rPr>
              <a:t>2.5% Effective</a:t>
            </a:r>
          </a:p>
        </p:txBody>
      </p:sp>
      <p:cxnSp>
        <p:nvCxnSpPr>
          <p:cNvPr id="23" name="Straight Arrow Connector 22">
            <a:extLst>
              <a:ext uri="{FF2B5EF4-FFF2-40B4-BE49-F238E27FC236}">
                <a16:creationId xmlns:a16="http://schemas.microsoft.com/office/drawing/2014/main" id="{39C9BC76-710C-474E-8A2F-749A01843322}"/>
              </a:ext>
            </a:extLst>
          </p:cNvPr>
          <p:cNvCxnSpPr>
            <a:cxnSpLocks/>
            <a:stCxn id="14" idx="2"/>
            <a:endCxn id="18" idx="0"/>
          </p:cNvCxnSpPr>
          <p:nvPr/>
        </p:nvCxnSpPr>
        <p:spPr bwMode="auto">
          <a:xfrm>
            <a:off x="5418492" y="3296754"/>
            <a:ext cx="911262" cy="721669"/>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a:extLst>
              <a:ext uri="{FF2B5EF4-FFF2-40B4-BE49-F238E27FC236}">
                <a16:creationId xmlns:a16="http://schemas.microsoft.com/office/drawing/2014/main" id="{BA18D564-3A2D-4347-A46D-1DEBDB32496D}"/>
              </a:ext>
            </a:extLst>
          </p:cNvPr>
          <p:cNvCxnSpPr>
            <a:cxnSpLocks/>
            <a:stCxn id="14" idx="2"/>
            <a:endCxn id="19" idx="0"/>
          </p:cNvCxnSpPr>
          <p:nvPr/>
        </p:nvCxnSpPr>
        <p:spPr bwMode="auto">
          <a:xfrm flipH="1">
            <a:off x="4451432" y="3296754"/>
            <a:ext cx="967060" cy="721670"/>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a:extLst>
              <a:ext uri="{FF2B5EF4-FFF2-40B4-BE49-F238E27FC236}">
                <a16:creationId xmlns:a16="http://schemas.microsoft.com/office/drawing/2014/main" id="{EF1914A9-8575-4277-95BE-1B5F1D0A4BC6}"/>
              </a:ext>
            </a:extLst>
          </p:cNvPr>
          <p:cNvSpPr txBox="1"/>
          <p:nvPr/>
        </p:nvSpPr>
        <p:spPr>
          <a:xfrm>
            <a:off x="4448299" y="5063713"/>
            <a:ext cx="1752600" cy="323165"/>
          </a:xfrm>
          <a:prstGeom prst="rect">
            <a:avLst/>
          </a:prstGeom>
          <a:solidFill>
            <a:srgbClr val="00B050"/>
          </a:solidFill>
        </p:spPr>
        <p:txBody>
          <a:bodyPr wrap="square" rtlCol="0">
            <a:spAutoFit/>
          </a:bodyPr>
          <a:lstStyle/>
          <a:p>
            <a:pPr algn="ctr"/>
            <a:r>
              <a:rPr lang="en-US" sz="1500" dirty="0">
                <a:solidFill>
                  <a:schemeClr val="bg1"/>
                </a:solidFill>
              </a:rPr>
              <a:t>52.8% Effective</a:t>
            </a:r>
          </a:p>
        </p:txBody>
      </p:sp>
      <p:sp>
        <p:nvSpPr>
          <p:cNvPr id="30" name="TextBox 29">
            <a:extLst>
              <a:ext uri="{FF2B5EF4-FFF2-40B4-BE49-F238E27FC236}">
                <a16:creationId xmlns:a16="http://schemas.microsoft.com/office/drawing/2014/main" id="{0F32943B-2261-47BF-95C2-A90F45A6104D}"/>
              </a:ext>
            </a:extLst>
          </p:cNvPr>
          <p:cNvSpPr txBox="1"/>
          <p:nvPr/>
        </p:nvSpPr>
        <p:spPr>
          <a:xfrm>
            <a:off x="6483275" y="5052954"/>
            <a:ext cx="1752600" cy="323165"/>
          </a:xfrm>
          <a:prstGeom prst="rect">
            <a:avLst/>
          </a:prstGeom>
          <a:solidFill>
            <a:srgbClr val="00B050"/>
          </a:solidFill>
        </p:spPr>
        <p:txBody>
          <a:bodyPr wrap="square" rtlCol="0">
            <a:spAutoFit/>
          </a:bodyPr>
          <a:lstStyle/>
          <a:p>
            <a:pPr algn="ctr"/>
            <a:r>
              <a:rPr lang="en-US" sz="1500" dirty="0">
                <a:solidFill>
                  <a:schemeClr val="bg1"/>
                </a:solidFill>
              </a:rPr>
              <a:t>100% Effective</a:t>
            </a:r>
          </a:p>
        </p:txBody>
      </p:sp>
      <p:cxnSp>
        <p:nvCxnSpPr>
          <p:cNvPr id="31" name="Straight Arrow Connector 30">
            <a:extLst>
              <a:ext uri="{FF2B5EF4-FFF2-40B4-BE49-F238E27FC236}">
                <a16:creationId xmlns:a16="http://schemas.microsoft.com/office/drawing/2014/main" id="{3AB9563D-99CF-49FC-AD5B-3DA3AB8464E5}"/>
              </a:ext>
            </a:extLst>
          </p:cNvPr>
          <p:cNvCxnSpPr>
            <a:cxnSpLocks/>
            <a:stCxn id="18" idx="2"/>
            <a:endCxn id="30" idx="0"/>
          </p:cNvCxnSpPr>
          <p:nvPr/>
        </p:nvCxnSpPr>
        <p:spPr bwMode="auto">
          <a:xfrm>
            <a:off x="6329754" y="4341588"/>
            <a:ext cx="1029821" cy="711366"/>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a:extLst>
              <a:ext uri="{FF2B5EF4-FFF2-40B4-BE49-F238E27FC236}">
                <a16:creationId xmlns:a16="http://schemas.microsoft.com/office/drawing/2014/main" id="{D5DAEDFD-8654-4EBB-8FE4-D347D3D06CD6}"/>
              </a:ext>
            </a:extLst>
          </p:cNvPr>
          <p:cNvCxnSpPr>
            <a:cxnSpLocks/>
            <a:stCxn id="18" idx="2"/>
            <a:endCxn id="29" idx="0"/>
          </p:cNvCxnSpPr>
          <p:nvPr/>
        </p:nvCxnSpPr>
        <p:spPr bwMode="auto">
          <a:xfrm flipH="1">
            <a:off x="5324599" y="4341588"/>
            <a:ext cx="1005155" cy="722125"/>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Box 36">
            <a:extLst>
              <a:ext uri="{FF2B5EF4-FFF2-40B4-BE49-F238E27FC236}">
                <a16:creationId xmlns:a16="http://schemas.microsoft.com/office/drawing/2014/main" id="{CA249E1F-31B1-456E-A3C5-DEA2709A125D}"/>
              </a:ext>
            </a:extLst>
          </p:cNvPr>
          <p:cNvSpPr txBox="1"/>
          <p:nvPr/>
        </p:nvSpPr>
        <p:spPr>
          <a:xfrm>
            <a:off x="777022" y="3865789"/>
            <a:ext cx="1752600" cy="323165"/>
          </a:xfrm>
          <a:prstGeom prst="rect">
            <a:avLst/>
          </a:prstGeom>
          <a:solidFill>
            <a:srgbClr val="0070C0"/>
          </a:solidFill>
        </p:spPr>
        <p:txBody>
          <a:bodyPr wrap="square" rtlCol="0">
            <a:spAutoFit/>
          </a:bodyPr>
          <a:lstStyle/>
          <a:p>
            <a:pPr algn="ctr"/>
            <a:r>
              <a:rPr lang="en-US" sz="1500" dirty="0">
                <a:solidFill>
                  <a:schemeClr val="bg1"/>
                </a:solidFill>
              </a:rPr>
              <a:t>Contract Won</a:t>
            </a:r>
          </a:p>
        </p:txBody>
      </p:sp>
      <p:sp>
        <p:nvSpPr>
          <p:cNvPr id="38" name="TextBox 37">
            <a:extLst>
              <a:ext uri="{FF2B5EF4-FFF2-40B4-BE49-F238E27FC236}">
                <a16:creationId xmlns:a16="http://schemas.microsoft.com/office/drawing/2014/main" id="{A6A5C4A5-50AC-448F-AA5D-10EE78B0EF5B}"/>
              </a:ext>
            </a:extLst>
          </p:cNvPr>
          <p:cNvSpPr txBox="1"/>
          <p:nvPr/>
        </p:nvSpPr>
        <p:spPr>
          <a:xfrm>
            <a:off x="543057" y="4535688"/>
            <a:ext cx="1005155" cy="323165"/>
          </a:xfrm>
          <a:prstGeom prst="rect">
            <a:avLst/>
          </a:prstGeom>
          <a:solidFill>
            <a:srgbClr val="00B050"/>
          </a:solidFill>
        </p:spPr>
        <p:txBody>
          <a:bodyPr wrap="square" rtlCol="0">
            <a:spAutoFit/>
          </a:bodyPr>
          <a:lstStyle/>
          <a:p>
            <a:pPr algn="ctr"/>
            <a:r>
              <a:rPr lang="en-US" sz="1500" dirty="0">
                <a:solidFill>
                  <a:schemeClr val="bg1"/>
                </a:solidFill>
              </a:rPr>
              <a:t>True</a:t>
            </a:r>
          </a:p>
        </p:txBody>
      </p:sp>
      <p:sp>
        <p:nvSpPr>
          <p:cNvPr id="39" name="TextBox 38">
            <a:extLst>
              <a:ext uri="{FF2B5EF4-FFF2-40B4-BE49-F238E27FC236}">
                <a16:creationId xmlns:a16="http://schemas.microsoft.com/office/drawing/2014/main" id="{5D685625-FC3D-4EB1-8172-FD819F81C38A}"/>
              </a:ext>
            </a:extLst>
          </p:cNvPr>
          <p:cNvSpPr txBox="1"/>
          <p:nvPr/>
        </p:nvSpPr>
        <p:spPr>
          <a:xfrm>
            <a:off x="1738952" y="4537481"/>
            <a:ext cx="1005155" cy="323165"/>
          </a:xfrm>
          <a:prstGeom prst="rect">
            <a:avLst/>
          </a:prstGeom>
          <a:solidFill>
            <a:srgbClr val="00B050"/>
          </a:solidFill>
        </p:spPr>
        <p:txBody>
          <a:bodyPr wrap="square" rtlCol="0">
            <a:spAutoFit/>
          </a:bodyPr>
          <a:lstStyle/>
          <a:p>
            <a:pPr algn="ctr"/>
            <a:r>
              <a:rPr lang="en-US" sz="1500" dirty="0">
                <a:solidFill>
                  <a:schemeClr val="bg1"/>
                </a:solidFill>
              </a:rPr>
              <a:t>False</a:t>
            </a:r>
          </a:p>
        </p:txBody>
      </p:sp>
      <p:cxnSp>
        <p:nvCxnSpPr>
          <p:cNvPr id="40" name="Straight Arrow Connector 39">
            <a:extLst>
              <a:ext uri="{FF2B5EF4-FFF2-40B4-BE49-F238E27FC236}">
                <a16:creationId xmlns:a16="http://schemas.microsoft.com/office/drawing/2014/main" id="{E83E0948-9A28-4B20-8E5C-508869CF3017}"/>
              </a:ext>
            </a:extLst>
          </p:cNvPr>
          <p:cNvCxnSpPr>
            <a:cxnSpLocks/>
            <a:stCxn id="37" idx="2"/>
            <a:endCxn id="38" idx="0"/>
          </p:cNvCxnSpPr>
          <p:nvPr/>
        </p:nvCxnSpPr>
        <p:spPr bwMode="auto">
          <a:xfrm flipH="1">
            <a:off x="1045635" y="4188954"/>
            <a:ext cx="607687" cy="346734"/>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8DCAE81B-478A-4774-AEB4-0BEBE077D8D7}"/>
              </a:ext>
            </a:extLst>
          </p:cNvPr>
          <p:cNvCxnSpPr>
            <a:cxnSpLocks/>
            <a:stCxn id="37" idx="2"/>
            <a:endCxn id="39" idx="0"/>
          </p:cNvCxnSpPr>
          <p:nvPr/>
        </p:nvCxnSpPr>
        <p:spPr bwMode="auto">
          <a:xfrm>
            <a:off x="1653322" y="4188954"/>
            <a:ext cx="588208" cy="348527"/>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82306799"/>
      </p:ext>
    </p:extLst>
  </p:cSld>
  <p:clrMapOvr>
    <a:masterClrMapping/>
  </p:clrMapOvr>
  <p:transition>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Regression Decision Trees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sp>
        <p:nvSpPr>
          <p:cNvPr id="3" name="TextBox 2">
            <a:extLst>
              <a:ext uri="{FF2B5EF4-FFF2-40B4-BE49-F238E27FC236}">
                <a16:creationId xmlns:a16="http://schemas.microsoft.com/office/drawing/2014/main" id="{CA077CB8-D3EC-40F4-B2A6-9801C8E4F342}"/>
              </a:ext>
            </a:extLst>
          </p:cNvPr>
          <p:cNvSpPr txBox="1"/>
          <p:nvPr/>
        </p:nvSpPr>
        <p:spPr>
          <a:xfrm>
            <a:off x="4080067" y="1832388"/>
            <a:ext cx="1752600" cy="323165"/>
          </a:xfrm>
          <a:prstGeom prst="rect">
            <a:avLst/>
          </a:prstGeom>
          <a:solidFill>
            <a:srgbClr val="0070C0"/>
          </a:solidFill>
        </p:spPr>
        <p:txBody>
          <a:bodyPr wrap="square" rtlCol="0">
            <a:spAutoFit/>
          </a:bodyPr>
          <a:lstStyle/>
          <a:p>
            <a:pPr algn="ctr"/>
            <a:r>
              <a:rPr lang="en-US" sz="1500" dirty="0">
                <a:solidFill>
                  <a:schemeClr val="bg1"/>
                </a:solidFill>
              </a:rPr>
              <a:t>Size &lt; 14.5</a:t>
            </a:r>
          </a:p>
        </p:txBody>
      </p:sp>
      <p:cxnSp>
        <p:nvCxnSpPr>
          <p:cNvPr id="5" name="Straight Arrow Connector 4">
            <a:extLst>
              <a:ext uri="{FF2B5EF4-FFF2-40B4-BE49-F238E27FC236}">
                <a16:creationId xmlns:a16="http://schemas.microsoft.com/office/drawing/2014/main" id="{9B5C943B-968F-4638-8991-60746CF618DF}"/>
              </a:ext>
            </a:extLst>
          </p:cNvPr>
          <p:cNvCxnSpPr>
            <a:cxnSpLocks/>
            <a:stCxn id="3" idx="2"/>
            <a:endCxn id="15" idx="0"/>
          </p:cNvCxnSpPr>
          <p:nvPr/>
        </p:nvCxnSpPr>
        <p:spPr bwMode="auto">
          <a:xfrm flipH="1">
            <a:off x="3932149" y="2155553"/>
            <a:ext cx="1024218" cy="818037"/>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a:extLst>
              <a:ext uri="{FF2B5EF4-FFF2-40B4-BE49-F238E27FC236}">
                <a16:creationId xmlns:a16="http://schemas.microsoft.com/office/drawing/2014/main" id="{2AA52484-6F8E-4A2E-A973-41C3B82FC1CC}"/>
              </a:ext>
            </a:extLst>
          </p:cNvPr>
          <p:cNvCxnSpPr>
            <a:cxnSpLocks/>
            <a:stCxn id="3" idx="2"/>
            <a:endCxn id="14" idx="0"/>
          </p:cNvCxnSpPr>
          <p:nvPr/>
        </p:nvCxnSpPr>
        <p:spPr bwMode="auto">
          <a:xfrm>
            <a:off x="4956367" y="2155553"/>
            <a:ext cx="849406" cy="818036"/>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9360EF92-BD7B-4511-96C9-99E17886556C}"/>
              </a:ext>
            </a:extLst>
          </p:cNvPr>
          <p:cNvSpPr txBox="1"/>
          <p:nvPr/>
        </p:nvSpPr>
        <p:spPr>
          <a:xfrm>
            <a:off x="4929473" y="2973589"/>
            <a:ext cx="1752600" cy="323165"/>
          </a:xfrm>
          <a:prstGeom prst="rect">
            <a:avLst/>
          </a:prstGeom>
          <a:solidFill>
            <a:srgbClr val="0070C0"/>
          </a:solidFill>
        </p:spPr>
        <p:txBody>
          <a:bodyPr wrap="square" rtlCol="0">
            <a:spAutoFit/>
          </a:bodyPr>
          <a:lstStyle/>
          <a:p>
            <a:pPr algn="ctr"/>
            <a:r>
              <a:rPr lang="en-US" sz="1500" dirty="0">
                <a:solidFill>
                  <a:schemeClr val="bg1"/>
                </a:solidFill>
              </a:rPr>
              <a:t>Size &gt;= 29.5</a:t>
            </a:r>
          </a:p>
        </p:txBody>
      </p:sp>
      <p:sp>
        <p:nvSpPr>
          <p:cNvPr id="15" name="TextBox 14">
            <a:extLst>
              <a:ext uri="{FF2B5EF4-FFF2-40B4-BE49-F238E27FC236}">
                <a16:creationId xmlns:a16="http://schemas.microsoft.com/office/drawing/2014/main" id="{D59AD341-EF3E-4EFA-BAB0-89194F8C92BF}"/>
              </a:ext>
            </a:extLst>
          </p:cNvPr>
          <p:cNvSpPr txBox="1"/>
          <p:nvPr/>
        </p:nvSpPr>
        <p:spPr>
          <a:xfrm>
            <a:off x="3055849" y="2973590"/>
            <a:ext cx="1752600" cy="323165"/>
          </a:xfrm>
          <a:prstGeom prst="rect">
            <a:avLst/>
          </a:prstGeom>
          <a:solidFill>
            <a:srgbClr val="00B050"/>
          </a:solidFill>
        </p:spPr>
        <p:txBody>
          <a:bodyPr wrap="square" rtlCol="0">
            <a:spAutoFit/>
          </a:bodyPr>
          <a:lstStyle/>
          <a:p>
            <a:pPr algn="ctr"/>
            <a:r>
              <a:rPr lang="en-US" sz="1500" dirty="0">
                <a:solidFill>
                  <a:schemeClr val="bg1"/>
                </a:solidFill>
              </a:rPr>
              <a:t>4.2% Effective</a:t>
            </a:r>
          </a:p>
        </p:txBody>
      </p:sp>
      <p:sp>
        <p:nvSpPr>
          <p:cNvPr id="18" name="TextBox 17">
            <a:extLst>
              <a:ext uri="{FF2B5EF4-FFF2-40B4-BE49-F238E27FC236}">
                <a16:creationId xmlns:a16="http://schemas.microsoft.com/office/drawing/2014/main" id="{84D6AC7A-7805-4F84-BD09-C11C8825C700}"/>
              </a:ext>
            </a:extLst>
          </p:cNvPr>
          <p:cNvSpPr txBox="1"/>
          <p:nvPr/>
        </p:nvSpPr>
        <p:spPr>
          <a:xfrm>
            <a:off x="5840735" y="4018423"/>
            <a:ext cx="1752600" cy="323165"/>
          </a:xfrm>
          <a:prstGeom prst="rect">
            <a:avLst/>
          </a:prstGeom>
          <a:solidFill>
            <a:srgbClr val="0070C0"/>
          </a:solidFill>
        </p:spPr>
        <p:txBody>
          <a:bodyPr wrap="square" rtlCol="0">
            <a:spAutoFit/>
          </a:bodyPr>
          <a:lstStyle/>
          <a:p>
            <a:pPr algn="ctr"/>
            <a:r>
              <a:rPr lang="en-US" sz="1500" dirty="0">
                <a:solidFill>
                  <a:schemeClr val="bg1"/>
                </a:solidFill>
              </a:rPr>
              <a:t>Size &gt;= 23.5</a:t>
            </a:r>
          </a:p>
        </p:txBody>
      </p:sp>
      <p:sp>
        <p:nvSpPr>
          <p:cNvPr id="19" name="TextBox 18">
            <a:extLst>
              <a:ext uri="{FF2B5EF4-FFF2-40B4-BE49-F238E27FC236}">
                <a16:creationId xmlns:a16="http://schemas.microsoft.com/office/drawing/2014/main" id="{B7C48C8A-B1ED-4243-A931-B248189760EB}"/>
              </a:ext>
            </a:extLst>
          </p:cNvPr>
          <p:cNvSpPr txBox="1"/>
          <p:nvPr/>
        </p:nvSpPr>
        <p:spPr>
          <a:xfrm>
            <a:off x="3962413" y="4018424"/>
            <a:ext cx="1752600" cy="323165"/>
          </a:xfrm>
          <a:prstGeom prst="rect">
            <a:avLst/>
          </a:prstGeom>
          <a:solidFill>
            <a:srgbClr val="00B050"/>
          </a:solidFill>
        </p:spPr>
        <p:txBody>
          <a:bodyPr wrap="square" rtlCol="0">
            <a:spAutoFit/>
          </a:bodyPr>
          <a:lstStyle/>
          <a:p>
            <a:pPr algn="ctr"/>
            <a:r>
              <a:rPr lang="en-US" sz="1500" dirty="0">
                <a:solidFill>
                  <a:schemeClr val="bg1"/>
                </a:solidFill>
              </a:rPr>
              <a:t>2.5% Effective</a:t>
            </a:r>
          </a:p>
        </p:txBody>
      </p:sp>
      <p:cxnSp>
        <p:nvCxnSpPr>
          <p:cNvPr id="23" name="Straight Arrow Connector 22">
            <a:extLst>
              <a:ext uri="{FF2B5EF4-FFF2-40B4-BE49-F238E27FC236}">
                <a16:creationId xmlns:a16="http://schemas.microsoft.com/office/drawing/2014/main" id="{39C9BC76-710C-474E-8A2F-749A01843322}"/>
              </a:ext>
            </a:extLst>
          </p:cNvPr>
          <p:cNvCxnSpPr>
            <a:cxnSpLocks/>
            <a:stCxn id="14" idx="2"/>
            <a:endCxn id="18" idx="0"/>
          </p:cNvCxnSpPr>
          <p:nvPr/>
        </p:nvCxnSpPr>
        <p:spPr bwMode="auto">
          <a:xfrm>
            <a:off x="5805773" y="3296754"/>
            <a:ext cx="911262" cy="721669"/>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a:extLst>
              <a:ext uri="{FF2B5EF4-FFF2-40B4-BE49-F238E27FC236}">
                <a16:creationId xmlns:a16="http://schemas.microsoft.com/office/drawing/2014/main" id="{BA18D564-3A2D-4347-A46D-1DEBDB32496D}"/>
              </a:ext>
            </a:extLst>
          </p:cNvPr>
          <p:cNvCxnSpPr>
            <a:cxnSpLocks/>
            <a:stCxn id="14" idx="2"/>
            <a:endCxn id="19" idx="0"/>
          </p:cNvCxnSpPr>
          <p:nvPr/>
        </p:nvCxnSpPr>
        <p:spPr bwMode="auto">
          <a:xfrm flipH="1">
            <a:off x="4838713" y="3296754"/>
            <a:ext cx="967060" cy="721670"/>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a:extLst>
              <a:ext uri="{FF2B5EF4-FFF2-40B4-BE49-F238E27FC236}">
                <a16:creationId xmlns:a16="http://schemas.microsoft.com/office/drawing/2014/main" id="{EF1914A9-8575-4277-95BE-1B5F1D0A4BC6}"/>
              </a:ext>
            </a:extLst>
          </p:cNvPr>
          <p:cNvSpPr txBox="1"/>
          <p:nvPr/>
        </p:nvSpPr>
        <p:spPr>
          <a:xfrm>
            <a:off x="4835580" y="5063713"/>
            <a:ext cx="1752600" cy="323165"/>
          </a:xfrm>
          <a:prstGeom prst="rect">
            <a:avLst/>
          </a:prstGeom>
          <a:solidFill>
            <a:srgbClr val="00B050"/>
          </a:solidFill>
        </p:spPr>
        <p:txBody>
          <a:bodyPr wrap="square" rtlCol="0">
            <a:spAutoFit/>
          </a:bodyPr>
          <a:lstStyle/>
          <a:p>
            <a:pPr algn="ctr"/>
            <a:r>
              <a:rPr lang="en-US" sz="1500" dirty="0">
                <a:solidFill>
                  <a:schemeClr val="bg1"/>
                </a:solidFill>
              </a:rPr>
              <a:t>52.8% Effective</a:t>
            </a:r>
          </a:p>
        </p:txBody>
      </p:sp>
      <p:sp>
        <p:nvSpPr>
          <p:cNvPr id="30" name="TextBox 29">
            <a:extLst>
              <a:ext uri="{FF2B5EF4-FFF2-40B4-BE49-F238E27FC236}">
                <a16:creationId xmlns:a16="http://schemas.microsoft.com/office/drawing/2014/main" id="{0F32943B-2261-47BF-95C2-A90F45A6104D}"/>
              </a:ext>
            </a:extLst>
          </p:cNvPr>
          <p:cNvSpPr txBox="1"/>
          <p:nvPr/>
        </p:nvSpPr>
        <p:spPr>
          <a:xfrm>
            <a:off x="6870556" y="5052954"/>
            <a:ext cx="1752600" cy="323165"/>
          </a:xfrm>
          <a:prstGeom prst="rect">
            <a:avLst/>
          </a:prstGeom>
          <a:solidFill>
            <a:srgbClr val="00B050"/>
          </a:solidFill>
        </p:spPr>
        <p:txBody>
          <a:bodyPr wrap="square" rtlCol="0">
            <a:spAutoFit/>
          </a:bodyPr>
          <a:lstStyle/>
          <a:p>
            <a:pPr algn="ctr"/>
            <a:r>
              <a:rPr lang="en-US" sz="1500" dirty="0">
                <a:solidFill>
                  <a:schemeClr val="bg1"/>
                </a:solidFill>
              </a:rPr>
              <a:t>100% Effective</a:t>
            </a:r>
          </a:p>
        </p:txBody>
      </p:sp>
      <p:cxnSp>
        <p:nvCxnSpPr>
          <p:cNvPr id="31" name="Straight Arrow Connector 30">
            <a:extLst>
              <a:ext uri="{FF2B5EF4-FFF2-40B4-BE49-F238E27FC236}">
                <a16:creationId xmlns:a16="http://schemas.microsoft.com/office/drawing/2014/main" id="{3AB9563D-99CF-49FC-AD5B-3DA3AB8464E5}"/>
              </a:ext>
            </a:extLst>
          </p:cNvPr>
          <p:cNvCxnSpPr>
            <a:cxnSpLocks/>
            <a:stCxn id="18" idx="2"/>
            <a:endCxn id="30" idx="0"/>
          </p:cNvCxnSpPr>
          <p:nvPr/>
        </p:nvCxnSpPr>
        <p:spPr bwMode="auto">
          <a:xfrm>
            <a:off x="6717035" y="4341588"/>
            <a:ext cx="1029821" cy="711366"/>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a:extLst>
              <a:ext uri="{FF2B5EF4-FFF2-40B4-BE49-F238E27FC236}">
                <a16:creationId xmlns:a16="http://schemas.microsoft.com/office/drawing/2014/main" id="{D5DAEDFD-8654-4EBB-8FE4-D347D3D06CD6}"/>
              </a:ext>
            </a:extLst>
          </p:cNvPr>
          <p:cNvCxnSpPr>
            <a:cxnSpLocks/>
            <a:stCxn id="18" idx="2"/>
            <a:endCxn id="29" idx="0"/>
          </p:cNvCxnSpPr>
          <p:nvPr/>
        </p:nvCxnSpPr>
        <p:spPr bwMode="auto">
          <a:xfrm flipH="1">
            <a:off x="5711880" y="4341588"/>
            <a:ext cx="1005155" cy="722125"/>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2" name="Picture 21">
            <a:extLst>
              <a:ext uri="{FF2B5EF4-FFF2-40B4-BE49-F238E27FC236}">
                <a16:creationId xmlns:a16="http://schemas.microsoft.com/office/drawing/2014/main" id="{B77EF198-CE20-44C5-99AB-FDAFD96C8452}"/>
              </a:ext>
            </a:extLst>
          </p:cNvPr>
          <p:cNvPicPr>
            <a:picLocks noChangeAspect="1"/>
          </p:cNvPicPr>
          <p:nvPr/>
        </p:nvPicPr>
        <p:blipFill>
          <a:blip r:embed="rId3"/>
          <a:stretch>
            <a:fillRect/>
          </a:stretch>
        </p:blipFill>
        <p:spPr>
          <a:xfrm>
            <a:off x="800836" y="3561246"/>
            <a:ext cx="3089421" cy="2313938"/>
          </a:xfrm>
          <a:prstGeom prst="rect">
            <a:avLst/>
          </a:prstGeom>
          <a:ln>
            <a:solidFill>
              <a:schemeClr val="tx2"/>
            </a:solidFill>
          </a:ln>
        </p:spPr>
      </p:pic>
      <p:sp>
        <p:nvSpPr>
          <p:cNvPr id="24" name="TextBox 23">
            <a:extLst>
              <a:ext uri="{FF2B5EF4-FFF2-40B4-BE49-F238E27FC236}">
                <a16:creationId xmlns:a16="http://schemas.microsoft.com/office/drawing/2014/main" id="{CE2313E8-224D-423F-8973-B181EAA96705}"/>
              </a:ext>
            </a:extLst>
          </p:cNvPr>
          <p:cNvSpPr txBox="1"/>
          <p:nvPr/>
        </p:nvSpPr>
        <p:spPr>
          <a:xfrm rot="16200000">
            <a:off x="-556188" y="4491267"/>
            <a:ext cx="2313937" cy="400110"/>
          </a:xfrm>
          <a:prstGeom prst="rect">
            <a:avLst/>
          </a:prstGeom>
          <a:noFill/>
        </p:spPr>
        <p:txBody>
          <a:bodyPr wrap="square" rtlCol="0">
            <a:spAutoFit/>
          </a:bodyPr>
          <a:lstStyle/>
          <a:p>
            <a:pPr algn="ctr"/>
            <a:r>
              <a:rPr lang="en-US" sz="2000" dirty="0"/>
              <a:t>Percent Effective</a:t>
            </a:r>
          </a:p>
        </p:txBody>
      </p:sp>
      <p:sp>
        <p:nvSpPr>
          <p:cNvPr id="25" name="TextBox 24">
            <a:extLst>
              <a:ext uri="{FF2B5EF4-FFF2-40B4-BE49-F238E27FC236}">
                <a16:creationId xmlns:a16="http://schemas.microsoft.com/office/drawing/2014/main" id="{328F39AD-2C7B-4A0B-937B-DCCB74B51050}"/>
              </a:ext>
            </a:extLst>
          </p:cNvPr>
          <p:cNvSpPr txBox="1"/>
          <p:nvPr/>
        </p:nvSpPr>
        <p:spPr>
          <a:xfrm>
            <a:off x="1371600" y="5848290"/>
            <a:ext cx="2215572" cy="400110"/>
          </a:xfrm>
          <a:prstGeom prst="rect">
            <a:avLst/>
          </a:prstGeom>
          <a:noFill/>
        </p:spPr>
        <p:txBody>
          <a:bodyPr wrap="square" rtlCol="0">
            <a:spAutoFit/>
          </a:bodyPr>
          <a:lstStyle/>
          <a:p>
            <a:pPr algn="ctr"/>
            <a:r>
              <a:rPr lang="en-US" sz="2000" dirty="0"/>
              <a:t>Sales Team Size</a:t>
            </a:r>
          </a:p>
        </p:txBody>
      </p:sp>
      <p:sp>
        <p:nvSpPr>
          <p:cNvPr id="27" name="TextBox 26">
            <a:extLst>
              <a:ext uri="{FF2B5EF4-FFF2-40B4-BE49-F238E27FC236}">
                <a16:creationId xmlns:a16="http://schemas.microsoft.com/office/drawing/2014/main" id="{808946C8-1211-433E-9706-0C6D49774ED3}"/>
              </a:ext>
            </a:extLst>
          </p:cNvPr>
          <p:cNvSpPr txBox="1"/>
          <p:nvPr/>
        </p:nvSpPr>
        <p:spPr>
          <a:xfrm>
            <a:off x="738226" y="1895100"/>
            <a:ext cx="2205316" cy="923330"/>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sz="1800" dirty="0"/>
              <a:t>Calculate the average of the observations in each condition!</a:t>
            </a:r>
          </a:p>
        </p:txBody>
      </p:sp>
      <p:sp>
        <p:nvSpPr>
          <p:cNvPr id="28" name="TextBox 27">
            <a:extLst>
              <a:ext uri="{FF2B5EF4-FFF2-40B4-BE49-F238E27FC236}">
                <a16:creationId xmlns:a16="http://schemas.microsoft.com/office/drawing/2014/main" id="{DB8E0E4F-9CFA-4078-9871-DC603FFC6D5A}"/>
              </a:ext>
            </a:extLst>
          </p:cNvPr>
          <p:cNvSpPr txBox="1"/>
          <p:nvPr/>
        </p:nvSpPr>
        <p:spPr>
          <a:xfrm>
            <a:off x="6616572" y="1682220"/>
            <a:ext cx="1910494" cy="1200329"/>
          </a:xfrm>
          <a:prstGeom prst="rect">
            <a:avLst/>
          </a:prstGeom>
          <a:solidFill>
            <a:schemeClr val="accent5"/>
          </a:solidFill>
          <a:ln>
            <a:solidFill>
              <a:schemeClr val="tx1"/>
            </a:solidFill>
          </a:ln>
        </p:spPr>
        <p:txBody>
          <a:bodyPr wrap="square" rtlCol="0">
            <a:spAutoFit/>
          </a:bodyPr>
          <a:lstStyle/>
          <a:p>
            <a:pPr algn="ctr"/>
            <a:r>
              <a:rPr lang="en-US" sz="1800" dirty="0"/>
              <a:t>Where did these values come from for the branches and leaves?</a:t>
            </a:r>
          </a:p>
        </p:txBody>
      </p:sp>
    </p:spTree>
    <p:extLst>
      <p:ext uri="{BB962C8B-B14F-4D97-AF65-F5344CB8AC3E}">
        <p14:creationId xmlns:p14="http://schemas.microsoft.com/office/powerpoint/2010/main" val="1608369074"/>
      </p:ext>
    </p:extLst>
  </p:cSld>
  <p:clrMapOvr>
    <a:masterClrMapping/>
  </p:clrMapOvr>
  <p:transition>
    <p:check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Regression Decision Trees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sp>
        <p:nvSpPr>
          <p:cNvPr id="4" name="TextBox 3">
            <a:extLst>
              <a:ext uri="{FF2B5EF4-FFF2-40B4-BE49-F238E27FC236}">
                <a16:creationId xmlns:a16="http://schemas.microsoft.com/office/drawing/2014/main" id="{8ABBB7F7-608F-435B-82EE-8A5E32FCA62F}"/>
              </a:ext>
            </a:extLst>
          </p:cNvPr>
          <p:cNvSpPr txBox="1"/>
          <p:nvPr/>
        </p:nvSpPr>
        <p:spPr>
          <a:xfrm>
            <a:off x="576429" y="1733800"/>
            <a:ext cx="3995571" cy="923330"/>
          </a:xfrm>
          <a:prstGeom prst="rect">
            <a:avLst/>
          </a:prstGeom>
          <a:solidFill>
            <a:srgbClr val="CCE9AD"/>
          </a:solidFill>
          <a:ln>
            <a:solidFill>
              <a:schemeClr val="tx1"/>
            </a:solidFill>
          </a:ln>
        </p:spPr>
        <p:txBody>
          <a:bodyPr wrap="square" rtlCol="0">
            <a:spAutoFit/>
          </a:bodyPr>
          <a:lstStyle/>
          <a:p>
            <a:r>
              <a:rPr lang="en-US" sz="1800" dirty="0"/>
              <a:t>Where did these numbers come from for our each branch in our tree?  Decision trees are built starting at the top!</a:t>
            </a:r>
          </a:p>
        </p:txBody>
      </p:sp>
      <p:pic>
        <p:nvPicPr>
          <p:cNvPr id="2" name="Picture 1">
            <a:extLst>
              <a:ext uri="{FF2B5EF4-FFF2-40B4-BE49-F238E27FC236}">
                <a16:creationId xmlns:a16="http://schemas.microsoft.com/office/drawing/2014/main" id="{D861E546-57E9-4617-9799-0234E200E44D}"/>
              </a:ext>
            </a:extLst>
          </p:cNvPr>
          <p:cNvPicPr>
            <a:picLocks noChangeAspect="1"/>
          </p:cNvPicPr>
          <p:nvPr/>
        </p:nvPicPr>
        <p:blipFill>
          <a:blip r:embed="rId3"/>
          <a:stretch>
            <a:fillRect/>
          </a:stretch>
        </p:blipFill>
        <p:spPr>
          <a:xfrm>
            <a:off x="848346" y="2895600"/>
            <a:ext cx="3733800" cy="2952690"/>
          </a:xfrm>
          <a:prstGeom prst="rect">
            <a:avLst/>
          </a:prstGeom>
          <a:ln>
            <a:solidFill>
              <a:schemeClr val="tx1"/>
            </a:solidFill>
          </a:ln>
        </p:spPr>
      </p:pic>
      <p:sp>
        <p:nvSpPr>
          <p:cNvPr id="7" name="TextBox 6">
            <a:extLst>
              <a:ext uri="{FF2B5EF4-FFF2-40B4-BE49-F238E27FC236}">
                <a16:creationId xmlns:a16="http://schemas.microsoft.com/office/drawing/2014/main" id="{A4E23A6B-ACC4-4649-BCE0-1B785616206B}"/>
              </a:ext>
            </a:extLst>
          </p:cNvPr>
          <p:cNvSpPr txBox="1"/>
          <p:nvPr/>
        </p:nvSpPr>
        <p:spPr>
          <a:xfrm rot="16200000">
            <a:off x="-556188" y="4168536"/>
            <a:ext cx="2313937" cy="400110"/>
          </a:xfrm>
          <a:prstGeom prst="rect">
            <a:avLst/>
          </a:prstGeom>
          <a:noFill/>
        </p:spPr>
        <p:txBody>
          <a:bodyPr wrap="square" rtlCol="0">
            <a:spAutoFit/>
          </a:bodyPr>
          <a:lstStyle/>
          <a:p>
            <a:pPr algn="ctr"/>
            <a:r>
              <a:rPr lang="en-US" sz="2000" dirty="0"/>
              <a:t>Percent Effective</a:t>
            </a:r>
          </a:p>
        </p:txBody>
      </p:sp>
      <p:sp>
        <p:nvSpPr>
          <p:cNvPr id="8" name="TextBox 7">
            <a:extLst>
              <a:ext uri="{FF2B5EF4-FFF2-40B4-BE49-F238E27FC236}">
                <a16:creationId xmlns:a16="http://schemas.microsoft.com/office/drawing/2014/main" id="{0F80F9D5-4004-468D-9F89-42F6E478ED59}"/>
              </a:ext>
            </a:extLst>
          </p:cNvPr>
          <p:cNvSpPr txBox="1"/>
          <p:nvPr/>
        </p:nvSpPr>
        <p:spPr>
          <a:xfrm>
            <a:off x="1705091" y="5848290"/>
            <a:ext cx="2215572" cy="400110"/>
          </a:xfrm>
          <a:prstGeom prst="rect">
            <a:avLst/>
          </a:prstGeom>
          <a:noFill/>
        </p:spPr>
        <p:txBody>
          <a:bodyPr wrap="square" rtlCol="0">
            <a:spAutoFit/>
          </a:bodyPr>
          <a:lstStyle/>
          <a:p>
            <a:pPr algn="ctr"/>
            <a:r>
              <a:rPr lang="en-US" sz="2000" dirty="0"/>
              <a:t>Sales Team Size</a:t>
            </a:r>
          </a:p>
        </p:txBody>
      </p:sp>
      <p:sp>
        <p:nvSpPr>
          <p:cNvPr id="9" name="TextBox 8">
            <a:extLst>
              <a:ext uri="{FF2B5EF4-FFF2-40B4-BE49-F238E27FC236}">
                <a16:creationId xmlns:a16="http://schemas.microsoft.com/office/drawing/2014/main" id="{2473881E-345E-4205-BADC-623A2DDA149A}"/>
              </a:ext>
            </a:extLst>
          </p:cNvPr>
          <p:cNvSpPr txBox="1"/>
          <p:nvPr/>
        </p:nvSpPr>
        <p:spPr>
          <a:xfrm>
            <a:off x="5855077" y="1735570"/>
            <a:ext cx="1752600" cy="323165"/>
          </a:xfrm>
          <a:prstGeom prst="rect">
            <a:avLst/>
          </a:prstGeom>
          <a:solidFill>
            <a:srgbClr val="0070C0"/>
          </a:solidFill>
        </p:spPr>
        <p:txBody>
          <a:bodyPr wrap="square" rtlCol="0">
            <a:spAutoFit/>
          </a:bodyPr>
          <a:lstStyle/>
          <a:p>
            <a:pPr algn="ctr"/>
            <a:r>
              <a:rPr lang="en-US" sz="1500" dirty="0">
                <a:solidFill>
                  <a:schemeClr val="bg1"/>
                </a:solidFill>
              </a:rPr>
              <a:t>Size &lt; 3</a:t>
            </a:r>
          </a:p>
        </p:txBody>
      </p:sp>
      <p:cxnSp>
        <p:nvCxnSpPr>
          <p:cNvPr id="10" name="Straight Arrow Connector 9">
            <a:extLst>
              <a:ext uri="{FF2B5EF4-FFF2-40B4-BE49-F238E27FC236}">
                <a16:creationId xmlns:a16="http://schemas.microsoft.com/office/drawing/2014/main" id="{AE09F8D6-572F-479D-8127-CE35F333B4B5}"/>
              </a:ext>
            </a:extLst>
          </p:cNvPr>
          <p:cNvCxnSpPr>
            <a:cxnSpLocks/>
            <a:stCxn id="9" idx="2"/>
            <a:endCxn id="11" idx="0"/>
          </p:cNvCxnSpPr>
          <p:nvPr/>
        </p:nvCxnSpPr>
        <p:spPr bwMode="auto">
          <a:xfrm flipH="1">
            <a:off x="5707159" y="2058735"/>
            <a:ext cx="1024218" cy="506063"/>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a:extLst>
              <a:ext uri="{FF2B5EF4-FFF2-40B4-BE49-F238E27FC236}">
                <a16:creationId xmlns:a16="http://schemas.microsoft.com/office/drawing/2014/main" id="{A9919019-8FDD-468A-8E03-EC2293273850}"/>
              </a:ext>
            </a:extLst>
          </p:cNvPr>
          <p:cNvSpPr txBox="1"/>
          <p:nvPr/>
        </p:nvSpPr>
        <p:spPr>
          <a:xfrm>
            <a:off x="4830859" y="2564798"/>
            <a:ext cx="1752600" cy="323165"/>
          </a:xfrm>
          <a:prstGeom prst="rect">
            <a:avLst/>
          </a:prstGeom>
          <a:solidFill>
            <a:srgbClr val="00B050"/>
          </a:solidFill>
        </p:spPr>
        <p:txBody>
          <a:bodyPr wrap="square" rtlCol="0">
            <a:spAutoFit/>
          </a:bodyPr>
          <a:lstStyle/>
          <a:p>
            <a:pPr algn="ctr"/>
            <a:r>
              <a:rPr lang="en-US" sz="1500" dirty="0">
                <a:solidFill>
                  <a:schemeClr val="bg1"/>
                </a:solidFill>
              </a:rPr>
              <a:t>Average 0</a:t>
            </a:r>
          </a:p>
        </p:txBody>
      </p:sp>
      <p:sp>
        <p:nvSpPr>
          <p:cNvPr id="12" name="TextBox 11">
            <a:extLst>
              <a:ext uri="{FF2B5EF4-FFF2-40B4-BE49-F238E27FC236}">
                <a16:creationId xmlns:a16="http://schemas.microsoft.com/office/drawing/2014/main" id="{9B2BC8F1-E60F-436B-A811-D7B89865A8F3}"/>
              </a:ext>
            </a:extLst>
          </p:cNvPr>
          <p:cNvSpPr txBox="1"/>
          <p:nvPr/>
        </p:nvSpPr>
        <p:spPr>
          <a:xfrm>
            <a:off x="6784492" y="2560314"/>
            <a:ext cx="1752600" cy="323165"/>
          </a:xfrm>
          <a:prstGeom prst="rect">
            <a:avLst/>
          </a:prstGeom>
          <a:solidFill>
            <a:srgbClr val="00B050"/>
          </a:solidFill>
        </p:spPr>
        <p:txBody>
          <a:bodyPr wrap="square" rtlCol="0">
            <a:spAutoFit/>
          </a:bodyPr>
          <a:lstStyle/>
          <a:p>
            <a:pPr algn="ctr"/>
            <a:r>
              <a:rPr lang="en-US" sz="1500" dirty="0">
                <a:solidFill>
                  <a:schemeClr val="bg1"/>
                </a:solidFill>
              </a:rPr>
              <a:t>Average 38.8</a:t>
            </a:r>
          </a:p>
        </p:txBody>
      </p:sp>
      <p:cxnSp>
        <p:nvCxnSpPr>
          <p:cNvPr id="13" name="Straight Arrow Connector 12">
            <a:extLst>
              <a:ext uri="{FF2B5EF4-FFF2-40B4-BE49-F238E27FC236}">
                <a16:creationId xmlns:a16="http://schemas.microsoft.com/office/drawing/2014/main" id="{35B54723-D087-447B-AD90-831F13091EEC}"/>
              </a:ext>
            </a:extLst>
          </p:cNvPr>
          <p:cNvCxnSpPr>
            <a:cxnSpLocks/>
            <a:stCxn id="9" idx="2"/>
            <a:endCxn id="12" idx="0"/>
          </p:cNvCxnSpPr>
          <p:nvPr/>
        </p:nvCxnSpPr>
        <p:spPr bwMode="auto">
          <a:xfrm>
            <a:off x="6731377" y="2058735"/>
            <a:ext cx="929415" cy="501579"/>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a:extLst>
              <a:ext uri="{FF2B5EF4-FFF2-40B4-BE49-F238E27FC236}">
                <a16:creationId xmlns:a16="http://schemas.microsoft.com/office/drawing/2014/main" id="{E8B93976-970B-403D-9976-5A50C46BD645}"/>
              </a:ext>
            </a:extLst>
          </p:cNvPr>
          <p:cNvSpPr txBox="1"/>
          <p:nvPr/>
        </p:nvSpPr>
        <p:spPr>
          <a:xfrm>
            <a:off x="4653581" y="2993771"/>
            <a:ext cx="3995571" cy="923330"/>
          </a:xfrm>
          <a:prstGeom prst="rect">
            <a:avLst/>
          </a:prstGeom>
          <a:solidFill>
            <a:schemeClr val="accent5"/>
          </a:solidFill>
          <a:ln>
            <a:solidFill>
              <a:schemeClr val="tx1"/>
            </a:solidFill>
          </a:ln>
        </p:spPr>
        <p:txBody>
          <a:bodyPr wrap="square" rtlCol="0">
            <a:spAutoFit/>
          </a:bodyPr>
          <a:lstStyle/>
          <a:p>
            <a:r>
              <a:rPr lang="en-US" sz="1800" dirty="0"/>
              <a:t>Add up the losses (squared residuals) for each point when size &lt; 3, which is 27,468.5.</a:t>
            </a:r>
          </a:p>
        </p:txBody>
      </p:sp>
      <p:sp>
        <p:nvSpPr>
          <p:cNvPr id="17" name="TextBox 16">
            <a:extLst>
              <a:ext uri="{FF2B5EF4-FFF2-40B4-BE49-F238E27FC236}">
                <a16:creationId xmlns:a16="http://schemas.microsoft.com/office/drawing/2014/main" id="{DD7FF987-19C8-4BE4-9A56-F7DD1197B5DF}"/>
              </a:ext>
            </a:extLst>
          </p:cNvPr>
          <p:cNvSpPr txBox="1"/>
          <p:nvPr/>
        </p:nvSpPr>
        <p:spPr>
          <a:xfrm>
            <a:off x="5867627" y="4050255"/>
            <a:ext cx="1752600" cy="323165"/>
          </a:xfrm>
          <a:prstGeom prst="rect">
            <a:avLst/>
          </a:prstGeom>
          <a:solidFill>
            <a:srgbClr val="0070C0"/>
          </a:solidFill>
        </p:spPr>
        <p:txBody>
          <a:bodyPr wrap="square" rtlCol="0">
            <a:spAutoFit/>
          </a:bodyPr>
          <a:lstStyle/>
          <a:p>
            <a:pPr algn="ctr"/>
            <a:r>
              <a:rPr lang="en-US" sz="1500" dirty="0">
                <a:solidFill>
                  <a:schemeClr val="bg1"/>
                </a:solidFill>
              </a:rPr>
              <a:t>Size &lt; 5</a:t>
            </a:r>
          </a:p>
        </p:txBody>
      </p:sp>
      <p:cxnSp>
        <p:nvCxnSpPr>
          <p:cNvPr id="18" name="Straight Arrow Connector 17">
            <a:extLst>
              <a:ext uri="{FF2B5EF4-FFF2-40B4-BE49-F238E27FC236}">
                <a16:creationId xmlns:a16="http://schemas.microsoft.com/office/drawing/2014/main" id="{920DCA91-4614-4F62-91F1-F93397700C67}"/>
              </a:ext>
            </a:extLst>
          </p:cNvPr>
          <p:cNvCxnSpPr>
            <a:cxnSpLocks/>
            <a:stCxn id="17" idx="2"/>
            <a:endCxn id="19" idx="0"/>
          </p:cNvCxnSpPr>
          <p:nvPr/>
        </p:nvCxnSpPr>
        <p:spPr bwMode="auto">
          <a:xfrm flipH="1">
            <a:off x="5719709" y="4373420"/>
            <a:ext cx="1024218" cy="409241"/>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a:extLst>
              <a:ext uri="{FF2B5EF4-FFF2-40B4-BE49-F238E27FC236}">
                <a16:creationId xmlns:a16="http://schemas.microsoft.com/office/drawing/2014/main" id="{FA231EAE-0906-47B5-98B9-299E342D7D5D}"/>
              </a:ext>
            </a:extLst>
          </p:cNvPr>
          <p:cNvSpPr txBox="1"/>
          <p:nvPr/>
        </p:nvSpPr>
        <p:spPr>
          <a:xfrm>
            <a:off x="4843409" y="4782661"/>
            <a:ext cx="1752600" cy="323165"/>
          </a:xfrm>
          <a:prstGeom prst="rect">
            <a:avLst/>
          </a:prstGeom>
          <a:solidFill>
            <a:srgbClr val="00B050"/>
          </a:solidFill>
        </p:spPr>
        <p:txBody>
          <a:bodyPr wrap="square" rtlCol="0">
            <a:spAutoFit/>
          </a:bodyPr>
          <a:lstStyle/>
          <a:p>
            <a:pPr algn="ctr"/>
            <a:r>
              <a:rPr lang="en-US" sz="1500" dirty="0">
                <a:solidFill>
                  <a:schemeClr val="bg1"/>
                </a:solidFill>
              </a:rPr>
              <a:t>Average 0</a:t>
            </a:r>
          </a:p>
        </p:txBody>
      </p:sp>
      <p:sp>
        <p:nvSpPr>
          <p:cNvPr id="20" name="TextBox 19">
            <a:extLst>
              <a:ext uri="{FF2B5EF4-FFF2-40B4-BE49-F238E27FC236}">
                <a16:creationId xmlns:a16="http://schemas.microsoft.com/office/drawing/2014/main" id="{99E9C3B2-FD1B-4344-A786-B3062CCBCD51}"/>
              </a:ext>
            </a:extLst>
          </p:cNvPr>
          <p:cNvSpPr txBox="1"/>
          <p:nvPr/>
        </p:nvSpPr>
        <p:spPr>
          <a:xfrm>
            <a:off x="6797042" y="4778177"/>
            <a:ext cx="1752600" cy="323165"/>
          </a:xfrm>
          <a:prstGeom prst="rect">
            <a:avLst/>
          </a:prstGeom>
          <a:solidFill>
            <a:srgbClr val="00B050"/>
          </a:solidFill>
        </p:spPr>
        <p:txBody>
          <a:bodyPr wrap="square" rtlCol="0">
            <a:spAutoFit/>
          </a:bodyPr>
          <a:lstStyle/>
          <a:p>
            <a:pPr algn="ctr"/>
            <a:r>
              <a:rPr lang="en-US" sz="1500" dirty="0">
                <a:solidFill>
                  <a:schemeClr val="bg1"/>
                </a:solidFill>
              </a:rPr>
              <a:t>Average 41.1</a:t>
            </a:r>
          </a:p>
        </p:txBody>
      </p:sp>
      <p:cxnSp>
        <p:nvCxnSpPr>
          <p:cNvPr id="21" name="Straight Arrow Connector 20">
            <a:extLst>
              <a:ext uri="{FF2B5EF4-FFF2-40B4-BE49-F238E27FC236}">
                <a16:creationId xmlns:a16="http://schemas.microsoft.com/office/drawing/2014/main" id="{D3E8D847-4C0E-4813-9790-56824F8435C8}"/>
              </a:ext>
            </a:extLst>
          </p:cNvPr>
          <p:cNvCxnSpPr>
            <a:cxnSpLocks/>
            <a:stCxn id="17" idx="2"/>
            <a:endCxn id="20" idx="0"/>
          </p:cNvCxnSpPr>
          <p:nvPr/>
        </p:nvCxnSpPr>
        <p:spPr bwMode="auto">
          <a:xfrm>
            <a:off x="6743927" y="4373420"/>
            <a:ext cx="929415" cy="404757"/>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a:extLst>
              <a:ext uri="{FF2B5EF4-FFF2-40B4-BE49-F238E27FC236}">
                <a16:creationId xmlns:a16="http://schemas.microsoft.com/office/drawing/2014/main" id="{00EDB7E2-FAED-4432-A9F9-E4D26330631D}"/>
              </a:ext>
            </a:extLst>
          </p:cNvPr>
          <p:cNvSpPr txBox="1"/>
          <p:nvPr/>
        </p:nvSpPr>
        <p:spPr>
          <a:xfrm>
            <a:off x="4655372" y="5211633"/>
            <a:ext cx="3995571" cy="923330"/>
          </a:xfrm>
          <a:prstGeom prst="rect">
            <a:avLst/>
          </a:prstGeom>
          <a:solidFill>
            <a:schemeClr val="accent5"/>
          </a:solidFill>
          <a:ln>
            <a:solidFill>
              <a:schemeClr val="tx1"/>
            </a:solidFill>
          </a:ln>
        </p:spPr>
        <p:txBody>
          <a:bodyPr wrap="square" rtlCol="0">
            <a:spAutoFit/>
          </a:bodyPr>
          <a:lstStyle/>
          <a:p>
            <a:r>
              <a:rPr lang="en-US" sz="1800" dirty="0"/>
              <a:t>5 is the average of the next two data points. Now, add up the losses for each point when size &lt; 5.</a:t>
            </a:r>
          </a:p>
        </p:txBody>
      </p:sp>
    </p:spTree>
    <p:extLst>
      <p:ext uri="{BB962C8B-B14F-4D97-AF65-F5344CB8AC3E}">
        <p14:creationId xmlns:p14="http://schemas.microsoft.com/office/powerpoint/2010/main" val="3370092248"/>
      </p:ext>
    </p:extLst>
  </p:cSld>
  <p:clrMapOvr>
    <a:masterClrMapping/>
  </p:clrMapOvr>
  <p:transition>
    <p:check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Regression Decision Trees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sp>
        <p:nvSpPr>
          <p:cNvPr id="5" name="TextBox 4">
            <a:extLst>
              <a:ext uri="{FF2B5EF4-FFF2-40B4-BE49-F238E27FC236}">
                <a16:creationId xmlns:a16="http://schemas.microsoft.com/office/drawing/2014/main" id="{953FD7B2-94F0-4367-9663-B6E7B4B7E5C4}"/>
              </a:ext>
            </a:extLst>
          </p:cNvPr>
          <p:cNvSpPr txBox="1"/>
          <p:nvPr/>
        </p:nvSpPr>
        <p:spPr>
          <a:xfrm>
            <a:off x="685800" y="1726061"/>
            <a:ext cx="4191000" cy="646331"/>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sz="1800" dirty="0"/>
              <a:t>Repeat this process for each level of our size feature!  Plot the residuals</a:t>
            </a:r>
          </a:p>
        </p:txBody>
      </p:sp>
      <p:pic>
        <p:nvPicPr>
          <p:cNvPr id="3" name="Picture 2">
            <a:extLst>
              <a:ext uri="{FF2B5EF4-FFF2-40B4-BE49-F238E27FC236}">
                <a16:creationId xmlns:a16="http://schemas.microsoft.com/office/drawing/2014/main" id="{EFAA6E62-339A-43DC-BABA-CFB6A9A2077C}"/>
              </a:ext>
            </a:extLst>
          </p:cNvPr>
          <p:cNvPicPr>
            <a:picLocks noChangeAspect="1"/>
          </p:cNvPicPr>
          <p:nvPr/>
        </p:nvPicPr>
        <p:blipFill>
          <a:blip r:embed="rId3"/>
          <a:stretch>
            <a:fillRect/>
          </a:stretch>
        </p:blipFill>
        <p:spPr>
          <a:xfrm>
            <a:off x="1295400" y="2894097"/>
            <a:ext cx="3581400" cy="2877097"/>
          </a:xfrm>
          <a:prstGeom prst="rect">
            <a:avLst/>
          </a:prstGeom>
          <a:ln>
            <a:solidFill>
              <a:schemeClr val="tx1"/>
            </a:solidFill>
          </a:ln>
        </p:spPr>
      </p:pic>
      <p:sp>
        <p:nvSpPr>
          <p:cNvPr id="7" name="TextBox 6">
            <a:extLst>
              <a:ext uri="{FF2B5EF4-FFF2-40B4-BE49-F238E27FC236}">
                <a16:creationId xmlns:a16="http://schemas.microsoft.com/office/drawing/2014/main" id="{102326E0-6097-49F3-80D7-D8A162D747A7}"/>
              </a:ext>
            </a:extLst>
          </p:cNvPr>
          <p:cNvSpPr txBox="1"/>
          <p:nvPr/>
        </p:nvSpPr>
        <p:spPr>
          <a:xfrm rot="16200000">
            <a:off x="-345824" y="3978702"/>
            <a:ext cx="2313937" cy="707886"/>
          </a:xfrm>
          <a:prstGeom prst="rect">
            <a:avLst/>
          </a:prstGeom>
          <a:noFill/>
        </p:spPr>
        <p:txBody>
          <a:bodyPr wrap="square" rtlCol="0">
            <a:spAutoFit/>
          </a:bodyPr>
          <a:lstStyle/>
          <a:p>
            <a:pPr algn="ctr"/>
            <a:r>
              <a:rPr lang="en-US" sz="2000" dirty="0"/>
              <a:t>Sum of Squared Residuals</a:t>
            </a:r>
          </a:p>
        </p:txBody>
      </p:sp>
      <p:sp>
        <p:nvSpPr>
          <p:cNvPr id="8" name="TextBox 7">
            <a:extLst>
              <a:ext uri="{FF2B5EF4-FFF2-40B4-BE49-F238E27FC236}">
                <a16:creationId xmlns:a16="http://schemas.microsoft.com/office/drawing/2014/main" id="{653274F9-E188-4843-9EB7-62763B367F82}"/>
              </a:ext>
            </a:extLst>
          </p:cNvPr>
          <p:cNvSpPr txBox="1"/>
          <p:nvPr/>
        </p:nvSpPr>
        <p:spPr>
          <a:xfrm>
            <a:off x="2230063" y="5809742"/>
            <a:ext cx="2215572" cy="400110"/>
          </a:xfrm>
          <a:prstGeom prst="rect">
            <a:avLst/>
          </a:prstGeom>
          <a:noFill/>
        </p:spPr>
        <p:txBody>
          <a:bodyPr wrap="square" rtlCol="0">
            <a:spAutoFit/>
          </a:bodyPr>
          <a:lstStyle/>
          <a:p>
            <a:pPr algn="ctr"/>
            <a:r>
              <a:rPr lang="en-US" sz="2000" dirty="0"/>
              <a:t>Sales Team Size</a:t>
            </a:r>
          </a:p>
        </p:txBody>
      </p:sp>
      <p:sp>
        <p:nvSpPr>
          <p:cNvPr id="9" name="TextBox 8">
            <a:extLst>
              <a:ext uri="{FF2B5EF4-FFF2-40B4-BE49-F238E27FC236}">
                <a16:creationId xmlns:a16="http://schemas.microsoft.com/office/drawing/2014/main" id="{68BFE878-2F85-4040-B1ED-67796D5C0D69}"/>
              </a:ext>
            </a:extLst>
          </p:cNvPr>
          <p:cNvSpPr txBox="1"/>
          <p:nvPr/>
        </p:nvSpPr>
        <p:spPr>
          <a:xfrm>
            <a:off x="5855077" y="1735570"/>
            <a:ext cx="1752600" cy="323165"/>
          </a:xfrm>
          <a:prstGeom prst="rect">
            <a:avLst/>
          </a:prstGeom>
          <a:solidFill>
            <a:srgbClr val="0070C0"/>
          </a:solidFill>
        </p:spPr>
        <p:txBody>
          <a:bodyPr wrap="square" rtlCol="0">
            <a:spAutoFit/>
          </a:bodyPr>
          <a:lstStyle/>
          <a:p>
            <a:pPr algn="ctr"/>
            <a:r>
              <a:rPr lang="en-US" sz="1500" dirty="0">
                <a:solidFill>
                  <a:schemeClr val="bg1"/>
                </a:solidFill>
              </a:rPr>
              <a:t>Size &lt; 14.5</a:t>
            </a:r>
          </a:p>
        </p:txBody>
      </p:sp>
      <p:cxnSp>
        <p:nvCxnSpPr>
          <p:cNvPr id="10" name="Straight Arrow Connector 9">
            <a:extLst>
              <a:ext uri="{FF2B5EF4-FFF2-40B4-BE49-F238E27FC236}">
                <a16:creationId xmlns:a16="http://schemas.microsoft.com/office/drawing/2014/main" id="{6BCD97CC-2236-4793-913E-15C84E982C22}"/>
              </a:ext>
            </a:extLst>
          </p:cNvPr>
          <p:cNvCxnSpPr>
            <a:cxnSpLocks/>
            <a:stCxn id="9" idx="2"/>
          </p:cNvCxnSpPr>
          <p:nvPr/>
        </p:nvCxnSpPr>
        <p:spPr bwMode="auto">
          <a:xfrm flipH="1">
            <a:off x="5707159" y="2058735"/>
            <a:ext cx="1024218" cy="506063"/>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a:extLst>
              <a:ext uri="{FF2B5EF4-FFF2-40B4-BE49-F238E27FC236}">
                <a16:creationId xmlns:a16="http://schemas.microsoft.com/office/drawing/2014/main" id="{711CE85C-7780-4E04-89BE-9C08881E484C}"/>
              </a:ext>
            </a:extLst>
          </p:cNvPr>
          <p:cNvSpPr txBox="1"/>
          <p:nvPr/>
        </p:nvSpPr>
        <p:spPr>
          <a:xfrm>
            <a:off x="6784492" y="2560314"/>
            <a:ext cx="1752600" cy="323165"/>
          </a:xfrm>
          <a:prstGeom prst="rect">
            <a:avLst/>
          </a:prstGeom>
          <a:solidFill>
            <a:srgbClr val="00B050"/>
          </a:solidFill>
        </p:spPr>
        <p:txBody>
          <a:bodyPr wrap="square" rtlCol="0">
            <a:spAutoFit/>
          </a:bodyPr>
          <a:lstStyle/>
          <a:p>
            <a:pPr algn="ctr"/>
            <a:r>
              <a:rPr lang="en-US" sz="1500" dirty="0">
                <a:solidFill>
                  <a:schemeClr val="bg1"/>
                </a:solidFill>
              </a:rPr>
              <a:t>Average 38.8</a:t>
            </a:r>
          </a:p>
        </p:txBody>
      </p:sp>
      <p:cxnSp>
        <p:nvCxnSpPr>
          <p:cNvPr id="13" name="Straight Arrow Connector 12">
            <a:extLst>
              <a:ext uri="{FF2B5EF4-FFF2-40B4-BE49-F238E27FC236}">
                <a16:creationId xmlns:a16="http://schemas.microsoft.com/office/drawing/2014/main" id="{37C483B9-8C77-49AE-BF7E-76CD0C011925}"/>
              </a:ext>
            </a:extLst>
          </p:cNvPr>
          <p:cNvCxnSpPr>
            <a:cxnSpLocks/>
            <a:stCxn id="9" idx="2"/>
            <a:endCxn id="12" idx="0"/>
          </p:cNvCxnSpPr>
          <p:nvPr/>
        </p:nvCxnSpPr>
        <p:spPr bwMode="auto">
          <a:xfrm>
            <a:off x="6731377" y="2058735"/>
            <a:ext cx="929415" cy="501579"/>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53316C3A-4543-40B0-9307-08E466E648E8}"/>
              </a:ext>
            </a:extLst>
          </p:cNvPr>
          <p:cNvSpPr txBox="1"/>
          <p:nvPr/>
        </p:nvSpPr>
        <p:spPr>
          <a:xfrm>
            <a:off x="4876800" y="2560313"/>
            <a:ext cx="1752600" cy="323165"/>
          </a:xfrm>
          <a:prstGeom prst="rect">
            <a:avLst/>
          </a:prstGeom>
          <a:solidFill>
            <a:srgbClr val="0070C0"/>
          </a:solidFill>
        </p:spPr>
        <p:txBody>
          <a:bodyPr wrap="square" rtlCol="0">
            <a:spAutoFit/>
          </a:bodyPr>
          <a:lstStyle/>
          <a:p>
            <a:pPr algn="ctr"/>
            <a:r>
              <a:rPr lang="en-US" sz="1500" dirty="0">
                <a:solidFill>
                  <a:schemeClr val="bg1"/>
                </a:solidFill>
              </a:rPr>
              <a:t>Size &lt; 11.5</a:t>
            </a:r>
          </a:p>
        </p:txBody>
      </p:sp>
      <p:sp>
        <p:nvSpPr>
          <p:cNvPr id="15" name="TextBox 14">
            <a:extLst>
              <a:ext uri="{FF2B5EF4-FFF2-40B4-BE49-F238E27FC236}">
                <a16:creationId xmlns:a16="http://schemas.microsoft.com/office/drawing/2014/main" id="{74AE2A8C-9B73-4B2A-948A-8D86B4C8ACDA}"/>
              </a:ext>
            </a:extLst>
          </p:cNvPr>
          <p:cNvSpPr txBox="1"/>
          <p:nvPr/>
        </p:nvSpPr>
        <p:spPr>
          <a:xfrm>
            <a:off x="5938451" y="3416867"/>
            <a:ext cx="846041" cy="323164"/>
          </a:xfrm>
          <a:prstGeom prst="rect">
            <a:avLst/>
          </a:prstGeom>
          <a:solidFill>
            <a:srgbClr val="00B050"/>
          </a:solidFill>
        </p:spPr>
        <p:txBody>
          <a:bodyPr wrap="square" rtlCol="0">
            <a:spAutoFit/>
          </a:bodyPr>
          <a:lstStyle/>
          <a:p>
            <a:pPr algn="ctr"/>
            <a:r>
              <a:rPr lang="en-US" sz="1500" dirty="0">
                <a:solidFill>
                  <a:schemeClr val="bg1"/>
                </a:solidFill>
              </a:rPr>
              <a:t>Avg 20</a:t>
            </a:r>
          </a:p>
        </p:txBody>
      </p:sp>
      <p:sp>
        <p:nvSpPr>
          <p:cNvPr id="16" name="TextBox 15">
            <a:extLst>
              <a:ext uri="{FF2B5EF4-FFF2-40B4-BE49-F238E27FC236}">
                <a16:creationId xmlns:a16="http://schemas.microsoft.com/office/drawing/2014/main" id="{166767CC-6E4A-438F-9812-1FB3C8025494}"/>
              </a:ext>
            </a:extLst>
          </p:cNvPr>
          <p:cNvSpPr txBox="1"/>
          <p:nvPr/>
        </p:nvSpPr>
        <p:spPr>
          <a:xfrm>
            <a:off x="5001733" y="3424949"/>
            <a:ext cx="846041" cy="323165"/>
          </a:xfrm>
          <a:prstGeom prst="rect">
            <a:avLst/>
          </a:prstGeom>
          <a:solidFill>
            <a:srgbClr val="00B050"/>
          </a:solidFill>
        </p:spPr>
        <p:txBody>
          <a:bodyPr wrap="square" rtlCol="0">
            <a:spAutoFit/>
          </a:bodyPr>
          <a:lstStyle/>
          <a:p>
            <a:pPr algn="ctr"/>
            <a:r>
              <a:rPr lang="en-US" sz="1500" dirty="0">
                <a:solidFill>
                  <a:schemeClr val="bg1"/>
                </a:solidFill>
              </a:rPr>
              <a:t>Avg 1</a:t>
            </a:r>
          </a:p>
        </p:txBody>
      </p:sp>
      <p:cxnSp>
        <p:nvCxnSpPr>
          <p:cNvPr id="17" name="Straight Arrow Connector 16">
            <a:extLst>
              <a:ext uri="{FF2B5EF4-FFF2-40B4-BE49-F238E27FC236}">
                <a16:creationId xmlns:a16="http://schemas.microsoft.com/office/drawing/2014/main" id="{99701F83-03D1-4271-A42D-41E2AFE17B9D}"/>
              </a:ext>
            </a:extLst>
          </p:cNvPr>
          <p:cNvCxnSpPr>
            <a:cxnSpLocks/>
            <a:stCxn id="14" idx="2"/>
            <a:endCxn id="16" idx="0"/>
          </p:cNvCxnSpPr>
          <p:nvPr/>
        </p:nvCxnSpPr>
        <p:spPr bwMode="auto">
          <a:xfrm flipH="1">
            <a:off x="5424754" y="2883478"/>
            <a:ext cx="328346" cy="541471"/>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AA6627E7-2218-4970-A540-89278EC8BAF2}"/>
              </a:ext>
            </a:extLst>
          </p:cNvPr>
          <p:cNvCxnSpPr>
            <a:cxnSpLocks/>
            <a:stCxn id="14" idx="2"/>
            <a:endCxn id="15" idx="0"/>
          </p:cNvCxnSpPr>
          <p:nvPr/>
        </p:nvCxnSpPr>
        <p:spPr bwMode="auto">
          <a:xfrm>
            <a:off x="5753100" y="2883478"/>
            <a:ext cx="608372" cy="533389"/>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a:extLst>
              <a:ext uri="{FF2B5EF4-FFF2-40B4-BE49-F238E27FC236}">
                <a16:creationId xmlns:a16="http://schemas.microsoft.com/office/drawing/2014/main" id="{4F2B7ABD-2904-422A-89DF-652DE5389A27}"/>
              </a:ext>
            </a:extLst>
          </p:cNvPr>
          <p:cNvSpPr txBox="1"/>
          <p:nvPr/>
        </p:nvSpPr>
        <p:spPr>
          <a:xfrm>
            <a:off x="5181600" y="3869597"/>
            <a:ext cx="3279775" cy="923330"/>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sz="1800" dirty="0"/>
              <a:t>There are six data points where size is &lt; 14.5.  We could then split those six data points again!</a:t>
            </a:r>
          </a:p>
        </p:txBody>
      </p:sp>
      <p:pic>
        <p:nvPicPr>
          <p:cNvPr id="23" name="Picture 22">
            <a:extLst>
              <a:ext uri="{FF2B5EF4-FFF2-40B4-BE49-F238E27FC236}">
                <a16:creationId xmlns:a16="http://schemas.microsoft.com/office/drawing/2014/main" id="{D623DA0F-9428-4A27-A0AC-F091309C56D8}"/>
              </a:ext>
            </a:extLst>
          </p:cNvPr>
          <p:cNvPicPr>
            <a:picLocks noChangeAspect="1"/>
          </p:cNvPicPr>
          <p:nvPr/>
        </p:nvPicPr>
        <p:blipFill>
          <a:blip r:embed="rId4"/>
          <a:stretch>
            <a:fillRect/>
          </a:stretch>
        </p:blipFill>
        <p:spPr>
          <a:xfrm>
            <a:off x="6212785" y="5029199"/>
            <a:ext cx="2343150" cy="1726627"/>
          </a:xfrm>
          <a:prstGeom prst="rect">
            <a:avLst/>
          </a:prstGeom>
        </p:spPr>
      </p:pic>
      <p:sp>
        <p:nvSpPr>
          <p:cNvPr id="27" name="TextBox 26">
            <a:extLst>
              <a:ext uri="{FF2B5EF4-FFF2-40B4-BE49-F238E27FC236}">
                <a16:creationId xmlns:a16="http://schemas.microsoft.com/office/drawing/2014/main" id="{BDE47758-3E63-4B6A-A9A5-A7433D333830}"/>
              </a:ext>
            </a:extLst>
          </p:cNvPr>
          <p:cNvSpPr txBox="1"/>
          <p:nvPr/>
        </p:nvSpPr>
        <p:spPr>
          <a:xfrm rot="16200000">
            <a:off x="4933743" y="5630901"/>
            <a:ext cx="1842669" cy="523220"/>
          </a:xfrm>
          <a:prstGeom prst="rect">
            <a:avLst/>
          </a:prstGeom>
          <a:noFill/>
        </p:spPr>
        <p:txBody>
          <a:bodyPr wrap="square" rtlCol="0">
            <a:spAutoFit/>
          </a:bodyPr>
          <a:lstStyle/>
          <a:p>
            <a:pPr algn="ctr"/>
            <a:r>
              <a:rPr lang="en-US" sz="1400" dirty="0"/>
              <a:t>Sum of Squared Residuals</a:t>
            </a:r>
          </a:p>
        </p:txBody>
      </p:sp>
    </p:spTree>
    <p:extLst>
      <p:ext uri="{BB962C8B-B14F-4D97-AF65-F5344CB8AC3E}">
        <p14:creationId xmlns:p14="http://schemas.microsoft.com/office/powerpoint/2010/main" val="1671181166"/>
      </p:ext>
    </p:extLst>
  </p:cSld>
  <p:clrMapOvr>
    <a:masterClrMapping/>
  </p:clrMapOvr>
  <p:transition>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Regression Decision Trees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sp>
        <p:nvSpPr>
          <p:cNvPr id="5" name="TextBox 4">
            <a:extLst>
              <a:ext uri="{FF2B5EF4-FFF2-40B4-BE49-F238E27FC236}">
                <a16:creationId xmlns:a16="http://schemas.microsoft.com/office/drawing/2014/main" id="{953FD7B2-94F0-4367-9663-B6E7B4B7E5C4}"/>
              </a:ext>
            </a:extLst>
          </p:cNvPr>
          <p:cNvSpPr txBox="1"/>
          <p:nvPr/>
        </p:nvSpPr>
        <p:spPr>
          <a:xfrm>
            <a:off x="567462" y="1704545"/>
            <a:ext cx="4191000" cy="923330"/>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sz="1800" dirty="0"/>
              <a:t>Repeat this process for each level of our size feature!  We keep splitting the groups until we can’t split anymore</a:t>
            </a:r>
          </a:p>
        </p:txBody>
      </p:sp>
      <p:sp>
        <p:nvSpPr>
          <p:cNvPr id="9" name="TextBox 8">
            <a:extLst>
              <a:ext uri="{FF2B5EF4-FFF2-40B4-BE49-F238E27FC236}">
                <a16:creationId xmlns:a16="http://schemas.microsoft.com/office/drawing/2014/main" id="{68BFE878-2F85-4040-B1ED-67796D5C0D69}"/>
              </a:ext>
            </a:extLst>
          </p:cNvPr>
          <p:cNvSpPr txBox="1"/>
          <p:nvPr/>
        </p:nvSpPr>
        <p:spPr>
          <a:xfrm>
            <a:off x="5855077" y="1735570"/>
            <a:ext cx="1752600" cy="323165"/>
          </a:xfrm>
          <a:prstGeom prst="rect">
            <a:avLst/>
          </a:prstGeom>
          <a:solidFill>
            <a:srgbClr val="0070C0"/>
          </a:solidFill>
        </p:spPr>
        <p:txBody>
          <a:bodyPr wrap="square" rtlCol="0">
            <a:spAutoFit/>
          </a:bodyPr>
          <a:lstStyle/>
          <a:p>
            <a:pPr algn="ctr"/>
            <a:r>
              <a:rPr lang="en-US" sz="1500" dirty="0">
                <a:solidFill>
                  <a:schemeClr val="bg1"/>
                </a:solidFill>
              </a:rPr>
              <a:t>Size &lt; 14.5</a:t>
            </a:r>
          </a:p>
        </p:txBody>
      </p:sp>
      <p:cxnSp>
        <p:nvCxnSpPr>
          <p:cNvPr id="10" name="Straight Arrow Connector 9">
            <a:extLst>
              <a:ext uri="{FF2B5EF4-FFF2-40B4-BE49-F238E27FC236}">
                <a16:creationId xmlns:a16="http://schemas.microsoft.com/office/drawing/2014/main" id="{6BCD97CC-2236-4793-913E-15C84E982C22}"/>
              </a:ext>
            </a:extLst>
          </p:cNvPr>
          <p:cNvCxnSpPr>
            <a:cxnSpLocks/>
            <a:stCxn id="9" idx="2"/>
          </p:cNvCxnSpPr>
          <p:nvPr/>
        </p:nvCxnSpPr>
        <p:spPr bwMode="auto">
          <a:xfrm flipH="1">
            <a:off x="5707159" y="2058735"/>
            <a:ext cx="1024218" cy="506063"/>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a:extLst>
              <a:ext uri="{FF2B5EF4-FFF2-40B4-BE49-F238E27FC236}">
                <a16:creationId xmlns:a16="http://schemas.microsoft.com/office/drawing/2014/main" id="{711CE85C-7780-4E04-89BE-9C08881E484C}"/>
              </a:ext>
            </a:extLst>
          </p:cNvPr>
          <p:cNvSpPr txBox="1"/>
          <p:nvPr/>
        </p:nvSpPr>
        <p:spPr>
          <a:xfrm>
            <a:off x="6784492" y="2560314"/>
            <a:ext cx="1752600" cy="323165"/>
          </a:xfrm>
          <a:prstGeom prst="rect">
            <a:avLst/>
          </a:prstGeom>
          <a:solidFill>
            <a:srgbClr val="00B050"/>
          </a:solidFill>
        </p:spPr>
        <p:txBody>
          <a:bodyPr wrap="square" rtlCol="0">
            <a:spAutoFit/>
          </a:bodyPr>
          <a:lstStyle/>
          <a:p>
            <a:pPr algn="ctr"/>
            <a:r>
              <a:rPr lang="en-US" sz="1500" dirty="0">
                <a:solidFill>
                  <a:schemeClr val="bg1"/>
                </a:solidFill>
              </a:rPr>
              <a:t>Avg 38.8</a:t>
            </a:r>
          </a:p>
        </p:txBody>
      </p:sp>
      <p:cxnSp>
        <p:nvCxnSpPr>
          <p:cNvPr id="13" name="Straight Arrow Connector 12">
            <a:extLst>
              <a:ext uri="{FF2B5EF4-FFF2-40B4-BE49-F238E27FC236}">
                <a16:creationId xmlns:a16="http://schemas.microsoft.com/office/drawing/2014/main" id="{37C483B9-8C77-49AE-BF7E-76CD0C011925}"/>
              </a:ext>
            </a:extLst>
          </p:cNvPr>
          <p:cNvCxnSpPr>
            <a:cxnSpLocks/>
            <a:stCxn id="9" idx="2"/>
            <a:endCxn id="12" idx="0"/>
          </p:cNvCxnSpPr>
          <p:nvPr/>
        </p:nvCxnSpPr>
        <p:spPr bwMode="auto">
          <a:xfrm>
            <a:off x="6731377" y="2058735"/>
            <a:ext cx="929415" cy="501579"/>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53316C3A-4543-40B0-9307-08E466E648E8}"/>
              </a:ext>
            </a:extLst>
          </p:cNvPr>
          <p:cNvSpPr txBox="1"/>
          <p:nvPr/>
        </p:nvSpPr>
        <p:spPr>
          <a:xfrm>
            <a:off x="4876800" y="2560313"/>
            <a:ext cx="1752600" cy="323165"/>
          </a:xfrm>
          <a:prstGeom prst="rect">
            <a:avLst/>
          </a:prstGeom>
          <a:solidFill>
            <a:srgbClr val="0070C0"/>
          </a:solidFill>
        </p:spPr>
        <p:txBody>
          <a:bodyPr wrap="square" rtlCol="0">
            <a:spAutoFit/>
          </a:bodyPr>
          <a:lstStyle/>
          <a:p>
            <a:pPr algn="ctr"/>
            <a:r>
              <a:rPr lang="en-US" sz="1500" dirty="0">
                <a:solidFill>
                  <a:schemeClr val="bg1"/>
                </a:solidFill>
              </a:rPr>
              <a:t>Size &lt; 11.5</a:t>
            </a:r>
          </a:p>
        </p:txBody>
      </p:sp>
      <p:sp>
        <p:nvSpPr>
          <p:cNvPr id="15" name="TextBox 14">
            <a:extLst>
              <a:ext uri="{FF2B5EF4-FFF2-40B4-BE49-F238E27FC236}">
                <a16:creationId xmlns:a16="http://schemas.microsoft.com/office/drawing/2014/main" id="{74AE2A8C-9B73-4B2A-948A-8D86B4C8ACDA}"/>
              </a:ext>
            </a:extLst>
          </p:cNvPr>
          <p:cNvSpPr txBox="1"/>
          <p:nvPr/>
        </p:nvSpPr>
        <p:spPr>
          <a:xfrm>
            <a:off x="5938451" y="3416867"/>
            <a:ext cx="846041" cy="323164"/>
          </a:xfrm>
          <a:prstGeom prst="rect">
            <a:avLst/>
          </a:prstGeom>
          <a:solidFill>
            <a:srgbClr val="00B050"/>
          </a:solidFill>
        </p:spPr>
        <p:txBody>
          <a:bodyPr wrap="square" rtlCol="0">
            <a:spAutoFit/>
          </a:bodyPr>
          <a:lstStyle/>
          <a:p>
            <a:pPr algn="ctr"/>
            <a:r>
              <a:rPr lang="en-US" sz="1500" dirty="0">
                <a:solidFill>
                  <a:schemeClr val="bg1"/>
                </a:solidFill>
              </a:rPr>
              <a:t>Avg 20</a:t>
            </a:r>
          </a:p>
        </p:txBody>
      </p:sp>
      <p:cxnSp>
        <p:nvCxnSpPr>
          <p:cNvPr id="17" name="Straight Arrow Connector 16">
            <a:extLst>
              <a:ext uri="{FF2B5EF4-FFF2-40B4-BE49-F238E27FC236}">
                <a16:creationId xmlns:a16="http://schemas.microsoft.com/office/drawing/2014/main" id="{99701F83-03D1-4271-A42D-41E2AFE17B9D}"/>
              </a:ext>
            </a:extLst>
          </p:cNvPr>
          <p:cNvCxnSpPr>
            <a:cxnSpLocks/>
            <a:stCxn id="14" idx="2"/>
          </p:cNvCxnSpPr>
          <p:nvPr/>
        </p:nvCxnSpPr>
        <p:spPr bwMode="auto">
          <a:xfrm flipH="1">
            <a:off x="5029200" y="2883478"/>
            <a:ext cx="723900" cy="533389"/>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AA6627E7-2218-4970-A540-89278EC8BAF2}"/>
              </a:ext>
            </a:extLst>
          </p:cNvPr>
          <p:cNvCxnSpPr>
            <a:cxnSpLocks/>
            <a:stCxn id="14" idx="2"/>
            <a:endCxn id="15" idx="0"/>
          </p:cNvCxnSpPr>
          <p:nvPr/>
        </p:nvCxnSpPr>
        <p:spPr bwMode="auto">
          <a:xfrm>
            <a:off x="5753100" y="2883478"/>
            <a:ext cx="608372" cy="533389"/>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 name="Picture 1">
            <a:extLst>
              <a:ext uri="{FF2B5EF4-FFF2-40B4-BE49-F238E27FC236}">
                <a16:creationId xmlns:a16="http://schemas.microsoft.com/office/drawing/2014/main" id="{D4606F6C-1045-4034-9B67-EE182E713645}"/>
              </a:ext>
            </a:extLst>
          </p:cNvPr>
          <p:cNvPicPr>
            <a:picLocks noChangeAspect="1"/>
          </p:cNvPicPr>
          <p:nvPr/>
        </p:nvPicPr>
        <p:blipFill>
          <a:blip r:embed="rId3"/>
          <a:stretch>
            <a:fillRect/>
          </a:stretch>
        </p:blipFill>
        <p:spPr>
          <a:xfrm>
            <a:off x="764692" y="2729022"/>
            <a:ext cx="2209800" cy="3333750"/>
          </a:xfrm>
          <a:prstGeom prst="rect">
            <a:avLst/>
          </a:prstGeom>
        </p:spPr>
      </p:pic>
      <p:sp>
        <p:nvSpPr>
          <p:cNvPr id="21" name="TextBox 20">
            <a:extLst>
              <a:ext uri="{FF2B5EF4-FFF2-40B4-BE49-F238E27FC236}">
                <a16:creationId xmlns:a16="http://schemas.microsoft.com/office/drawing/2014/main" id="{AEB4D602-2636-4EBF-A621-3137CDA06931}"/>
              </a:ext>
            </a:extLst>
          </p:cNvPr>
          <p:cNvSpPr txBox="1"/>
          <p:nvPr/>
        </p:nvSpPr>
        <p:spPr>
          <a:xfrm>
            <a:off x="4036143" y="3416867"/>
            <a:ext cx="1752600" cy="323165"/>
          </a:xfrm>
          <a:prstGeom prst="rect">
            <a:avLst/>
          </a:prstGeom>
          <a:solidFill>
            <a:srgbClr val="0070C0"/>
          </a:solidFill>
        </p:spPr>
        <p:txBody>
          <a:bodyPr wrap="square" rtlCol="0">
            <a:spAutoFit/>
          </a:bodyPr>
          <a:lstStyle/>
          <a:p>
            <a:pPr algn="ctr"/>
            <a:r>
              <a:rPr lang="en-US" sz="1500" dirty="0">
                <a:solidFill>
                  <a:schemeClr val="bg1"/>
                </a:solidFill>
              </a:rPr>
              <a:t>Size &lt; 9</a:t>
            </a:r>
          </a:p>
        </p:txBody>
      </p:sp>
      <p:sp>
        <p:nvSpPr>
          <p:cNvPr id="24" name="TextBox 23">
            <a:extLst>
              <a:ext uri="{FF2B5EF4-FFF2-40B4-BE49-F238E27FC236}">
                <a16:creationId xmlns:a16="http://schemas.microsoft.com/office/drawing/2014/main" id="{AD8A706C-25FB-49CF-B96A-0448F2391DFE}"/>
              </a:ext>
            </a:extLst>
          </p:cNvPr>
          <p:cNvSpPr txBox="1"/>
          <p:nvPr/>
        </p:nvSpPr>
        <p:spPr>
          <a:xfrm>
            <a:off x="5092410" y="4138178"/>
            <a:ext cx="846041" cy="323164"/>
          </a:xfrm>
          <a:prstGeom prst="rect">
            <a:avLst/>
          </a:prstGeom>
          <a:solidFill>
            <a:srgbClr val="00B050"/>
          </a:solidFill>
        </p:spPr>
        <p:txBody>
          <a:bodyPr wrap="square" rtlCol="0">
            <a:spAutoFit/>
          </a:bodyPr>
          <a:lstStyle/>
          <a:p>
            <a:pPr algn="ctr"/>
            <a:r>
              <a:rPr lang="en-US" sz="1500" dirty="0">
                <a:solidFill>
                  <a:schemeClr val="bg1"/>
                </a:solidFill>
              </a:rPr>
              <a:t>Avg 5</a:t>
            </a:r>
          </a:p>
        </p:txBody>
      </p:sp>
      <p:sp>
        <p:nvSpPr>
          <p:cNvPr id="26" name="TextBox 25">
            <a:extLst>
              <a:ext uri="{FF2B5EF4-FFF2-40B4-BE49-F238E27FC236}">
                <a16:creationId xmlns:a16="http://schemas.microsoft.com/office/drawing/2014/main" id="{F97065E2-0FF7-4031-B68C-35594BB1C8C4}"/>
              </a:ext>
            </a:extLst>
          </p:cNvPr>
          <p:cNvSpPr txBox="1"/>
          <p:nvPr/>
        </p:nvSpPr>
        <p:spPr>
          <a:xfrm>
            <a:off x="3932373" y="4150726"/>
            <a:ext cx="846041" cy="323164"/>
          </a:xfrm>
          <a:prstGeom prst="rect">
            <a:avLst/>
          </a:prstGeom>
          <a:solidFill>
            <a:srgbClr val="00B050"/>
          </a:solidFill>
        </p:spPr>
        <p:txBody>
          <a:bodyPr wrap="square" rtlCol="0">
            <a:spAutoFit/>
          </a:bodyPr>
          <a:lstStyle/>
          <a:p>
            <a:pPr algn="ctr"/>
            <a:r>
              <a:rPr lang="en-US" sz="1500" dirty="0">
                <a:solidFill>
                  <a:schemeClr val="bg1"/>
                </a:solidFill>
              </a:rPr>
              <a:t>Avg 0</a:t>
            </a:r>
          </a:p>
        </p:txBody>
      </p:sp>
      <p:cxnSp>
        <p:nvCxnSpPr>
          <p:cNvPr id="28" name="Straight Arrow Connector 27">
            <a:extLst>
              <a:ext uri="{FF2B5EF4-FFF2-40B4-BE49-F238E27FC236}">
                <a16:creationId xmlns:a16="http://schemas.microsoft.com/office/drawing/2014/main" id="{23A5B288-AC4E-470E-BC93-70D1ABF74B7F}"/>
              </a:ext>
            </a:extLst>
          </p:cNvPr>
          <p:cNvCxnSpPr>
            <a:cxnSpLocks/>
            <a:stCxn id="21" idx="2"/>
            <a:endCxn id="26" idx="0"/>
          </p:cNvCxnSpPr>
          <p:nvPr/>
        </p:nvCxnSpPr>
        <p:spPr bwMode="auto">
          <a:xfrm flipH="1">
            <a:off x="4355394" y="3740032"/>
            <a:ext cx="557049" cy="410694"/>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a:extLst>
              <a:ext uri="{FF2B5EF4-FFF2-40B4-BE49-F238E27FC236}">
                <a16:creationId xmlns:a16="http://schemas.microsoft.com/office/drawing/2014/main" id="{F6857747-6974-48F5-AD79-065A89E19D0C}"/>
              </a:ext>
            </a:extLst>
          </p:cNvPr>
          <p:cNvCxnSpPr>
            <a:cxnSpLocks/>
            <a:stCxn id="21" idx="2"/>
            <a:endCxn id="24" idx="0"/>
          </p:cNvCxnSpPr>
          <p:nvPr/>
        </p:nvCxnSpPr>
        <p:spPr bwMode="auto">
          <a:xfrm>
            <a:off x="4912443" y="3740032"/>
            <a:ext cx="602988" cy="398146"/>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61F5C9B9-CCC9-4343-A8EA-E6906027EA18}"/>
              </a:ext>
            </a:extLst>
          </p:cNvPr>
          <p:cNvSpPr txBox="1"/>
          <p:nvPr/>
        </p:nvSpPr>
        <p:spPr>
          <a:xfrm>
            <a:off x="3026937" y="4671050"/>
            <a:ext cx="5562600" cy="646331"/>
          </a:xfrm>
          <a:prstGeom prst="rect">
            <a:avLst/>
          </a:prstGeom>
          <a:solidFill>
            <a:schemeClr val="bg1">
              <a:lumMod val="85000"/>
            </a:schemeClr>
          </a:solidFill>
          <a:ln>
            <a:solidFill>
              <a:schemeClr val="tx1"/>
            </a:solidFill>
          </a:ln>
        </p:spPr>
        <p:txBody>
          <a:bodyPr wrap="square" rtlCol="0">
            <a:spAutoFit/>
          </a:bodyPr>
          <a:lstStyle/>
          <a:p>
            <a:pPr algn="ctr"/>
            <a:r>
              <a:rPr lang="en-US" sz="1800" dirty="0"/>
              <a:t>Each leaf fits the training perfectly!  This is actually bad because the model has no bias but probably high variance!</a:t>
            </a:r>
          </a:p>
        </p:txBody>
      </p:sp>
      <p:sp>
        <p:nvSpPr>
          <p:cNvPr id="32" name="TextBox 31">
            <a:extLst>
              <a:ext uri="{FF2B5EF4-FFF2-40B4-BE49-F238E27FC236}">
                <a16:creationId xmlns:a16="http://schemas.microsoft.com/office/drawing/2014/main" id="{144499B9-73E3-42DC-A22F-C5597FE8968A}"/>
              </a:ext>
            </a:extLst>
          </p:cNvPr>
          <p:cNvSpPr txBox="1"/>
          <p:nvPr/>
        </p:nvSpPr>
        <p:spPr>
          <a:xfrm>
            <a:off x="3028730" y="5468912"/>
            <a:ext cx="5562600" cy="615553"/>
          </a:xfrm>
          <a:prstGeom prst="rect">
            <a:avLst/>
          </a:prstGeom>
          <a:solidFill>
            <a:srgbClr val="FFFF66"/>
          </a:solidFill>
          <a:ln>
            <a:solidFill>
              <a:schemeClr val="tx1"/>
            </a:solidFill>
          </a:ln>
        </p:spPr>
        <p:txBody>
          <a:bodyPr wrap="square" rtlCol="0">
            <a:spAutoFit/>
          </a:bodyPr>
          <a:lstStyle/>
          <a:p>
            <a:pPr algn="ctr"/>
            <a:r>
              <a:rPr lang="en-US" sz="1700" dirty="0"/>
              <a:t>How to fix this? Stop splitting when a group has a minimum number (typically 20 but I use 7 in this example)</a:t>
            </a:r>
          </a:p>
        </p:txBody>
      </p:sp>
    </p:spTree>
    <p:extLst>
      <p:ext uri="{BB962C8B-B14F-4D97-AF65-F5344CB8AC3E}">
        <p14:creationId xmlns:p14="http://schemas.microsoft.com/office/powerpoint/2010/main" val="3733029722"/>
      </p:ext>
    </p:extLst>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Decision Trees </a:t>
            </a:r>
          </a:p>
        </p:txBody>
      </p:sp>
      <p:sp>
        <p:nvSpPr>
          <p:cNvPr id="7171" name="Rectangle 14"/>
          <p:cNvSpPr>
            <a:spLocks noGrp="1" noChangeArrowheads="1"/>
          </p:cNvSpPr>
          <p:nvPr>
            <p:ph type="body" idx="1"/>
          </p:nvPr>
        </p:nvSpPr>
        <p:spPr>
          <a:xfrm>
            <a:off x="457200" y="1600200"/>
            <a:ext cx="8229600" cy="4648200"/>
          </a:xfrm>
        </p:spPr>
        <p:txBody>
          <a:bodyPr/>
          <a:lstStyle/>
          <a:p>
            <a:pPr eaLnBrk="1" hangingPunct="1"/>
            <a:endParaRPr lang="en-US" altLang="en-US" dirty="0"/>
          </a:p>
          <a:p>
            <a:pPr eaLnBrk="1" hangingPunct="1"/>
            <a:endParaRPr lang="en-US" altLang="en-US" dirty="0"/>
          </a:p>
        </p:txBody>
      </p:sp>
      <p:pic>
        <p:nvPicPr>
          <p:cNvPr id="7" name="Picture 6">
            <a:extLst>
              <a:ext uri="{FF2B5EF4-FFF2-40B4-BE49-F238E27FC236}">
                <a16:creationId xmlns:a16="http://schemas.microsoft.com/office/drawing/2014/main" id="{A7AB2783-CCB6-400F-8CCF-CE3A48A3765A}"/>
              </a:ext>
            </a:extLst>
          </p:cNvPr>
          <p:cNvPicPr>
            <a:picLocks noChangeAspect="1"/>
          </p:cNvPicPr>
          <p:nvPr/>
        </p:nvPicPr>
        <p:blipFill>
          <a:blip r:embed="rId3"/>
          <a:stretch>
            <a:fillRect/>
          </a:stretch>
        </p:blipFill>
        <p:spPr>
          <a:xfrm>
            <a:off x="646112" y="1688946"/>
            <a:ext cx="7851775" cy="2121054"/>
          </a:xfrm>
          <a:prstGeom prst="rect">
            <a:avLst/>
          </a:prstGeom>
          <a:ln>
            <a:solidFill>
              <a:schemeClr val="tx2"/>
            </a:solidFill>
          </a:ln>
        </p:spPr>
      </p:pic>
      <p:sp>
        <p:nvSpPr>
          <p:cNvPr id="4" name="Oval 3">
            <a:extLst>
              <a:ext uri="{FF2B5EF4-FFF2-40B4-BE49-F238E27FC236}">
                <a16:creationId xmlns:a16="http://schemas.microsoft.com/office/drawing/2014/main" id="{3AE62B8E-6C9F-4563-AF4A-02EBF56BAEF3}"/>
              </a:ext>
            </a:extLst>
          </p:cNvPr>
          <p:cNvSpPr/>
          <p:nvPr/>
        </p:nvSpPr>
        <p:spPr bwMode="auto">
          <a:xfrm>
            <a:off x="681971" y="3180752"/>
            <a:ext cx="1752600" cy="432918"/>
          </a:xfrm>
          <a:prstGeom prst="ellipse">
            <a:avLst/>
          </a:prstGeom>
          <a:noFill/>
          <a:ln w="25400" cap="flat" cmpd="sng" algn="ctr">
            <a:solidFill>
              <a:srgbClr val="FF0000"/>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endParaRPr>
          </a:p>
        </p:txBody>
      </p:sp>
      <p:sp>
        <p:nvSpPr>
          <p:cNvPr id="5" name="TextBox 4">
            <a:extLst>
              <a:ext uri="{FF2B5EF4-FFF2-40B4-BE49-F238E27FC236}">
                <a16:creationId xmlns:a16="http://schemas.microsoft.com/office/drawing/2014/main" id="{0C682E05-A1FA-4D19-BBCA-F084506C9C57}"/>
              </a:ext>
            </a:extLst>
          </p:cNvPr>
          <p:cNvSpPr txBox="1"/>
          <p:nvPr/>
        </p:nvSpPr>
        <p:spPr>
          <a:xfrm>
            <a:off x="647772" y="3878741"/>
            <a:ext cx="7870702" cy="1261884"/>
          </a:xfrm>
          <a:prstGeom prst="rect">
            <a:avLst/>
          </a:prstGeom>
          <a:solidFill>
            <a:schemeClr val="bg1"/>
          </a:solidFill>
          <a:ln>
            <a:solidFill>
              <a:schemeClr val="tx1"/>
            </a:solidFill>
          </a:ln>
        </p:spPr>
        <p:txBody>
          <a:bodyPr wrap="square" rtlCol="0">
            <a:spAutoFit/>
          </a:bodyPr>
          <a:lstStyle/>
          <a:p>
            <a:r>
              <a:rPr lang="en-US" sz="1900" dirty="0"/>
              <a:t>Supervised because the algorithm learns from known (labeled) training data.</a:t>
            </a:r>
          </a:p>
          <a:p>
            <a:endParaRPr lang="en-US" sz="1900" dirty="0"/>
          </a:p>
          <a:p>
            <a:r>
              <a:rPr lang="en-US" sz="1900" dirty="0"/>
              <a:t>It can be used for both classification and regression supervised machine learning problems.</a:t>
            </a:r>
          </a:p>
        </p:txBody>
      </p:sp>
      <p:sp>
        <p:nvSpPr>
          <p:cNvPr id="10" name="Oval 9">
            <a:extLst>
              <a:ext uri="{FF2B5EF4-FFF2-40B4-BE49-F238E27FC236}">
                <a16:creationId xmlns:a16="http://schemas.microsoft.com/office/drawing/2014/main" id="{4B5AA88A-FB45-4FA8-B646-49F880525B74}"/>
              </a:ext>
            </a:extLst>
          </p:cNvPr>
          <p:cNvSpPr/>
          <p:nvPr/>
        </p:nvSpPr>
        <p:spPr bwMode="auto">
          <a:xfrm>
            <a:off x="2609384" y="3193300"/>
            <a:ext cx="1752600" cy="432918"/>
          </a:xfrm>
          <a:prstGeom prst="ellipse">
            <a:avLst/>
          </a:prstGeom>
          <a:noFill/>
          <a:ln w="25400" cap="flat" cmpd="sng" algn="ctr">
            <a:solidFill>
              <a:srgbClr val="FF0000"/>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endParaRPr>
          </a:p>
        </p:txBody>
      </p:sp>
      <p:sp>
        <p:nvSpPr>
          <p:cNvPr id="11" name="TextBox 10">
            <a:extLst>
              <a:ext uri="{FF2B5EF4-FFF2-40B4-BE49-F238E27FC236}">
                <a16:creationId xmlns:a16="http://schemas.microsoft.com/office/drawing/2014/main" id="{8FCA9033-C1A8-409F-9526-0E2B70311774}"/>
              </a:ext>
            </a:extLst>
          </p:cNvPr>
          <p:cNvSpPr txBox="1"/>
          <p:nvPr/>
        </p:nvSpPr>
        <p:spPr>
          <a:xfrm>
            <a:off x="647772" y="5212086"/>
            <a:ext cx="7870702" cy="969496"/>
          </a:xfrm>
          <a:prstGeom prst="rect">
            <a:avLst/>
          </a:prstGeom>
          <a:solidFill>
            <a:srgbClr val="00B050"/>
          </a:solidFill>
          <a:ln w="9525">
            <a:solidFill>
              <a:schemeClr val="tx1"/>
            </a:solidFill>
          </a:ln>
        </p:spPr>
        <p:txBody>
          <a:bodyPr wrap="square" rtlCol="0">
            <a:spAutoFit/>
          </a:bodyPr>
          <a:lstStyle/>
          <a:p>
            <a:pPr>
              <a:spcAft>
                <a:spcPts val="900"/>
              </a:spcAft>
            </a:pPr>
            <a:r>
              <a:rPr lang="en-US" altLang="en-US" sz="1900" b="1" dirty="0">
                <a:solidFill>
                  <a:schemeClr val="bg1"/>
                </a:solidFill>
                <a:cs typeface="Times New Roman" panose="02020603050405020304" pitchFamily="18" charset="0"/>
              </a:rPr>
              <a:t>The use of a tree (with nodes and leaves) to minimize a loss function, which can lead to a better solution (especially with non-linear relationships)</a:t>
            </a:r>
          </a:p>
        </p:txBody>
      </p:sp>
    </p:spTree>
    <p:extLst>
      <p:ext uri="{BB962C8B-B14F-4D97-AF65-F5344CB8AC3E}">
        <p14:creationId xmlns:p14="http://schemas.microsoft.com/office/powerpoint/2010/main" val="4250440316"/>
      </p:ext>
    </p:extLst>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Regression Decision Trees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sp>
        <p:nvSpPr>
          <p:cNvPr id="5" name="TextBox 4">
            <a:extLst>
              <a:ext uri="{FF2B5EF4-FFF2-40B4-BE49-F238E27FC236}">
                <a16:creationId xmlns:a16="http://schemas.microsoft.com/office/drawing/2014/main" id="{953FD7B2-94F0-4367-9663-B6E7B4B7E5C4}"/>
              </a:ext>
            </a:extLst>
          </p:cNvPr>
          <p:cNvSpPr txBox="1"/>
          <p:nvPr/>
        </p:nvSpPr>
        <p:spPr>
          <a:xfrm>
            <a:off x="567462" y="1704545"/>
            <a:ext cx="4191000" cy="923330"/>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sz="1800" dirty="0"/>
              <a:t>This branch only has six observations so we will not re-split and create a leaf with the average of the 6 observations. </a:t>
            </a:r>
          </a:p>
        </p:txBody>
      </p:sp>
      <p:sp>
        <p:nvSpPr>
          <p:cNvPr id="9" name="TextBox 8">
            <a:extLst>
              <a:ext uri="{FF2B5EF4-FFF2-40B4-BE49-F238E27FC236}">
                <a16:creationId xmlns:a16="http://schemas.microsoft.com/office/drawing/2014/main" id="{68BFE878-2F85-4040-B1ED-67796D5C0D69}"/>
              </a:ext>
            </a:extLst>
          </p:cNvPr>
          <p:cNvSpPr txBox="1"/>
          <p:nvPr/>
        </p:nvSpPr>
        <p:spPr>
          <a:xfrm>
            <a:off x="5855077" y="1735570"/>
            <a:ext cx="1752600" cy="323165"/>
          </a:xfrm>
          <a:prstGeom prst="rect">
            <a:avLst/>
          </a:prstGeom>
          <a:solidFill>
            <a:srgbClr val="0070C0"/>
          </a:solidFill>
        </p:spPr>
        <p:txBody>
          <a:bodyPr wrap="square" rtlCol="0">
            <a:spAutoFit/>
          </a:bodyPr>
          <a:lstStyle/>
          <a:p>
            <a:pPr algn="ctr"/>
            <a:r>
              <a:rPr lang="en-US" sz="1500" dirty="0">
                <a:solidFill>
                  <a:schemeClr val="bg1"/>
                </a:solidFill>
              </a:rPr>
              <a:t>Size &lt; 14.5</a:t>
            </a:r>
          </a:p>
        </p:txBody>
      </p:sp>
      <p:cxnSp>
        <p:nvCxnSpPr>
          <p:cNvPr id="10" name="Straight Arrow Connector 9">
            <a:extLst>
              <a:ext uri="{FF2B5EF4-FFF2-40B4-BE49-F238E27FC236}">
                <a16:creationId xmlns:a16="http://schemas.microsoft.com/office/drawing/2014/main" id="{6BCD97CC-2236-4793-913E-15C84E982C22}"/>
              </a:ext>
            </a:extLst>
          </p:cNvPr>
          <p:cNvCxnSpPr>
            <a:cxnSpLocks/>
            <a:stCxn id="9" idx="2"/>
            <a:endCxn id="23" idx="0"/>
          </p:cNvCxnSpPr>
          <p:nvPr/>
        </p:nvCxnSpPr>
        <p:spPr bwMode="auto">
          <a:xfrm flipH="1">
            <a:off x="5704694" y="2058735"/>
            <a:ext cx="1026683" cy="503369"/>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a:extLst>
              <a:ext uri="{FF2B5EF4-FFF2-40B4-BE49-F238E27FC236}">
                <a16:creationId xmlns:a16="http://schemas.microsoft.com/office/drawing/2014/main" id="{711CE85C-7780-4E04-89BE-9C08881E484C}"/>
              </a:ext>
            </a:extLst>
          </p:cNvPr>
          <p:cNvSpPr txBox="1"/>
          <p:nvPr/>
        </p:nvSpPr>
        <p:spPr>
          <a:xfrm>
            <a:off x="6784492" y="2560314"/>
            <a:ext cx="1752600" cy="323165"/>
          </a:xfrm>
          <a:prstGeom prst="rect">
            <a:avLst/>
          </a:prstGeom>
          <a:solidFill>
            <a:srgbClr val="00B050"/>
          </a:solidFill>
        </p:spPr>
        <p:txBody>
          <a:bodyPr wrap="square" rtlCol="0">
            <a:spAutoFit/>
          </a:bodyPr>
          <a:lstStyle/>
          <a:p>
            <a:pPr algn="ctr"/>
            <a:r>
              <a:rPr lang="en-US" sz="1500" dirty="0">
                <a:solidFill>
                  <a:schemeClr val="bg1"/>
                </a:solidFill>
              </a:rPr>
              <a:t>Avg 38.8</a:t>
            </a:r>
          </a:p>
        </p:txBody>
      </p:sp>
      <p:cxnSp>
        <p:nvCxnSpPr>
          <p:cNvPr id="13" name="Straight Arrow Connector 12">
            <a:extLst>
              <a:ext uri="{FF2B5EF4-FFF2-40B4-BE49-F238E27FC236}">
                <a16:creationId xmlns:a16="http://schemas.microsoft.com/office/drawing/2014/main" id="{37C483B9-8C77-49AE-BF7E-76CD0C011925}"/>
              </a:ext>
            </a:extLst>
          </p:cNvPr>
          <p:cNvCxnSpPr>
            <a:cxnSpLocks/>
            <a:stCxn id="9" idx="2"/>
            <a:endCxn id="12" idx="0"/>
          </p:cNvCxnSpPr>
          <p:nvPr/>
        </p:nvCxnSpPr>
        <p:spPr bwMode="auto">
          <a:xfrm>
            <a:off x="6731377" y="2058735"/>
            <a:ext cx="929415" cy="501579"/>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2">
            <a:extLst>
              <a:ext uri="{FF2B5EF4-FFF2-40B4-BE49-F238E27FC236}">
                <a16:creationId xmlns:a16="http://schemas.microsoft.com/office/drawing/2014/main" id="{2CF16339-7C82-48AB-83E9-3411926AF2F0}"/>
              </a:ext>
            </a:extLst>
          </p:cNvPr>
          <p:cNvSpPr txBox="1"/>
          <p:nvPr/>
        </p:nvSpPr>
        <p:spPr>
          <a:xfrm>
            <a:off x="4828394" y="2562104"/>
            <a:ext cx="1752600" cy="323165"/>
          </a:xfrm>
          <a:prstGeom prst="rect">
            <a:avLst/>
          </a:prstGeom>
          <a:solidFill>
            <a:srgbClr val="00B050"/>
          </a:solidFill>
        </p:spPr>
        <p:txBody>
          <a:bodyPr wrap="square" rtlCol="0">
            <a:spAutoFit/>
          </a:bodyPr>
          <a:lstStyle/>
          <a:p>
            <a:pPr algn="ctr"/>
            <a:r>
              <a:rPr lang="en-US" sz="1500" dirty="0">
                <a:solidFill>
                  <a:schemeClr val="bg1"/>
                </a:solidFill>
              </a:rPr>
              <a:t>Avg 4.2</a:t>
            </a:r>
          </a:p>
        </p:txBody>
      </p:sp>
      <p:pic>
        <p:nvPicPr>
          <p:cNvPr id="25" name="Picture 24">
            <a:extLst>
              <a:ext uri="{FF2B5EF4-FFF2-40B4-BE49-F238E27FC236}">
                <a16:creationId xmlns:a16="http://schemas.microsoft.com/office/drawing/2014/main" id="{4CC664E6-D9B2-47A1-A76F-F5201E0F4D30}"/>
              </a:ext>
            </a:extLst>
          </p:cNvPr>
          <p:cNvPicPr>
            <a:picLocks noChangeAspect="1"/>
          </p:cNvPicPr>
          <p:nvPr/>
        </p:nvPicPr>
        <p:blipFill>
          <a:blip r:embed="rId3"/>
          <a:stretch>
            <a:fillRect/>
          </a:stretch>
        </p:blipFill>
        <p:spPr>
          <a:xfrm>
            <a:off x="854626" y="3378367"/>
            <a:ext cx="3089421" cy="2313938"/>
          </a:xfrm>
          <a:prstGeom prst="rect">
            <a:avLst/>
          </a:prstGeom>
          <a:ln>
            <a:solidFill>
              <a:schemeClr val="tx2"/>
            </a:solidFill>
          </a:ln>
        </p:spPr>
      </p:pic>
      <p:sp>
        <p:nvSpPr>
          <p:cNvPr id="27" name="TextBox 26">
            <a:extLst>
              <a:ext uri="{FF2B5EF4-FFF2-40B4-BE49-F238E27FC236}">
                <a16:creationId xmlns:a16="http://schemas.microsoft.com/office/drawing/2014/main" id="{9E461520-D854-4C3C-B6B1-4FB63D2E869D}"/>
              </a:ext>
            </a:extLst>
          </p:cNvPr>
          <p:cNvSpPr txBox="1"/>
          <p:nvPr/>
        </p:nvSpPr>
        <p:spPr>
          <a:xfrm rot="16200000">
            <a:off x="-502398" y="4308388"/>
            <a:ext cx="2313937" cy="400110"/>
          </a:xfrm>
          <a:prstGeom prst="rect">
            <a:avLst/>
          </a:prstGeom>
          <a:noFill/>
        </p:spPr>
        <p:txBody>
          <a:bodyPr wrap="square" rtlCol="0">
            <a:spAutoFit/>
          </a:bodyPr>
          <a:lstStyle/>
          <a:p>
            <a:pPr algn="ctr"/>
            <a:r>
              <a:rPr lang="en-US" sz="2000" dirty="0"/>
              <a:t>Percent Effective</a:t>
            </a:r>
          </a:p>
        </p:txBody>
      </p:sp>
      <p:sp>
        <p:nvSpPr>
          <p:cNvPr id="30" name="TextBox 29">
            <a:extLst>
              <a:ext uri="{FF2B5EF4-FFF2-40B4-BE49-F238E27FC236}">
                <a16:creationId xmlns:a16="http://schemas.microsoft.com/office/drawing/2014/main" id="{0753D09B-0143-4DD7-9759-919AC664D0D5}"/>
              </a:ext>
            </a:extLst>
          </p:cNvPr>
          <p:cNvSpPr txBox="1"/>
          <p:nvPr/>
        </p:nvSpPr>
        <p:spPr>
          <a:xfrm>
            <a:off x="1425390" y="5665411"/>
            <a:ext cx="2215572" cy="400110"/>
          </a:xfrm>
          <a:prstGeom prst="rect">
            <a:avLst/>
          </a:prstGeom>
          <a:noFill/>
        </p:spPr>
        <p:txBody>
          <a:bodyPr wrap="square" rtlCol="0">
            <a:spAutoFit/>
          </a:bodyPr>
          <a:lstStyle/>
          <a:p>
            <a:pPr algn="ctr"/>
            <a:r>
              <a:rPr lang="en-US" sz="2000" dirty="0"/>
              <a:t>Sales Team Size</a:t>
            </a:r>
          </a:p>
        </p:txBody>
      </p:sp>
      <p:sp>
        <p:nvSpPr>
          <p:cNvPr id="4" name="Oval 3">
            <a:extLst>
              <a:ext uri="{FF2B5EF4-FFF2-40B4-BE49-F238E27FC236}">
                <a16:creationId xmlns:a16="http://schemas.microsoft.com/office/drawing/2014/main" id="{9C78AD0D-B633-4C1A-BB2E-02F7FDA8D02C}"/>
              </a:ext>
            </a:extLst>
          </p:cNvPr>
          <p:cNvSpPr/>
          <p:nvPr/>
        </p:nvSpPr>
        <p:spPr bwMode="auto">
          <a:xfrm>
            <a:off x="1143000" y="4955477"/>
            <a:ext cx="1185800" cy="457200"/>
          </a:xfrm>
          <a:prstGeom prst="ellipse">
            <a:avLst/>
          </a:prstGeom>
          <a:noFill/>
          <a:ln w="25400" cap="flat" cmpd="sng" algn="ctr">
            <a:solidFill>
              <a:srgbClr val="FF0000"/>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33" name="TextBox 32">
            <a:extLst>
              <a:ext uri="{FF2B5EF4-FFF2-40B4-BE49-F238E27FC236}">
                <a16:creationId xmlns:a16="http://schemas.microsoft.com/office/drawing/2014/main" id="{06712626-E05A-48DC-A30C-3CCEE36B578B}"/>
              </a:ext>
            </a:extLst>
          </p:cNvPr>
          <p:cNvSpPr txBox="1"/>
          <p:nvPr/>
        </p:nvSpPr>
        <p:spPr>
          <a:xfrm>
            <a:off x="4341473" y="3044478"/>
            <a:ext cx="4206377" cy="584775"/>
          </a:xfrm>
          <a:prstGeom prst="rect">
            <a:avLst/>
          </a:prstGeom>
          <a:solidFill>
            <a:schemeClr val="accent5">
              <a:lumMod val="90000"/>
            </a:schemeClr>
          </a:solidFill>
          <a:ln>
            <a:solidFill>
              <a:schemeClr val="tx1"/>
            </a:solidFill>
          </a:ln>
        </p:spPr>
        <p:txBody>
          <a:bodyPr wrap="square" rtlCol="0">
            <a:spAutoFit/>
          </a:bodyPr>
          <a:lstStyle/>
          <a:p>
            <a:pPr algn="ctr"/>
            <a:r>
              <a:rPr lang="en-US" sz="1600" dirty="0"/>
              <a:t>Now we repeat this process for the other side of the tree</a:t>
            </a:r>
          </a:p>
        </p:txBody>
      </p:sp>
      <p:sp>
        <p:nvSpPr>
          <p:cNvPr id="34" name="TextBox 33">
            <a:extLst>
              <a:ext uri="{FF2B5EF4-FFF2-40B4-BE49-F238E27FC236}">
                <a16:creationId xmlns:a16="http://schemas.microsoft.com/office/drawing/2014/main" id="{0E56DB40-5503-404C-BD5E-71639339BBFC}"/>
              </a:ext>
            </a:extLst>
          </p:cNvPr>
          <p:cNvSpPr txBox="1"/>
          <p:nvPr/>
        </p:nvSpPr>
        <p:spPr>
          <a:xfrm>
            <a:off x="4978777" y="3724670"/>
            <a:ext cx="1752600" cy="323165"/>
          </a:xfrm>
          <a:prstGeom prst="rect">
            <a:avLst/>
          </a:prstGeom>
          <a:solidFill>
            <a:srgbClr val="0070C0"/>
          </a:solidFill>
        </p:spPr>
        <p:txBody>
          <a:bodyPr wrap="square" rtlCol="0">
            <a:spAutoFit/>
          </a:bodyPr>
          <a:lstStyle/>
          <a:p>
            <a:pPr algn="ctr"/>
            <a:r>
              <a:rPr lang="en-US" sz="1500" dirty="0">
                <a:solidFill>
                  <a:schemeClr val="bg1"/>
                </a:solidFill>
              </a:rPr>
              <a:t>Size &lt; 14.5</a:t>
            </a:r>
          </a:p>
        </p:txBody>
      </p:sp>
      <p:cxnSp>
        <p:nvCxnSpPr>
          <p:cNvPr id="35" name="Straight Arrow Connector 34">
            <a:extLst>
              <a:ext uri="{FF2B5EF4-FFF2-40B4-BE49-F238E27FC236}">
                <a16:creationId xmlns:a16="http://schemas.microsoft.com/office/drawing/2014/main" id="{6D9D30C6-DB0F-469F-9A2D-32500FD28514}"/>
              </a:ext>
            </a:extLst>
          </p:cNvPr>
          <p:cNvCxnSpPr>
            <a:cxnSpLocks/>
            <a:stCxn id="34" idx="2"/>
            <a:endCxn id="36" idx="0"/>
          </p:cNvCxnSpPr>
          <p:nvPr/>
        </p:nvCxnSpPr>
        <p:spPr bwMode="auto">
          <a:xfrm>
            <a:off x="5855077" y="4047835"/>
            <a:ext cx="786768" cy="225409"/>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a:extLst>
              <a:ext uri="{FF2B5EF4-FFF2-40B4-BE49-F238E27FC236}">
                <a16:creationId xmlns:a16="http://schemas.microsoft.com/office/drawing/2014/main" id="{7ED5BFFD-99F1-48EA-B25B-47E6E60F0E8B}"/>
              </a:ext>
            </a:extLst>
          </p:cNvPr>
          <p:cNvSpPr txBox="1"/>
          <p:nvPr/>
        </p:nvSpPr>
        <p:spPr>
          <a:xfrm>
            <a:off x="5765545" y="4273244"/>
            <a:ext cx="1752600" cy="323165"/>
          </a:xfrm>
          <a:prstGeom prst="rect">
            <a:avLst/>
          </a:prstGeom>
          <a:solidFill>
            <a:srgbClr val="0070C0"/>
          </a:solidFill>
        </p:spPr>
        <p:txBody>
          <a:bodyPr wrap="square" rtlCol="0">
            <a:spAutoFit/>
          </a:bodyPr>
          <a:lstStyle/>
          <a:p>
            <a:pPr algn="ctr"/>
            <a:r>
              <a:rPr lang="en-US" sz="1500" dirty="0">
                <a:solidFill>
                  <a:schemeClr val="bg1"/>
                </a:solidFill>
              </a:rPr>
              <a:t>Size &gt;= 29.5</a:t>
            </a:r>
          </a:p>
        </p:txBody>
      </p:sp>
      <p:sp>
        <p:nvSpPr>
          <p:cNvPr id="37" name="TextBox 36">
            <a:extLst>
              <a:ext uri="{FF2B5EF4-FFF2-40B4-BE49-F238E27FC236}">
                <a16:creationId xmlns:a16="http://schemas.microsoft.com/office/drawing/2014/main" id="{0881774A-5DF3-409D-BCD0-DDDC18028DA0}"/>
              </a:ext>
            </a:extLst>
          </p:cNvPr>
          <p:cNvSpPr txBox="1"/>
          <p:nvPr/>
        </p:nvSpPr>
        <p:spPr>
          <a:xfrm>
            <a:off x="5026598" y="5071113"/>
            <a:ext cx="1615247" cy="323165"/>
          </a:xfrm>
          <a:prstGeom prst="rect">
            <a:avLst/>
          </a:prstGeom>
          <a:solidFill>
            <a:srgbClr val="00B050"/>
          </a:solidFill>
        </p:spPr>
        <p:txBody>
          <a:bodyPr wrap="square" rtlCol="0">
            <a:spAutoFit/>
          </a:bodyPr>
          <a:lstStyle/>
          <a:p>
            <a:pPr algn="ctr"/>
            <a:r>
              <a:rPr lang="en-US" sz="1500" dirty="0">
                <a:solidFill>
                  <a:schemeClr val="bg1"/>
                </a:solidFill>
              </a:rPr>
              <a:t>Avg 2.5% </a:t>
            </a:r>
          </a:p>
        </p:txBody>
      </p:sp>
      <p:cxnSp>
        <p:nvCxnSpPr>
          <p:cNvPr id="38" name="Straight Arrow Connector 37">
            <a:extLst>
              <a:ext uri="{FF2B5EF4-FFF2-40B4-BE49-F238E27FC236}">
                <a16:creationId xmlns:a16="http://schemas.microsoft.com/office/drawing/2014/main" id="{7F3F2BE2-F83F-41DA-9CE4-F0F238AF7A3E}"/>
              </a:ext>
            </a:extLst>
          </p:cNvPr>
          <p:cNvCxnSpPr>
            <a:cxnSpLocks/>
            <a:stCxn id="36" idx="2"/>
          </p:cNvCxnSpPr>
          <p:nvPr/>
        </p:nvCxnSpPr>
        <p:spPr bwMode="auto">
          <a:xfrm>
            <a:off x="6641845" y="4596409"/>
            <a:ext cx="858819" cy="465161"/>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a:extLst>
              <a:ext uri="{FF2B5EF4-FFF2-40B4-BE49-F238E27FC236}">
                <a16:creationId xmlns:a16="http://schemas.microsoft.com/office/drawing/2014/main" id="{85D444E1-1113-440A-A8BE-13051F45CEFB}"/>
              </a:ext>
            </a:extLst>
          </p:cNvPr>
          <p:cNvCxnSpPr>
            <a:cxnSpLocks/>
            <a:stCxn id="36" idx="2"/>
            <a:endCxn id="37" idx="0"/>
          </p:cNvCxnSpPr>
          <p:nvPr/>
        </p:nvCxnSpPr>
        <p:spPr bwMode="auto">
          <a:xfrm flipH="1">
            <a:off x="5834222" y="4596409"/>
            <a:ext cx="807623" cy="474704"/>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a:extLst>
              <a:ext uri="{FF2B5EF4-FFF2-40B4-BE49-F238E27FC236}">
                <a16:creationId xmlns:a16="http://schemas.microsoft.com/office/drawing/2014/main" id="{D8651C0E-F7A7-4ACE-8CD9-4E77CF0711CB}"/>
              </a:ext>
            </a:extLst>
          </p:cNvPr>
          <p:cNvCxnSpPr>
            <a:stCxn id="4" idx="0"/>
          </p:cNvCxnSpPr>
          <p:nvPr/>
        </p:nvCxnSpPr>
        <p:spPr bwMode="auto">
          <a:xfrm flipV="1">
            <a:off x="1735900" y="2801501"/>
            <a:ext cx="3022562" cy="2153976"/>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Oval 40">
            <a:extLst>
              <a:ext uri="{FF2B5EF4-FFF2-40B4-BE49-F238E27FC236}">
                <a16:creationId xmlns:a16="http://schemas.microsoft.com/office/drawing/2014/main" id="{D8B965E3-DAD0-4C0E-B9C6-1E3343628F37}"/>
              </a:ext>
            </a:extLst>
          </p:cNvPr>
          <p:cNvSpPr/>
          <p:nvPr/>
        </p:nvSpPr>
        <p:spPr bwMode="auto">
          <a:xfrm>
            <a:off x="3077021" y="5031677"/>
            <a:ext cx="814038" cy="457200"/>
          </a:xfrm>
          <a:prstGeom prst="ellipse">
            <a:avLst/>
          </a:prstGeom>
          <a:noFill/>
          <a:ln w="25400" cap="flat" cmpd="sng" algn="ctr">
            <a:solidFill>
              <a:srgbClr val="FF0000"/>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cxnSp>
        <p:nvCxnSpPr>
          <p:cNvPr id="42" name="Straight Arrow Connector 41">
            <a:extLst>
              <a:ext uri="{FF2B5EF4-FFF2-40B4-BE49-F238E27FC236}">
                <a16:creationId xmlns:a16="http://schemas.microsoft.com/office/drawing/2014/main" id="{40B04D2D-1B65-4ACF-A8CF-C3123174B4C5}"/>
              </a:ext>
            </a:extLst>
          </p:cNvPr>
          <p:cNvCxnSpPr>
            <a:cxnSpLocks/>
          </p:cNvCxnSpPr>
          <p:nvPr/>
        </p:nvCxnSpPr>
        <p:spPr bwMode="auto">
          <a:xfrm>
            <a:off x="3986128" y="5215418"/>
            <a:ext cx="912014" cy="3703"/>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a:extLst>
              <a:ext uri="{FF2B5EF4-FFF2-40B4-BE49-F238E27FC236}">
                <a16:creationId xmlns:a16="http://schemas.microsoft.com/office/drawing/2014/main" id="{44DE8E19-2240-4E76-B31C-A77EAAD3F904}"/>
              </a:ext>
            </a:extLst>
          </p:cNvPr>
          <p:cNvSpPr txBox="1"/>
          <p:nvPr/>
        </p:nvSpPr>
        <p:spPr>
          <a:xfrm>
            <a:off x="6856699" y="5071113"/>
            <a:ext cx="1615247" cy="323165"/>
          </a:xfrm>
          <a:prstGeom prst="rect">
            <a:avLst/>
          </a:prstGeom>
          <a:solidFill>
            <a:srgbClr val="00B050"/>
          </a:solidFill>
        </p:spPr>
        <p:txBody>
          <a:bodyPr wrap="square" rtlCol="0">
            <a:spAutoFit/>
          </a:bodyPr>
          <a:lstStyle/>
          <a:p>
            <a:pPr algn="ctr"/>
            <a:r>
              <a:rPr lang="en-US" sz="1500" dirty="0">
                <a:solidFill>
                  <a:schemeClr val="bg1"/>
                </a:solidFill>
              </a:rPr>
              <a:t> </a:t>
            </a:r>
          </a:p>
        </p:txBody>
      </p:sp>
      <p:sp>
        <p:nvSpPr>
          <p:cNvPr id="26" name="TextBox 25">
            <a:extLst>
              <a:ext uri="{FF2B5EF4-FFF2-40B4-BE49-F238E27FC236}">
                <a16:creationId xmlns:a16="http://schemas.microsoft.com/office/drawing/2014/main" id="{525721CC-DFAF-497E-B677-FED95EBED314}"/>
              </a:ext>
            </a:extLst>
          </p:cNvPr>
          <p:cNvSpPr txBox="1"/>
          <p:nvPr/>
        </p:nvSpPr>
        <p:spPr>
          <a:xfrm>
            <a:off x="4923219" y="5698580"/>
            <a:ext cx="4191000" cy="646331"/>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sz="1800" dirty="0"/>
              <a:t>The right leaf contains more than 7 observations so we will re-split it!</a:t>
            </a:r>
          </a:p>
        </p:txBody>
      </p:sp>
    </p:spTree>
    <p:extLst>
      <p:ext uri="{BB962C8B-B14F-4D97-AF65-F5344CB8AC3E}">
        <p14:creationId xmlns:p14="http://schemas.microsoft.com/office/powerpoint/2010/main" val="2529559798"/>
      </p:ext>
    </p:extLst>
  </p:cSld>
  <p:clrMapOvr>
    <a:masterClrMapping/>
  </p:clrMapOvr>
  <p:transition>
    <p:check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Regression Decision Trees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sp>
        <p:nvSpPr>
          <p:cNvPr id="5" name="TextBox 4">
            <a:extLst>
              <a:ext uri="{FF2B5EF4-FFF2-40B4-BE49-F238E27FC236}">
                <a16:creationId xmlns:a16="http://schemas.microsoft.com/office/drawing/2014/main" id="{953FD7B2-94F0-4367-9663-B6E7B4B7E5C4}"/>
              </a:ext>
            </a:extLst>
          </p:cNvPr>
          <p:cNvSpPr txBox="1"/>
          <p:nvPr/>
        </p:nvSpPr>
        <p:spPr>
          <a:xfrm>
            <a:off x="567462" y="1704545"/>
            <a:ext cx="4191000" cy="923330"/>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sz="1800" dirty="0"/>
              <a:t>This branch only has six observations so we will not re-split and create a leaf with the average of the 6 observations. </a:t>
            </a:r>
          </a:p>
        </p:txBody>
      </p:sp>
      <p:sp>
        <p:nvSpPr>
          <p:cNvPr id="9" name="TextBox 8">
            <a:extLst>
              <a:ext uri="{FF2B5EF4-FFF2-40B4-BE49-F238E27FC236}">
                <a16:creationId xmlns:a16="http://schemas.microsoft.com/office/drawing/2014/main" id="{68BFE878-2F85-4040-B1ED-67796D5C0D69}"/>
              </a:ext>
            </a:extLst>
          </p:cNvPr>
          <p:cNvSpPr txBox="1"/>
          <p:nvPr/>
        </p:nvSpPr>
        <p:spPr>
          <a:xfrm>
            <a:off x="5855077" y="1735570"/>
            <a:ext cx="1752600" cy="323165"/>
          </a:xfrm>
          <a:prstGeom prst="rect">
            <a:avLst/>
          </a:prstGeom>
          <a:solidFill>
            <a:srgbClr val="0070C0"/>
          </a:solidFill>
        </p:spPr>
        <p:txBody>
          <a:bodyPr wrap="square" rtlCol="0">
            <a:spAutoFit/>
          </a:bodyPr>
          <a:lstStyle/>
          <a:p>
            <a:pPr algn="ctr"/>
            <a:r>
              <a:rPr lang="en-US" sz="1500" dirty="0">
                <a:solidFill>
                  <a:schemeClr val="bg1"/>
                </a:solidFill>
              </a:rPr>
              <a:t>Size &lt; 14.5</a:t>
            </a:r>
          </a:p>
        </p:txBody>
      </p:sp>
      <p:cxnSp>
        <p:nvCxnSpPr>
          <p:cNvPr id="10" name="Straight Arrow Connector 9">
            <a:extLst>
              <a:ext uri="{FF2B5EF4-FFF2-40B4-BE49-F238E27FC236}">
                <a16:creationId xmlns:a16="http://schemas.microsoft.com/office/drawing/2014/main" id="{6BCD97CC-2236-4793-913E-15C84E982C22}"/>
              </a:ext>
            </a:extLst>
          </p:cNvPr>
          <p:cNvCxnSpPr>
            <a:cxnSpLocks/>
            <a:stCxn id="9" idx="2"/>
            <a:endCxn id="23" idx="0"/>
          </p:cNvCxnSpPr>
          <p:nvPr/>
        </p:nvCxnSpPr>
        <p:spPr bwMode="auto">
          <a:xfrm flipH="1">
            <a:off x="5704694" y="2058735"/>
            <a:ext cx="1026683" cy="503369"/>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a:extLst>
              <a:ext uri="{FF2B5EF4-FFF2-40B4-BE49-F238E27FC236}">
                <a16:creationId xmlns:a16="http://schemas.microsoft.com/office/drawing/2014/main" id="{711CE85C-7780-4E04-89BE-9C08881E484C}"/>
              </a:ext>
            </a:extLst>
          </p:cNvPr>
          <p:cNvSpPr txBox="1"/>
          <p:nvPr/>
        </p:nvSpPr>
        <p:spPr>
          <a:xfrm>
            <a:off x="6784492" y="2560314"/>
            <a:ext cx="1752600" cy="323165"/>
          </a:xfrm>
          <a:prstGeom prst="rect">
            <a:avLst/>
          </a:prstGeom>
          <a:solidFill>
            <a:srgbClr val="00B050"/>
          </a:solidFill>
        </p:spPr>
        <p:txBody>
          <a:bodyPr wrap="square" rtlCol="0">
            <a:spAutoFit/>
          </a:bodyPr>
          <a:lstStyle/>
          <a:p>
            <a:pPr algn="ctr"/>
            <a:r>
              <a:rPr lang="en-US" sz="1500" dirty="0">
                <a:solidFill>
                  <a:schemeClr val="bg1"/>
                </a:solidFill>
              </a:rPr>
              <a:t>Avg 38.8%</a:t>
            </a:r>
          </a:p>
        </p:txBody>
      </p:sp>
      <p:cxnSp>
        <p:nvCxnSpPr>
          <p:cNvPr id="13" name="Straight Arrow Connector 12">
            <a:extLst>
              <a:ext uri="{FF2B5EF4-FFF2-40B4-BE49-F238E27FC236}">
                <a16:creationId xmlns:a16="http://schemas.microsoft.com/office/drawing/2014/main" id="{37C483B9-8C77-49AE-BF7E-76CD0C011925}"/>
              </a:ext>
            </a:extLst>
          </p:cNvPr>
          <p:cNvCxnSpPr>
            <a:cxnSpLocks/>
            <a:stCxn id="9" idx="2"/>
            <a:endCxn id="12" idx="0"/>
          </p:cNvCxnSpPr>
          <p:nvPr/>
        </p:nvCxnSpPr>
        <p:spPr bwMode="auto">
          <a:xfrm>
            <a:off x="6731377" y="2058735"/>
            <a:ext cx="929415" cy="501579"/>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2">
            <a:extLst>
              <a:ext uri="{FF2B5EF4-FFF2-40B4-BE49-F238E27FC236}">
                <a16:creationId xmlns:a16="http://schemas.microsoft.com/office/drawing/2014/main" id="{2CF16339-7C82-48AB-83E9-3411926AF2F0}"/>
              </a:ext>
            </a:extLst>
          </p:cNvPr>
          <p:cNvSpPr txBox="1"/>
          <p:nvPr/>
        </p:nvSpPr>
        <p:spPr>
          <a:xfrm>
            <a:off x="4828394" y="2562104"/>
            <a:ext cx="1752600" cy="323165"/>
          </a:xfrm>
          <a:prstGeom prst="rect">
            <a:avLst/>
          </a:prstGeom>
          <a:solidFill>
            <a:srgbClr val="00B050"/>
          </a:solidFill>
        </p:spPr>
        <p:txBody>
          <a:bodyPr wrap="square" rtlCol="0">
            <a:spAutoFit/>
          </a:bodyPr>
          <a:lstStyle/>
          <a:p>
            <a:pPr algn="ctr"/>
            <a:r>
              <a:rPr lang="en-US" sz="1500" dirty="0">
                <a:solidFill>
                  <a:schemeClr val="bg1"/>
                </a:solidFill>
              </a:rPr>
              <a:t>Avg 4.2%</a:t>
            </a:r>
          </a:p>
        </p:txBody>
      </p:sp>
      <p:pic>
        <p:nvPicPr>
          <p:cNvPr id="25" name="Picture 24">
            <a:extLst>
              <a:ext uri="{FF2B5EF4-FFF2-40B4-BE49-F238E27FC236}">
                <a16:creationId xmlns:a16="http://schemas.microsoft.com/office/drawing/2014/main" id="{4CC664E6-D9B2-47A1-A76F-F5201E0F4D30}"/>
              </a:ext>
            </a:extLst>
          </p:cNvPr>
          <p:cNvPicPr>
            <a:picLocks noChangeAspect="1"/>
          </p:cNvPicPr>
          <p:nvPr/>
        </p:nvPicPr>
        <p:blipFill>
          <a:blip r:embed="rId3"/>
          <a:stretch>
            <a:fillRect/>
          </a:stretch>
        </p:blipFill>
        <p:spPr>
          <a:xfrm>
            <a:off x="854626" y="3378367"/>
            <a:ext cx="3089421" cy="2313938"/>
          </a:xfrm>
          <a:prstGeom prst="rect">
            <a:avLst/>
          </a:prstGeom>
          <a:ln>
            <a:solidFill>
              <a:schemeClr val="tx2"/>
            </a:solidFill>
          </a:ln>
        </p:spPr>
      </p:pic>
      <p:sp>
        <p:nvSpPr>
          <p:cNvPr id="27" name="TextBox 26">
            <a:extLst>
              <a:ext uri="{FF2B5EF4-FFF2-40B4-BE49-F238E27FC236}">
                <a16:creationId xmlns:a16="http://schemas.microsoft.com/office/drawing/2014/main" id="{9E461520-D854-4C3C-B6B1-4FB63D2E869D}"/>
              </a:ext>
            </a:extLst>
          </p:cNvPr>
          <p:cNvSpPr txBox="1"/>
          <p:nvPr/>
        </p:nvSpPr>
        <p:spPr>
          <a:xfrm rot="16200000">
            <a:off x="-502398" y="4308388"/>
            <a:ext cx="2313937" cy="400110"/>
          </a:xfrm>
          <a:prstGeom prst="rect">
            <a:avLst/>
          </a:prstGeom>
          <a:noFill/>
        </p:spPr>
        <p:txBody>
          <a:bodyPr wrap="square" rtlCol="0">
            <a:spAutoFit/>
          </a:bodyPr>
          <a:lstStyle/>
          <a:p>
            <a:pPr algn="ctr"/>
            <a:r>
              <a:rPr lang="en-US" sz="2000" dirty="0"/>
              <a:t>Percent Effective</a:t>
            </a:r>
          </a:p>
        </p:txBody>
      </p:sp>
      <p:sp>
        <p:nvSpPr>
          <p:cNvPr id="30" name="TextBox 29">
            <a:extLst>
              <a:ext uri="{FF2B5EF4-FFF2-40B4-BE49-F238E27FC236}">
                <a16:creationId xmlns:a16="http://schemas.microsoft.com/office/drawing/2014/main" id="{0753D09B-0143-4DD7-9759-919AC664D0D5}"/>
              </a:ext>
            </a:extLst>
          </p:cNvPr>
          <p:cNvSpPr txBox="1"/>
          <p:nvPr/>
        </p:nvSpPr>
        <p:spPr>
          <a:xfrm>
            <a:off x="1425390" y="5665411"/>
            <a:ext cx="2215572" cy="400110"/>
          </a:xfrm>
          <a:prstGeom prst="rect">
            <a:avLst/>
          </a:prstGeom>
          <a:noFill/>
        </p:spPr>
        <p:txBody>
          <a:bodyPr wrap="square" rtlCol="0">
            <a:spAutoFit/>
          </a:bodyPr>
          <a:lstStyle/>
          <a:p>
            <a:pPr algn="ctr"/>
            <a:r>
              <a:rPr lang="en-US" sz="2000" dirty="0"/>
              <a:t>Sales Team Size</a:t>
            </a:r>
          </a:p>
        </p:txBody>
      </p:sp>
      <p:sp>
        <p:nvSpPr>
          <p:cNvPr id="33" name="TextBox 32">
            <a:extLst>
              <a:ext uri="{FF2B5EF4-FFF2-40B4-BE49-F238E27FC236}">
                <a16:creationId xmlns:a16="http://schemas.microsoft.com/office/drawing/2014/main" id="{06712626-E05A-48DC-A30C-3CCEE36B578B}"/>
              </a:ext>
            </a:extLst>
          </p:cNvPr>
          <p:cNvSpPr txBox="1"/>
          <p:nvPr/>
        </p:nvSpPr>
        <p:spPr>
          <a:xfrm>
            <a:off x="3420928" y="2968116"/>
            <a:ext cx="5195050" cy="338554"/>
          </a:xfrm>
          <a:prstGeom prst="rect">
            <a:avLst/>
          </a:prstGeom>
          <a:solidFill>
            <a:schemeClr val="accent5">
              <a:lumMod val="90000"/>
            </a:schemeClr>
          </a:solidFill>
          <a:ln>
            <a:solidFill>
              <a:schemeClr val="tx1"/>
            </a:solidFill>
          </a:ln>
        </p:spPr>
        <p:txBody>
          <a:bodyPr wrap="square" rtlCol="0">
            <a:spAutoFit/>
          </a:bodyPr>
          <a:lstStyle/>
          <a:p>
            <a:pPr algn="ctr"/>
            <a:r>
              <a:rPr lang="en-US" sz="1600" dirty="0"/>
              <a:t>Now we repeat this process for the other side of the tree</a:t>
            </a:r>
          </a:p>
        </p:txBody>
      </p:sp>
      <p:sp>
        <p:nvSpPr>
          <p:cNvPr id="34" name="TextBox 33">
            <a:extLst>
              <a:ext uri="{FF2B5EF4-FFF2-40B4-BE49-F238E27FC236}">
                <a16:creationId xmlns:a16="http://schemas.microsoft.com/office/drawing/2014/main" id="{0E56DB40-5503-404C-BD5E-71639339BBFC}"/>
              </a:ext>
            </a:extLst>
          </p:cNvPr>
          <p:cNvSpPr txBox="1"/>
          <p:nvPr/>
        </p:nvSpPr>
        <p:spPr>
          <a:xfrm>
            <a:off x="4440888" y="3434210"/>
            <a:ext cx="1752600" cy="323165"/>
          </a:xfrm>
          <a:prstGeom prst="rect">
            <a:avLst/>
          </a:prstGeom>
          <a:solidFill>
            <a:srgbClr val="0070C0"/>
          </a:solidFill>
        </p:spPr>
        <p:txBody>
          <a:bodyPr wrap="square" rtlCol="0">
            <a:spAutoFit/>
          </a:bodyPr>
          <a:lstStyle/>
          <a:p>
            <a:pPr algn="ctr"/>
            <a:r>
              <a:rPr lang="en-US" sz="1500" dirty="0">
                <a:solidFill>
                  <a:schemeClr val="bg1"/>
                </a:solidFill>
              </a:rPr>
              <a:t>Size &lt; 14.5</a:t>
            </a:r>
          </a:p>
        </p:txBody>
      </p:sp>
      <p:cxnSp>
        <p:nvCxnSpPr>
          <p:cNvPr id="35" name="Straight Arrow Connector 34">
            <a:extLst>
              <a:ext uri="{FF2B5EF4-FFF2-40B4-BE49-F238E27FC236}">
                <a16:creationId xmlns:a16="http://schemas.microsoft.com/office/drawing/2014/main" id="{6D9D30C6-DB0F-469F-9A2D-32500FD28514}"/>
              </a:ext>
            </a:extLst>
          </p:cNvPr>
          <p:cNvCxnSpPr>
            <a:cxnSpLocks/>
            <a:stCxn id="34" idx="2"/>
            <a:endCxn id="36" idx="0"/>
          </p:cNvCxnSpPr>
          <p:nvPr/>
        </p:nvCxnSpPr>
        <p:spPr bwMode="auto">
          <a:xfrm>
            <a:off x="5317188" y="3757375"/>
            <a:ext cx="786768" cy="225409"/>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a:extLst>
              <a:ext uri="{FF2B5EF4-FFF2-40B4-BE49-F238E27FC236}">
                <a16:creationId xmlns:a16="http://schemas.microsoft.com/office/drawing/2014/main" id="{7ED5BFFD-99F1-48EA-B25B-47E6E60F0E8B}"/>
              </a:ext>
            </a:extLst>
          </p:cNvPr>
          <p:cNvSpPr txBox="1"/>
          <p:nvPr/>
        </p:nvSpPr>
        <p:spPr>
          <a:xfrm>
            <a:off x="5227656" y="3982784"/>
            <a:ext cx="1752600" cy="323165"/>
          </a:xfrm>
          <a:prstGeom prst="rect">
            <a:avLst/>
          </a:prstGeom>
          <a:solidFill>
            <a:srgbClr val="0070C0"/>
          </a:solidFill>
        </p:spPr>
        <p:txBody>
          <a:bodyPr wrap="square" rtlCol="0">
            <a:spAutoFit/>
          </a:bodyPr>
          <a:lstStyle/>
          <a:p>
            <a:pPr algn="ctr"/>
            <a:r>
              <a:rPr lang="en-US" sz="1500" dirty="0">
                <a:solidFill>
                  <a:schemeClr val="bg1"/>
                </a:solidFill>
              </a:rPr>
              <a:t>Size &gt;= 29.5</a:t>
            </a:r>
          </a:p>
        </p:txBody>
      </p:sp>
      <p:sp>
        <p:nvSpPr>
          <p:cNvPr id="37" name="TextBox 36">
            <a:extLst>
              <a:ext uri="{FF2B5EF4-FFF2-40B4-BE49-F238E27FC236}">
                <a16:creationId xmlns:a16="http://schemas.microsoft.com/office/drawing/2014/main" id="{0881774A-5DF3-409D-BCD0-DDDC18028DA0}"/>
              </a:ext>
            </a:extLst>
          </p:cNvPr>
          <p:cNvSpPr txBox="1"/>
          <p:nvPr/>
        </p:nvSpPr>
        <p:spPr>
          <a:xfrm>
            <a:off x="4488709" y="4780653"/>
            <a:ext cx="1615247" cy="323165"/>
          </a:xfrm>
          <a:prstGeom prst="rect">
            <a:avLst/>
          </a:prstGeom>
          <a:solidFill>
            <a:srgbClr val="00B050"/>
          </a:solidFill>
        </p:spPr>
        <p:txBody>
          <a:bodyPr wrap="square" rtlCol="0">
            <a:spAutoFit/>
          </a:bodyPr>
          <a:lstStyle/>
          <a:p>
            <a:pPr algn="ctr"/>
            <a:r>
              <a:rPr lang="en-US" sz="1500" dirty="0">
                <a:solidFill>
                  <a:schemeClr val="bg1"/>
                </a:solidFill>
              </a:rPr>
              <a:t>Avg 2.5% </a:t>
            </a:r>
          </a:p>
        </p:txBody>
      </p:sp>
      <p:cxnSp>
        <p:nvCxnSpPr>
          <p:cNvPr id="38" name="Straight Arrow Connector 37">
            <a:extLst>
              <a:ext uri="{FF2B5EF4-FFF2-40B4-BE49-F238E27FC236}">
                <a16:creationId xmlns:a16="http://schemas.microsoft.com/office/drawing/2014/main" id="{7F3F2BE2-F83F-41DA-9CE4-F0F238AF7A3E}"/>
              </a:ext>
            </a:extLst>
          </p:cNvPr>
          <p:cNvCxnSpPr>
            <a:cxnSpLocks/>
            <a:stCxn id="36" idx="2"/>
            <a:endCxn id="46" idx="0"/>
          </p:cNvCxnSpPr>
          <p:nvPr/>
        </p:nvCxnSpPr>
        <p:spPr bwMode="auto">
          <a:xfrm>
            <a:off x="6103956" y="4305949"/>
            <a:ext cx="965642" cy="474703"/>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a:extLst>
              <a:ext uri="{FF2B5EF4-FFF2-40B4-BE49-F238E27FC236}">
                <a16:creationId xmlns:a16="http://schemas.microsoft.com/office/drawing/2014/main" id="{85D444E1-1113-440A-A8BE-13051F45CEFB}"/>
              </a:ext>
            </a:extLst>
          </p:cNvPr>
          <p:cNvCxnSpPr>
            <a:cxnSpLocks/>
            <a:stCxn id="36" idx="2"/>
            <a:endCxn id="37" idx="0"/>
          </p:cNvCxnSpPr>
          <p:nvPr/>
        </p:nvCxnSpPr>
        <p:spPr bwMode="auto">
          <a:xfrm flipH="1">
            <a:off x="5296333" y="4305949"/>
            <a:ext cx="807623" cy="474704"/>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a:extLst>
              <a:ext uri="{FF2B5EF4-FFF2-40B4-BE49-F238E27FC236}">
                <a16:creationId xmlns:a16="http://schemas.microsoft.com/office/drawing/2014/main" id="{F9B7A6B4-7EB0-4A99-9707-2A2DEBE8F5C5}"/>
              </a:ext>
            </a:extLst>
          </p:cNvPr>
          <p:cNvSpPr txBox="1"/>
          <p:nvPr/>
        </p:nvSpPr>
        <p:spPr>
          <a:xfrm>
            <a:off x="6193298" y="4780652"/>
            <a:ext cx="1752600" cy="323165"/>
          </a:xfrm>
          <a:prstGeom prst="rect">
            <a:avLst/>
          </a:prstGeom>
          <a:solidFill>
            <a:srgbClr val="0070C0"/>
          </a:solidFill>
        </p:spPr>
        <p:txBody>
          <a:bodyPr wrap="square" rtlCol="0">
            <a:spAutoFit/>
          </a:bodyPr>
          <a:lstStyle/>
          <a:p>
            <a:pPr algn="ctr"/>
            <a:r>
              <a:rPr lang="en-US" sz="1500" dirty="0">
                <a:solidFill>
                  <a:schemeClr val="bg1"/>
                </a:solidFill>
              </a:rPr>
              <a:t>Size &gt;= 23.5</a:t>
            </a:r>
          </a:p>
        </p:txBody>
      </p:sp>
      <p:sp>
        <p:nvSpPr>
          <p:cNvPr id="48" name="TextBox 47">
            <a:extLst>
              <a:ext uri="{FF2B5EF4-FFF2-40B4-BE49-F238E27FC236}">
                <a16:creationId xmlns:a16="http://schemas.microsoft.com/office/drawing/2014/main" id="{A9FE9193-A128-4ED4-98AD-0AA8CCABFD3D}"/>
              </a:ext>
            </a:extLst>
          </p:cNvPr>
          <p:cNvSpPr txBox="1"/>
          <p:nvPr/>
        </p:nvSpPr>
        <p:spPr>
          <a:xfrm>
            <a:off x="5854036" y="5556998"/>
            <a:ext cx="1151875" cy="323165"/>
          </a:xfrm>
          <a:prstGeom prst="rect">
            <a:avLst/>
          </a:prstGeom>
          <a:solidFill>
            <a:srgbClr val="00B050"/>
          </a:solidFill>
        </p:spPr>
        <p:txBody>
          <a:bodyPr wrap="square" rtlCol="0">
            <a:spAutoFit/>
          </a:bodyPr>
          <a:lstStyle/>
          <a:p>
            <a:pPr algn="ctr"/>
            <a:r>
              <a:rPr lang="en-US" sz="1500" dirty="0">
                <a:solidFill>
                  <a:schemeClr val="bg1"/>
                </a:solidFill>
              </a:rPr>
              <a:t>Avg 52.8% </a:t>
            </a:r>
          </a:p>
        </p:txBody>
      </p:sp>
      <p:sp>
        <p:nvSpPr>
          <p:cNvPr id="49" name="TextBox 48">
            <a:extLst>
              <a:ext uri="{FF2B5EF4-FFF2-40B4-BE49-F238E27FC236}">
                <a16:creationId xmlns:a16="http://schemas.microsoft.com/office/drawing/2014/main" id="{501578F0-E470-4F7C-913F-835519635188}"/>
              </a:ext>
            </a:extLst>
          </p:cNvPr>
          <p:cNvSpPr txBox="1"/>
          <p:nvPr/>
        </p:nvSpPr>
        <p:spPr>
          <a:xfrm>
            <a:off x="7463111" y="5558786"/>
            <a:ext cx="1075665" cy="321377"/>
          </a:xfrm>
          <a:prstGeom prst="rect">
            <a:avLst/>
          </a:prstGeom>
          <a:solidFill>
            <a:srgbClr val="00B050"/>
          </a:solidFill>
        </p:spPr>
        <p:txBody>
          <a:bodyPr wrap="square" rtlCol="0">
            <a:spAutoFit/>
          </a:bodyPr>
          <a:lstStyle/>
          <a:p>
            <a:pPr algn="ctr"/>
            <a:r>
              <a:rPr lang="en-US" sz="1500" dirty="0">
                <a:solidFill>
                  <a:schemeClr val="bg1"/>
                </a:solidFill>
              </a:rPr>
              <a:t>Avg 100% </a:t>
            </a:r>
          </a:p>
        </p:txBody>
      </p:sp>
      <p:cxnSp>
        <p:nvCxnSpPr>
          <p:cNvPr id="50" name="Straight Arrow Connector 49">
            <a:extLst>
              <a:ext uri="{FF2B5EF4-FFF2-40B4-BE49-F238E27FC236}">
                <a16:creationId xmlns:a16="http://schemas.microsoft.com/office/drawing/2014/main" id="{82741BDB-5BA0-47D3-9AF1-3AB15A6B3939}"/>
              </a:ext>
            </a:extLst>
          </p:cNvPr>
          <p:cNvCxnSpPr>
            <a:cxnSpLocks/>
            <a:stCxn id="46" idx="2"/>
            <a:endCxn id="49" idx="0"/>
          </p:cNvCxnSpPr>
          <p:nvPr/>
        </p:nvCxnSpPr>
        <p:spPr bwMode="auto">
          <a:xfrm>
            <a:off x="7069598" y="5103817"/>
            <a:ext cx="931346" cy="454969"/>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Arrow Connector 52">
            <a:extLst>
              <a:ext uri="{FF2B5EF4-FFF2-40B4-BE49-F238E27FC236}">
                <a16:creationId xmlns:a16="http://schemas.microsoft.com/office/drawing/2014/main" id="{2060F56A-A61D-48C2-BCCD-2CDEC47B219F}"/>
              </a:ext>
            </a:extLst>
          </p:cNvPr>
          <p:cNvCxnSpPr>
            <a:cxnSpLocks/>
            <a:stCxn id="46" idx="2"/>
            <a:endCxn id="48" idx="0"/>
          </p:cNvCxnSpPr>
          <p:nvPr/>
        </p:nvCxnSpPr>
        <p:spPr bwMode="auto">
          <a:xfrm flipH="1">
            <a:off x="6429974" y="5103817"/>
            <a:ext cx="639624" cy="453181"/>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63924818"/>
      </p:ext>
    </p:extLst>
  </p:cSld>
  <p:clrMapOvr>
    <a:masterClrMapping/>
  </p:clrMapOvr>
  <p:transition>
    <p:check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Regression Decision Trees </a:t>
            </a:r>
          </a:p>
        </p:txBody>
      </p:sp>
      <p:sp>
        <p:nvSpPr>
          <p:cNvPr id="7171" name="Rectangle 14"/>
          <p:cNvSpPr>
            <a:spLocks noGrp="1" noChangeArrowheads="1"/>
          </p:cNvSpPr>
          <p:nvPr>
            <p:ph type="body" idx="1"/>
          </p:nvPr>
        </p:nvSpPr>
        <p:spPr>
          <a:xfrm>
            <a:off x="457200" y="1608265"/>
            <a:ext cx="8229600" cy="4648200"/>
          </a:xfrm>
        </p:spPr>
        <p:txBody>
          <a:bodyPr/>
          <a:lstStyle/>
          <a:p>
            <a:pPr marL="0" indent="0" eaLnBrk="1" hangingPunct="1">
              <a:spcAft>
                <a:spcPts val="1000"/>
              </a:spcAft>
              <a:buNone/>
            </a:pPr>
            <a:r>
              <a:rPr lang="en-US" altLang="en-US" dirty="0"/>
              <a:t> </a:t>
            </a:r>
          </a:p>
        </p:txBody>
      </p:sp>
      <p:sp>
        <p:nvSpPr>
          <p:cNvPr id="2" name="TextBox 1">
            <a:extLst>
              <a:ext uri="{FF2B5EF4-FFF2-40B4-BE49-F238E27FC236}">
                <a16:creationId xmlns:a16="http://schemas.microsoft.com/office/drawing/2014/main" id="{8C88DB0B-3EB6-4DB6-9798-F930487369EF}"/>
              </a:ext>
            </a:extLst>
          </p:cNvPr>
          <p:cNvSpPr txBox="1"/>
          <p:nvPr/>
        </p:nvSpPr>
        <p:spPr>
          <a:xfrm>
            <a:off x="685801" y="1733773"/>
            <a:ext cx="7775574" cy="400110"/>
          </a:xfrm>
          <a:prstGeom prst="rect">
            <a:avLst/>
          </a:prstGeom>
          <a:solidFill>
            <a:schemeClr val="bg1"/>
          </a:solidFill>
          <a:ln>
            <a:solidFill>
              <a:schemeClr val="tx1"/>
            </a:solidFill>
          </a:ln>
        </p:spPr>
        <p:txBody>
          <a:bodyPr wrap="square" rtlCol="0">
            <a:spAutoFit/>
          </a:bodyPr>
          <a:lstStyle/>
          <a:p>
            <a:r>
              <a:rPr lang="en-US" sz="2000" dirty="0"/>
              <a:t>Now how do we set up a decision tree when we have multiple features?</a:t>
            </a:r>
          </a:p>
        </p:txBody>
      </p:sp>
      <p:sp>
        <p:nvSpPr>
          <p:cNvPr id="5" name="TextBox 4">
            <a:extLst>
              <a:ext uri="{FF2B5EF4-FFF2-40B4-BE49-F238E27FC236}">
                <a16:creationId xmlns:a16="http://schemas.microsoft.com/office/drawing/2014/main" id="{B8BA5517-D99A-4BF9-835D-409E3DC018EA}"/>
              </a:ext>
            </a:extLst>
          </p:cNvPr>
          <p:cNvSpPr txBox="1"/>
          <p:nvPr/>
        </p:nvSpPr>
        <p:spPr>
          <a:xfrm>
            <a:off x="1511677" y="2267635"/>
            <a:ext cx="1752600" cy="323165"/>
          </a:xfrm>
          <a:prstGeom prst="rect">
            <a:avLst/>
          </a:prstGeom>
          <a:solidFill>
            <a:srgbClr val="0070C0"/>
          </a:solidFill>
        </p:spPr>
        <p:txBody>
          <a:bodyPr wrap="square" rtlCol="0">
            <a:spAutoFit/>
          </a:bodyPr>
          <a:lstStyle/>
          <a:p>
            <a:pPr algn="ctr"/>
            <a:r>
              <a:rPr lang="en-US" sz="1500" dirty="0">
                <a:solidFill>
                  <a:schemeClr val="bg1"/>
                </a:solidFill>
              </a:rPr>
              <a:t>Size &lt; 14.5</a:t>
            </a:r>
          </a:p>
        </p:txBody>
      </p:sp>
      <p:cxnSp>
        <p:nvCxnSpPr>
          <p:cNvPr id="6" name="Straight Arrow Connector 5">
            <a:extLst>
              <a:ext uri="{FF2B5EF4-FFF2-40B4-BE49-F238E27FC236}">
                <a16:creationId xmlns:a16="http://schemas.microsoft.com/office/drawing/2014/main" id="{2BDEAE2F-0E28-4EE7-A396-F047ED42F232}"/>
              </a:ext>
            </a:extLst>
          </p:cNvPr>
          <p:cNvCxnSpPr>
            <a:cxnSpLocks/>
            <a:stCxn id="5" idx="2"/>
            <a:endCxn id="10" idx="0"/>
          </p:cNvCxnSpPr>
          <p:nvPr/>
        </p:nvCxnSpPr>
        <p:spPr bwMode="auto">
          <a:xfrm flipH="1">
            <a:off x="1415079" y="2590800"/>
            <a:ext cx="972898" cy="304800"/>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a:extLst>
              <a:ext uri="{FF2B5EF4-FFF2-40B4-BE49-F238E27FC236}">
                <a16:creationId xmlns:a16="http://schemas.microsoft.com/office/drawing/2014/main" id="{717E40BA-78BD-42F1-88A1-7C088A2BD20C}"/>
              </a:ext>
            </a:extLst>
          </p:cNvPr>
          <p:cNvSpPr txBox="1"/>
          <p:nvPr/>
        </p:nvSpPr>
        <p:spPr>
          <a:xfrm>
            <a:off x="2441092" y="2904567"/>
            <a:ext cx="1752600" cy="323165"/>
          </a:xfrm>
          <a:prstGeom prst="rect">
            <a:avLst/>
          </a:prstGeom>
          <a:solidFill>
            <a:srgbClr val="00B050"/>
          </a:solidFill>
        </p:spPr>
        <p:txBody>
          <a:bodyPr wrap="square" rtlCol="0">
            <a:spAutoFit/>
          </a:bodyPr>
          <a:lstStyle/>
          <a:p>
            <a:pPr algn="ctr"/>
            <a:r>
              <a:rPr lang="en-US" sz="1500" dirty="0">
                <a:solidFill>
                  <a:schemeClr val="bg1"/>
                </a:solidFill>
              </a:rPr>
              <a:t>Average 38.8</a:t>
            </a:r>
          </a:p>
        </p:txBody>
      </p:sp>
      <p:cxnSp>
        <p:nvCxnSpPr>
          <p:cNvPr id="8" name="Straight Arrow Connector 7">
            <a:extLst>
              <a:ext uri="{FF2B5EF4-FFF2-40B4-BE49-F238E27FC236}">
                <a16:creationId xmlns:a16="http://schemas.microsoft.com/office/drawing/2014/main" id="{7173302A-C1D0-48D8-A62D-C12F0E3FE3A0}"/>
              </a:ext>
            </a:extLst>
          </p:cNvPr>
          <p:cNvCxnSpPr>
            <a:cxnSpLocks/>
            <a:stCxn id="5" idx="2"/>
            <a:endCxn id="7" idx="0"/>
          </p:cNvCxnSpPr>
          <p:nvPr/>
        </p:nvCxnSpPr>
        <p:spPr bwMode="auto">
          <a:xfrm>
            <a:off x="2387977" y="2590800"/>
            <a:ext cx="929415" cy="313767"/>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a:extLst>
              <a:ext uri="{FF2B5EF4-FFF2-40B4-BE49-F238E27FC236}">
                <a16:creationId xmlns:a16="http://schemas.microsoft.com/office/drawing/2014/main" id="{0711BBC5-2B91-46B7-87AD-0990EE2F3C73}"/>
              </a:ext>
            </a:extLst>
          </p:cNvPr>
          <p:cNvSpPr txBox="1"/>
          <p:nvPr/>
        </p:nvSpPr>
        <p:spPr>
          <a:xfrm>
            <a:off x="538779" y="2895600"/>
            <a:ext cx="1752600" cy="323165"/>
          </a:xfrm>
          <a:prstGeom prst="rect">
            <a:avLst/>
          </a:prstGeom>
          <a:solidFill>
            <a:srgbClr val="00B050"/>
          </a:solidFill>
        </p:spPr>
        <p:txBody>
          <a:bodyPr wrap="square" rtlCol="0">
            <a:spAutoFit/>
          </a:bodyPr>
          <a:lstStyle/>
          <a:p>
            <a:pPr algn="ctr"/>
            <a:r>
              <a:rPr lang="en-US" sz="1500" dirty="0">
                <a:solidFill>
                  <a:schemeClr val="bg1"/>
                </a:solidFill>
              </a:rPr>
              <a:t>Average 4.2</a:t>
            </a:r>
          </a:p>
        </p:txBody>
      </p:sp>
      <p:pic>
        <p:nvPicPr>
          <p:cNvPr id="3" name="Picture 2">
            <a:extLst>
              <a:ext uri="{FF2B5EF4-FFF2-40B4-BE49-F238E27FC236}">
                <a16:creationId xmlns:a16="http://schemas.microsoft.com/office/drawing/2014/main" id="{A6FB6431-3E86-4917-867C-1C0B6698DEF9}"/>
              </a:ext>
            </a:extLst>
          </p:cNvPr>
          <p:cNvPicPr>
            <a:picLocks noChangeAspect="1"/>
          </p:cNvPicPr>
          <p:nvPr/>
        </p:nvPicPr>
        <p:blipFill>
          <a:blip r:embed="rId3"/>
          <a:stretch>
            <a:fillRect/>
          </a:stretch>
        </p:blipFill>
        <p:spPr>
          <a:xfrm>
            <a:off x="5344345" y="2208906"/>
            <a:ext cx="3126891" cy="1999744"/>
          </a:xfrm>
          <a:prstGeom prst="rect">
            <a:avLst/>
          </a:prstGeom>
          <a:ln>
            <a:solidFill>
              <a:schemeClr val="tx2"/>
            </a:solidFill>
          </a:ln>
        </p:spPr>
      </p:pic>
      <p:sp>
        <p:nvSpPr>
          <p:cNvPr id="12" name="TextBox 11">
            <a:extLst>
              <a:ext uri="{FF2B5EF4-FFF2-40B4-BE49-F238E27FC236}">
                <a16:creationId xmlns:a16="http://schemas.microsoft.com/office/drawing/2014/main" id="{7B5841F8-8433-43CF-BEED-BB4400E7140A}"/>
              </a:ext>
            </a:extLst>
          </p:cNvPr>
          <p:cNvSpPr txBox="1"/>
          <p:nvPr/>
        </p:nvSpPr>
        <p:spPr>
          <a:xfrm rot="16200000">
            <a:off x="4080349" y="2948357"/>
            <a:ext cx="2313937" cy="323165"/>
          </a:xfrm>
          <a:prstGeom prst="rect">
            <a:avLst/>
          </a:prstGeom>
          <a:noFill/>
        </p:spPr>
        <p:txBody>
          <a:bodyPr wrap="square" rtlCol="0">
            <a:spAutoFit/>
          </a:bodyPr>
          <a:lstStyle/>
          <a:p>
            <a:pPr algn="ctr"/>
            <a:r>
              <a:rPr lang="en-US" sz="1500" dirty="0"/>
              <a:t>Percent Effective</a:t>
            </a:r>
          </a:p>
        </p:txBody>
      </p:sp>
      <p:sp>
        <p:nvSpPr>
          <p:cNvPr id="13" name="TextBox 12">
            <a:extLst>
              <a:ext uri="{FF2B5EF4-FFF2-40B4-BE49-F238E27FC236}">
                <a16:creationId xmlns:a16="http://schemas.microsoft.com/office/drawing/2014/main" id="{1F4A82D7-F60D-424D-9ACB-3EEF5C0E64D1}"/>
              </a:ext>
            </a:extLst>
          </p:cNvPr>
          <p:cNvSpPr txBox="1"/>
          <p:nvPr/>
        </p:nvSpPr>
        <p:spPr>
          <a:xfrm>
            <a:off x="6008137" y="4213119"/>
            <a:ext cx="2215572" cy="323165"/>
          </a:xfrm>
          <a:prstGeom prst="rect">
            <a:avLst/>
          </a:prstGeom>
          <a:noFill/>
        </p:spPr>
        <p:txBody>
          <a:bodyPr wrap="square" rtlCol="0">
            <a:spAutoFit/>
          </a:bodyPr>
          <a:lstStyle/>
          <a:p>
            <a:pPr algn="ctr"/>
            <a:r>
              <a:rPr lang="en-US" sz="1500" dirty="0"/>
              <a:t>Sales Team Exp</a:t>
            </a:r>
          </a:p>
        </p:txBody>
      </p:sp>
      <p:sp>
        <p:nvSpPr>
          <p:cNvPr id="15" name="TextBox 14">
            <a:extLst>
              <a:ext uri="{FF2B5EF4-FFF2-40B4-BE49-F238E27FC236}">
                <a16:creationId xmlns:a16="http://schemas.microsoft.com/office/drawing/2014/main" id="{A66203E6-2D2C-4150-944D-FEE0A723522F}"/>
              </a:ext>
            </a:extLst>
          </p:cNvPr>
          <p:cNvSpPr txBox="1"/>
          <p:nvPr/>
        </p:nvSpPr>
        <p:spPr>
          <a:xfrm>
            <a:off x="1545742" y="3431258"/>
            <a:ext cx="1752600" cy="323165"/>
          </a:xfrm>
          <a:prstGeom prst="rect">
            <a:avLst/>
          </a:prstGeom>
          <a:solidFill>
            <a:srgbClr val="0070C0"/>
          </a:solidFill>
        </p:spPr>
        <p:txBody>
          <a:bodyPr wrap="square" rtlCol="0">
            <a:spAutoFit/>
          </a:bodyPr>
          <a:lstStyle/>
          <a:p>
            <a:pPr algn="ctr"/>
            <a:r>
              <a:rPr lang="en-US" sz="1500" dirty="0">
                <a:solidFill>
                  <a:schemeClr val="bg1"/>
                </a:solidFill>
              </a:rPr>
              <a:t>Exp &gt;50</a:t>
            </a:r>
          </a:p>
        </p:txBody>
      </p:sp>
      <p:cxnSp>
        <p:nvCxnSpPr>
          <p:cNvPr id="16" name="Straight Arrow Connector 15">
            <a:extLst>
              <a:ext uri="{FF2B5EF4-FFF2-40B4-BE49-F238E27FC236}">
                <a16:creationId xmlns:a16="http://schemas.microsoft.com/office/drawing/2014/main" id="{D09181FA-7E12-4FFA-BC1A-AD70904FFF7E}"/>
              </a:ext>
            </a:extLst>
          </p:cNvPr>
          <p:cNvCxnSpPr>
            <a:cxnSpLocks/>
            <a:stCxn id="15" idx="2"/>
            <a:endCxn id="19" idx="0"/>
          </p:cNvCxnSpPr>
          <p:nvPr/>
        </p:nvCxnSpPr>
        <p:spPr bwMode="auto">
          <a:xfrm flipH="1">
            <a:off x="1449144" y="3754423"/>
            <a:ext cx="972898" cy="304800"/>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a:extLst>
              <a:ext uri="{FF2B5EF4-FFF2-40B4-BE49-F238E27FC236}">
                <a16:creationId xmlns:a16="http://schemas.microsoft.com/office/drawing/2014/main" id="{9287734E-AA2E-441C-A2E4-11117BC5C4B9}"/>
              </a:ext>
            </a:extLst>
          </p:cNvPr>
          <p:cNvSpPr txBox="1"/>
          <p:nvPr/>
        </p:nvSpPr>
        <p:spPr>
          <a:xfrm>
            <a:off x="2475157" y="4068190"/>
            <a:ext cx="1752600" cy="323165"/>
          </a:xfrm>
          <a:prstGeom prst="rect">
            <a:avLst/>
          </a:prstGeom>
          <a:solidFill>
            <a:srgbClr val="00B050"/>
          </a:solidFill>
        </p:spPr>
        <p:txBody>
          <a:bodyPr wrap="square" rtlCol="0">
            <a:spAutoFit/>
          </a:bodyPr>
          <a:lstStyle/>
          <a:p>
            <a:pPr algn="ctr"/>
            <a:r>
              <a:rPr lang="en-US" sz="1500" dirty="0">
                <a:solidFill>
                  <a:schemeClr val="bg1"/>
                </a:solidFill>
              </a:rPr>
              <a:t>Average 52</a:t>
            </a:r>
          </a:p>
        </p:txBody>
      </p:sp>
      <p:cxnSp>
        <p:nvCxnSpPr>
          <p:cNvPr id="18" name="Straight Arrow Connector 17">
            <a:extLst>
              <a:ext uri="{FF2B5EF4-FFF2-40B4-BE49-F238E27FC236}">
                <a16:creationId xmlns:a16="http://schemas.microsoft.com/office/drawing/2014/main" id="{CD23A83D-68BE-4542-BF7C-B3CD2F5B3B3C}"/>
              </a:ext>
            </a:extLst>
          </p:cNvPr>
          <p:cNvCxnSpPr>
            <a:cxnSpLocks/>
            <a:stCxn id="15" idx="2"/>
            <a:endCxn id="17" idx="0"/>
          </p:cNvCxnSpPr>
          <p:nvPr/>
        </p:nvCxnSpPr>
        <p:spPr bwMode="auto">
          <a:xfrm>
            <a:off x="2422042" y="3754423"/>
            <a:ext cx="929415" cy="313767"/>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a:extLst>
              <a:ext uri="{FF2B5EF4-FFF2-40B4-BE49-F238E27FC236}">
                <a16:creationId xmlns:a16="http://schemas.microsoft.com/office/drawing/2014/main" id="{E9D8514A-78DD-491F-97F2-6CEB5CD95ACB}"/>
              </a:ext>
            </a:extLst>
          </p:cNvPr>
          <p:cNvSpPr txBox="1"/>
          <p:nvPr/>
        </p:nvSpPr>
        <p:spPr>
          <a:xfrm>
            <a:off x="572844" y="4059223"/>
            <a:ext cx="1752600" cy="323165"/>
          </a:xfrm>
          <a:prstGeom prst="rect">
            <a:avLst/>
          </a:prstGeom>
          <a:solidFill>
            <a:srgbClr val="00B050"/>
          </a:solidFill>
        </p:spPr>
        <p:txBody>
          <a:bodyPr wrap="square" rtlCol="0">
            <a:spAutoFit/>
          </a:bodyPr>
          <a:lstStyle/>
          <a:p>
            <a:pPr algn="ctr"/>
            <a:r>
              <a:rPr lang="en-US" sz="1500" dirty="0">
                <a:solidFill>
                  <a:schemeClr val="bg1"/>
                </a:solidFill>
              </a:rPr>
              <a:t>Average 3</a:t>
            </a:r>
          </a:p>
        </p:txBody>
      </p:sp>
      <p:pic>
        <p:nvPicPr>
          <p:cNvPr id="11" name="Picture 10">
            <a:extLst>
              <a:ext uri="{FF2B5EF4-FFF2-40B4-BE49-F238E27FC236}">
                <a16:creationId xmlns:a16="http://schemas.microsoft.com/office/drawing/2014/main" id="{4C2C1AD8-B791-4A07-B693-066F966EDD16}"/>
              </a:ext>
            </a:extLst>
          </p:cNvPr>
          <p:cNvPicPr>
            <a:picLocks noChangeAspect="1"/>
          </p:cNvPicPr>
          <p:nvPr/>
        </p:nvPicPr>
        <p:blipFill>
          <a:blip r:embed="rId4"/>
          <a:stretch>
            <a:fillRect/>
          </a:stretch>
        </p:blipFill>
        <p:spPr>
          <a:xfrm>
            <a:off x="5398900" y="4557799"/>
            <a:ext cx="3062475" cy="1988665"/>
          </a:xfrm>
          <a:prstGeom prst="rect">
            <a:avLst/>
          </a:prstGeom>
          <a:ln>
            <a:solidFill>
              <a:schemeClr val="tx2"/>
            </a:solidFill>
          </a:ln>
        </p:spPr>
      </p:pic>
      <p:sp>
        <p:nvSpPr>
          <p:cNvPr id="21" name="TextBox 20">
            <a:extLst>
              <a:ext uri="{FF2B5EF4-FFF2-40B4-BE49-F238E27FC236}">
                <a16:creationId xmlns:a16="http://schemas.microsoft.com/office/drawing/2014/main" id="{0B7845BF-E51A-4EA4-B5E1-E0FCF935DD3D}"/>
              </a:ext>
            </a:extLst>
          </p:cNvPr>
          <p:cNvSpPr txBox="1"/>
          <p:nvPr/>
        </p:nvSpPr>
        <p:spPr>
          <a:xfrm rot="16200000">
            <a:off x="4060624" y="5392138"/>
            <a:ext cx="2313937" cy="323165"/>
          </a:xfrm>
          <a:prstGeom prst="rect">
            <a:avLst/>
          </a:prstGeom>
          <a:noFill/>
        </p:spPr>
        <p:txBody>
          <a:bodyPr wrap="square" rtlCol="0">
            <a:spAutoFit/>
          </a:bodyPr>
          <a:lstStyle/>
          <a:p>
            <a:pPr algn="ctr"/>
            <a:r>
              <a:rPr lang="en-US" sz="1500" dirty="0"/>
              <a:t>Percent Effective</a:t>
            </a:r>
          </a:p>
        </p:txBody>
      </p:sp>
      <p:sp>
        <p:nvSpPr>
          <p:cNvPr id="22" name="TextBox 21">
            <a:extLst>
              <a:ext uri="{FF2B5EF4-FFF2-40B4-BE49-F238E27FC236}">
                <a16:creationId xmlns:a16="http://schemas.microsoft.com/office/drawing/2014/main" id="{CCA7E952-4525-4484-8E88-6186627E4BF4}"/>
              </a:ext>
            </a:extLst>
          </p:cNvPr>
          <p:cNvSpPr txBox="1"/>
          <p:nvPr/>
        </p:nvSpPr>
        <p:spPr>
          <a:xfrm>
            <a:off x="6009929" y="6495534"/>
            <a:ext cx="2215572" cy="323165"/>
          </a:xfrm>
          <a:prstGeom prst="rect">
            <a:avLst/>
          </a:prstGeom>
          <a:noFill/>
        </p:spPr>
        <p:txBody>
          <a:bodyPr wrap="square" rtlCol="0">
            <a:spAutoFit/>
          </a:bodyPr>
          <a:lstStyle/>
          <a:p>
            <a:pPr algn="ctr"/>
            <a:r>
              <a:rPr lang="en-US" sz="1500" dirty="0"/>
              <a:t>Leader Gender</a:t>
            </a:r>
          </a:p>
        </p:txBody>
      </p:sp>
      <p:sp>
        <p:nvSpPr>
          <p:cNvPr id="23" name="TextBox 22">
            <a:extLst>
              <a:ext uri="{FF2B5EF4-FFF2-40B4-BE49-F238E27FC236}">
                <a16:creationId xmlns:a16="http://schemas.microsoft.com/office/drawing/2014/main" id="{D240537E-4051-4A0D-9FD7-974175A85873}"/>
              </a:ext>
            </a:extLst>
          </p:cNvPr>
          <p:cNvSpPr txBox="1"/>
          <p:nvPr/>
        </p:nvSpPr>
        <p:spPr>
          <a:xfrm>
            <a:off x="1569052" y="4713217"/>
            <a:ext cx="1752600" cy="553998"/>
          </a:xfrm>
          <a:prstGeom prst="rect">
            <a:avLst/>
          </a:prstGeom>
          <a:solidFill>
            <a:srgbClr val="0070C0"/>
          </a:solidFill>
        </p:spPr>
        <p:txBody>
          <a:bodyPr wrap="square" rtlCol="0">
            <a:spAutoFit/>
          </a:bodyPr>
          <a:lstStyle/>
          <a:p>
            <a:pPr algn="ctr"/>
            <a:r>
              <a:rPr lang="en-US" sz="1500" dirty="0">
                <a:solidFill>
                  <a:schemeClr val="bg1"/>
                </a:solidFill>
              </a:rPr>
              <a:t>Leader Gender=Female</a:t>
            </a:r>
          </a:p>
        </p:txBody>
      </p:sp>
      <p:cxnSp>
        <p:nvCxnSpPr>
          <p:cNvPr id="24" name="Straight Arrow Connector 23">
            <a:extLst>
              <a:ext uri="{FF2B5EF4-FFF2-40B4-BE49-F238E27FC236}">
                <a16:creationId xmlns:a16="http://schemas.microsoft.com/office/drawing/2014/main" id="{B429F8BC-B4C3-40BE-ACA3-D7E970931449}"/>
              </a:ext>
            </a:extLst>
          </p:cNvPr>
          <p:cNvCxnSpPr>
            <a:cxnSpLocks/>
            <a:stCxn id="23" idx="2"/>
            <a:endCxn id="27" idx="0"/>
          </p:cNvCxnSpPr>
          <p:nvPr/>
        </p:nvCxnSpPr>
        <p:spPr bwMode="auto">
          <a:xfrm flipH="1">
            <a:off x="1472454" y="5267215"/>
            <a:ext cx="972898" cy="439730"/>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a:extLst>
              <a:ext uri="{FF2B5EF4-FFF2-40B4-BE49-F238E27FC236}">
                <a16:creationId xmlns:a16="http://schemas.microsoft.com/office/drawing/2014/main" id="{0255CF81-26FF-4C7A-9806-7C0F4753ADC9}"/>
              </a:ext>
            </a:extLst>
          </p:cNvPr>
          <p:cNvSpPr txBox="1"/>
          <p:nvPr/>
        </p:nvSpPr>
        <p:spPr>
          <a:xfrm>
            <a:off x="2498467" y="5715912"/>
            <a:ext cx="1752600" cy="323165"/>
          </a:xfrm>
          <a:prstGeom prst="rect">
            <a:avLst/>
          </a:prstGeom>
          <a:solidFill>
            <a:srgbClr val="00B050"/>
          </a:solidFill>
        </p:spPr>
        <p:txBody>
          <a:bodyPr wrap="square" rtlCol="0">
            <a:spAutoFit/>
          </a:bodyPr>
          <a:lstStyle/>
          <a:p>
            <a:pPr algn="ctr"/>
            <a:r>
              <a:rPr lang="en-US" sz="1500" dirty="0">
                <a:solidFill>
                  <a:schemeClr val="bg1"/>
                </a:solidFill>
              </a:rPr>
              <a:t>Average 40</a:t>
            </a:r>
          </a:p>
        </p:txBody>
      </p:sp>
      <p:cxnSp>
        <p:nvCxnSpPr>
          <p:cNvPr id="26" name="Straight Arrow Connector 25">
            <a:extLst>
              <a:ext uri="{FF2B5EF4-FFF2-40B4-BE49-F238E27FC236}">
                <a16:creationId xmlns:a16="http://schemas.microsoft.com/office/drawing/2014/main" id="{9D8B5B04-3CBF-41B8-93B4-D66F38EBCADD}"/>
              </a:ext>
            </a:extLst>
          </p:cNvPr>
          <p:cNvCxnSpPr>
            <a:cxnSpLocks/>
            <a:stCxn id="23" idx="2"/>
            <a:endCxn id="25" idx="0"/>
          </p:cNvCxnSpPr>
          <p:nvPr/>
        </p:nvCxnSpPr>
        <p:spPr bwMode="auto">
          <a:xfrm>
            <a:off x="2445352" y="5267215"/>
            <a:ext cx="929415" cy="448697"/>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a:extLst>
              <a:ext uri="{FF2B5EF4-FFF2-40B4-BE49-F238E27FC236}">
                <a16:creationId xmlns:a16="http://schemas.microsoft.com/office/drawing/2014/main" id="{E05769C0-9D66-49CB-B85C-718BBD76B292}"/>
              </a:ext>
            </a:extLst>
          </p:cNvPr>
          <p:cNvSpPr txBox="1"/>
          <p:nvPr/>
        </p:nvSpPr>
        <p:spPr>
          <a:xfrm>
            <a:off x="596154" y="5706945"/>
            <a:ext cx="1752600" cy="323165"/>
          </a:xfrm>
          <a:prstGeom prst="rect">
            <a:avLst/>
          </a:prstGeom>
          <a:solidFill>
            <a:srgbClr val="00B050"/>
          </a:solidFill>
        </p:spPr>
        <p:txBody>
          <a:bodyPr wrap="square" rtlCol="0">
            <a:spAutoFit/>
          </a:bodyPr>
          <a:lstStyle/>
          <a:p>
            <a:pPr algn="ctr"/>
            <a:r>
              <a:rPr lang="en-US" sz="1500" dirty="0">
                <a:solidFill>
                  <a:schemeClr val="bg1"/>
                </a:solidFill>
              </a:rPr>
              <a:t>Average 12</a:t>
            </a:r>
          </a:p>
        </p:txBody>
      </p:sp>
      <p:sp>
        <p:nvSpPr>
          <p:cNvPr id="14" name="TextBox 13">
            <a:extLst>
              <a:ext uri="{FF2B5EF4-FFF2-40B4-BE49-F238E27FC236}">
                <a16:creationId xmlns:a16="http://schemas.microsoft.com/office/drawing/2014/main" id="{CF1EF913-5D70-4465-A1EB-69540ABDCA2D}"/>
              </a:ext>
            </a:extLst>
          </p:cNvPr>
          <p:cNvSpPr txBox="1"/>
          <p:nvPr/>
        </p:nvSpPr>
        <p:spPr>
          <a:xfrm>
            <a:off x="3549124" y="2326275"/>
            <a:ext cx="1289135" cy="353943"/>
          </a:xfrm>
          <a:prstGeom prst="rect">
            <a:avLst/>
          </a:prstGeom>
          <a:noFill/>
          <a:ln>
            <a:solidFill>
              <a:srgbClr val="FF0000"/>
            </a:solidFill>
          </a:ln>
        </p:spPr>
        <p:txBody>
          <a:bodyPr wrap="none" rtlCol="0">
            <a:spAutoFit/>
          </a:bodyPr>
          <a:lstStyle/>
          <a:p>
            <a:r>
              <a:rPr lang="en-US" sz="1700" dirty="0"/>
              <a:t>SSR: 19,564</a:t>
            </a:r>
          </a:p>
        </p:txBody>
      </p:sp>
      <p:sp>
        <p:nvSpPr>
          <p:cNvPr id="29" name="TextBox 28">
            <a:extLst>
              <a:ext uri="{FF2B5EF4-FFF2-40B4-BE49-F238E27FC236}">
                <a16:creationId xmlns:a16="http://schemas.microsoft.com/office/drawing/2014/main" id="{F70C1A3E-40DB-4046-8453-6F4D23724168}"/>
              </a:ext>
            </a:extLst>
          </p:cNvPr>
          <p:cNvSpPr txBox="1"/>
          <p:nvPr/>
        </p:nvSpPr>
        <p:spPr>
          <a:xfrm>
            <a:off x="3550916" y="3403833"/>
            <a:ext cx="1289135" cy="353943"/>
          </a:xfrm>
          <a:prstGeom prst="rect">
            <a:avLst/>
          </a:prstGeom>
          <a:noFill/>
          <a:ln>
            <a:solidFill>
              <a:srgbClr val="FF0000"/>
            </a:solidFill>
          </a:ln>
        </p:spPr>
        <p:txBody>
          <a:bodyPr wrap="none" rtlCol="0">
            <a:spAutoFit/>
          </a:bodyPr>
          <a:lstStyle/>
          <a:p>
            <a:r>
              <a:rPr lang="en-US" sz="1700" dirty="0"/>
              <a:t>SSR: 12,017</a:t>
            </a:r>
          </a:p>
        </p:txBody>
      </p:sp>
      <p:sp>
        <p:nvSpPr>
          <p:cNvPr id="30" name="TextBox 29">
            <a:extLst>
              <a:ext uri="{FF2B5EF4-FFF2-40B4-BE49-F238E27FC236}">
                <a16:creationId xmlns:a16="http://schemas.microsoft.com/office/drawing/2014/main" id="{0194237B-422A-47F8-A06B-32D2753D84B8}"/>
              </a:ext>
            </a:extLst>
          </p:cNvPr>
          <p:cNvSpPr txBox="1"/>
          <p:nvPr/>
        </p:nvSpPr>
        <p:spPr>
          <a:xfrm>
            <a:off x="3563466" y="4804125"/>
            <a:ext cx="1289135" cy="353943"/>
          </a:xfrm>
          <a:prstGeom prst="rect">
            <a:avLst/>
          </a:prstGeom>
          <a:noFill/>
          <a:ln>
            <a:solidFill>
              <a:srgbClr val="FF0000"/>
            </a:solidFill>
          </a:ln>
        </p:spPr>
        <p:txBody>
          <a:bodyPr wrap="none" rtlCol="0">
            <a:spAutoFit/>
          </a:bodyPr>
          <a:lstStyle/>
          <a:p>
            <a:r>
              <a:rPr lang="en-US" sz="1700" dirty="0"/>
              <a:t>SSR: 20,738</a:t>
            </a:r>
          </a:p>
        </p:txBody>
      </p:sp>
    </p:spTree>
    <p:extLst>
      <p:ext uri="{BB962C8B-B14F-4D97-AF65-F5344CB8AC3E}">
        <p14:creationId xmlns:p14="http://schemas.microsoft.com/office/powerpoint/2010/main" val="2355952100"/>
      </p:ext>
    </p:extLst>
  </p:cSld>
  <p:clrMapOvr>
    <a:masterClrMapping/>
  </p:clrMapOvr>
  <p:transition>
    <p:check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Regression Decision Trees </a:t>
            </a:r>
          </a:p>
        </p:txBody>
      </p:sp>
      <p:sp>
        <p:nvSpPr>
          <p:cNvPr id="7171" name="Rectangle 14"/>
          <p:cNvSpPr>
            <a:spLocks noGrp="1" noChangeArrowheads="1"/>
          </p:cNvSpPr>
          <p:nvPr>
            <p:ph type="body" idx="1"/>
          </p:nvPr>
        </p:nvSpPr>
        <p:spPr>
          <a:xfrm>
            <a:off x="457200" y="1608265"/>
            <a:ext cx="8229600" cy="4648200"/>
          </a:xfrm>
        </p:spPr>
        <p:txBody>
          <a:bodyPr/>
          <a:lstStyle/>
          <a:p>
            <a:pPr marL="0" indent="0" eaLnBrk="1" hangingPunct="1">
              <a:spcAft>
                <a:spcPts val="1000"/>
              </a:spcAft>
              <a:buNone/>
            </a:pPr>
            <a:r>
              <a:rPr lang="en-US" altLang="en-US" dirty="0"/>
              <a:t> </a:t>
            </a:r>
          </a:p>
        </p:txBody>
      </p:sp>
      <p:sp>
        <p:nvSpPr>
          <p:cNvPr id="2" name="TextBox 1">
            <a:extLst>
              <a:ext uri="{FF2B5EF4-FFF2-40B4-BE49-F238E27FC236}">
                <a16:creationId xmlns:a16="http://schemas.microsoft.com/office/drawing/2014/main" id="{8C88DB0B-3EB6-4DB6-9798-F930487369EF}"/>
              </a:ext>
            </a:extLst>
          </p:cNvPr>
          <p:cNvSpPr txBox="1"/>
          <p:nvPr/>
        </p:nvSpPr>
        <p:spPr>
          <a:xfrm>
            <a:off x="685801" y="1733773"/>
            <a:ext cx="7775574" cy="400110"/>
          </a:xfrm>
          <a:prstGeom prst="rect">
            <a:avLst/>
          </a:prstGeom>
          <a:solidFill>
            <a:schemeClr val="bg1"/>
          </a:solidFill>
          <a:ln>
            <a:solidFill>
              <a:schemeClr val="tx1"/>
            </a:solidFill>
          </a:ln>
        </p:spPr>
        <p:txBody>
          <a:bodyPr wrap="square" rtlCol="0">
            <a:spAutoFit/>
          </a:bodyPr>
          <a:lstStyle/>
          <a:p>
            <a:r>
              <a:rPr lang="en-US" sz="2000" dirty="0"/>
              <a:t>The feature with the lowest sum of squared residuals becomes the root.</a:t>
            </a:r>
          </a:p>
        </p:txBody>
      </p:sp>
      <p:sp>
        <p:nvSpPr>
          <p:cNvPr id="5" name="TextBox 4">
            <a:extLst>
              <a:ext uri="{FF2B5EF4-FFF2-40B4-BE49-F238E27FC236}">
                <a16:creationId xmlns:a16="http://schemas.microsoft.com/office/drawing/2014/main" id="{B8BA5517-D99A-4BF9-835D-409E3DC018EA}"/>
              </a:ext>
            </a:extLst>
          </p:cNvPr>
          <p:cNvSpPr txBox="1"/>
          <p:nvPr/>
        </p:nvSpPr>
        <p:spPr>
          <a:xfrm>
            <a:off x="3973380" y="2947615"/>
            <a:ext cx="1752600" cy="323165"/>
          </a:xfrm>
          <a:prstGeom prst="rect">
            <a:avLst/>
          </a:prstGeom>
          <a:solidFill>
            <a:srgbClr val="0070C0"/>
          </a:solidFill>
        </p:spPr>
        <p:txBody>
          <a:bodyPr wrap="square" rtlCol="0">
            <a:spAutoFit/>
          </a:bodyPr>
          <a:lstStyle/>
          <a:p>
            <a:pPr algn="ctr"/>
            <a:r>
              <a:rPr lang="en-US" sz="1500" dirty="0">
                <a:solidFill>
                  <a:schemeClr val="bg1"/>
                </a:solidFill>
              </a:rPr>
              <a:t>Size &lt; 29.5</a:t>
            </a:r>
          </a:p>
        </p:txBody>
      </p:sp>
      <p:cxnSp>
        <p:nvCxnSpPr>
          <p:cNvPr id="6" name="Straight Arrow Connector 5">
            <a:extLst>
              <a:ext uri="{FF2B5EF4-FFF2-40B4-BE49-F238E27FC236}">
                <a16:creationId xmlns:a16="http://schemas.microsoft.com/office/drawing/2014/main" id="{2BDEAE2F-0E28-4EE7-A396-F047ED42F232}"/>
              </a:ext>
            </a:extLst>
          </p:cNvPr>
          <p:cNvCxnSpPr>
            <a:cxnSpLocks/>
            <a:stCxn id="5" idx="2"/>
            <a:endCxn id="10" idx="0"/>
          </p:cNvCxnSpPr>
          <p:nvPr/>
        </p:nvCxnSpPr>
        <p:spPr bwMode="auto">
          <a:xfrm flipH="1">
            <a:off x="3876782" y="3270780"/>
            <a:ext cx="972898" cy="304800"/>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a:extLst>
              <a:ext uri="{FF2B5EF4-FFF2-40B4-BE49-F238E27FC236}">
                <a16:creationId xmlns:a16="http://schemas.microsoft.com/office/drawing/2014/main" id="{0711BBC5-2B91-46B7-87AD-0990EE2F3C73}"/>
              </a:ext>
            </a:extLst>
          </p:cNvPr>
          <p:cNvSpPr txBox="1"/>
          <p:nvPr/>
        </p:nvSpPr>
        <p:spPr>
          <a:xfrm>
            <a:off x="3000482" y="3575580"/>
            <a:ext cx="1752600" cy="323165"/>
          </a:xfrm>
          <a:prstGeom prst="rect">
            <a:avLst/>
          </a:prstGeom>
          <a:solidFill>
            <a:srgbClr val="00B050"/>
          </a:solidFill>
        </p:spPr>
        <p:txBody>
          <a:bodyPr wrap="square" rtlCol="0">
            <a:spAutoFit/>
          </a:bodyPr>
          <a:lstStyle/>
          <a:p>
            <a:pPr algn="ctr"/>
            <a:r>
              <a:rPr lang="en-US" sz="1500" dirty="0">
                <a:solidFill>
                  <a:schemeClr val="bg1"/>
                </a:solidFill>
              </a:rPr>
              <a:t>Average 20</a:t>
            </a:r>
          </a:p>
        </p:txBody>
      </p:sp>
      <p:sp>
        <p:nvSpPr>
          <p:cNvPr id="15" name="TextBox 14">
            <a:extLst>
              <a:ext uri="{FF2B5EF4-FFF2-40B4-BE49-F238E27FC236}">
                <a16:creationId xmlns:a16="http://schemas.microsoft.com/office/drawing/2014/main" id="{A66203E6-2D2C-4150-944D-FEE0A723522F}"/>
              </a:ext>
            </a:extLst>
          </p:cNvPr>
          <p:cNvSpPr txBox="1"/>
          <p:nvPr/>
        </p:nvSpPr>
        <p:spPr>
          <a:xfrm>
            <a:off x="2692995" y="2307512"/>
            <a:ext cx="1752600" cy="323165"/>
          </a:xfrm>
          <a:prstGeom prst="rect">
            <a:avLst/>
          </a:prstGeom>
          <a:solidFill>
            <a:srgbClr val="0070C0"/>
          </a:solidFill>
        </p:spPr>
        <p:txBody>
          <a:bodyPr wrap="square" rtlCol="0">
            <a:spAutoFit/>
          </a:bodyPr>
          <a:lstStyle/>
          <a:p>
            <a:pPr algn="ctr"/>
            <a:r>
              <a:rPr lang="en-US" sz="1500" dirty="0">
                <a:solidFill>
                  <a:schemeClr val="bg1"/>
                </a:solidFill>
              </a:rPr>
              <a:t>Exp &gt;50</a:t>
            </a:r>
          </a:p>
        </p:txBody>
      </p:sp>
      <p:cxnSp>
        <p:nvCxnSpPr>
          <p:cNvPr id="16" name="Straight Arrow Connector 15">
            <a:extLst>
              <a:ext uri="{FF2B5EF4-FFF2-40B4-BE49-F238E27FC236}">
                <a16:creationId xmlns:a16="http://schemas.microsoft.com/office/drawing/2014/main" id="{D09181FA-7E12-4FFA-BC1A-AD70904FFF7E}"/>
              </a:ext>
            </a:extLst>
          </p:cNvPr>
          <p:cNvCxnSpPr>
            <a:cxnSpLocks/>
            <a:stCxn id="15" idx="2"/>
            <a:endCxn id="19" idx="0"/>
          </p:cNvCxnSpPr>
          <p:nvPr/>
        </p:nvCxnSpPr>
        <p:spPr bwMode="auto">
          <a:xfrm flipH="1">
            <a:off x="2596397" y="2630677"/>
            <a:ext cx="972898" cy="304800"/>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a:extLst>
              <a:ext uri="{FF2B5EF4-FFF2-40B4-BE49-F238E27FC236}">
                <a16:creationId xmlns:a16="http://schemas.microsoft.com/office/drawing/2014/main" id="{E9D8514A-78DD-491F-97F2-6CEB5CD95ACB}"/>
              </a:ext>
            </a:extLst>
          </p:cNvPr>
          <p:cNvSpPr txBox="1"/>
          <p:nvPr/>
        </p:nvSpPr>
        <p:spPr>
          <a:xfrm>
            <a:off x="1720097" y="2935477"/>
            <a:ext cx="1752600" cy="323165"/>
          </a:xfrm>
          <a:prstGeom prst="rect">
            <a:avLst/>
          </a:prstGeom>
          <a:solidFill>
            <a:srgbClr val="00B050"/>
          </a:solidFill>
        </p:spPr>
        <p:txBody>
          <a:bodyPr wrap="square" rtlCol="0">
            <a:spAutoFit/>
          </a:bodyPr>
          <a:lstStyle/>
          <a:p>
            <a:pPr algn="ctr"/>
            <a:r>
              <a:rPr lang="en-US" sz="1500" dirty="0">
                <a:solidFill>
                  <a:schemeClr val="bg1"/>
                </a:solidFill>
              </a:rPr>
              <a:t>Average 3</a:t>
            </a:r>
          </a:p>
        </p:txBody>
      </p:sp>
      <p:sp>
        <p:nvSpPr>
          <p:cNvPr id="23" name="TextBox 22">
            <a:extLst>
              <a:ext uri="{FF2B5EF4-FFF2-40B4-BE49-F238E27FC236}">
                <a16:creationId xmlns:a16="http://schemas.microsoft.com/office/drawing/2014/main" id="{D240537E-4051-4A0D-9FD7-974175A85873}"/>
              </a:ext>
            </a:extLst>
          </p:cNvPr>
          <p:cNvSpPr txBox="1"/>
          <p:nvPr/>
        </p:nvSpPr>
        <p:spPr>
          <a:xfrm>
            <a:off x="5323461" y="3551384"/>
            <a:ext cx="1752600" cy="553998"/>
          </a:xfrm>
          <a:prstGeom prst="rect">
            <a:avLst/>
          </a:prstGeom>
          <a:solidFill>
            <a:srgbClr val="0070C0"/>
          </a:solidFill>
        </p:spPr>
        <p:txBody>
          <a:bodyPr wrap="square" rtlCol="0">
            <a:spAutoFit/>
          </a:bodyPr>
          <a:lstStyle/>
          <a:p>
            <a:pPr algn="ctr"/>
            <a:r>
              <a:rPr lang="en-US" sz="1500" dirty="0">
                <a:solidFill>
                  <a:schemeClr val="bg1"/>
                </a:solidFill>
              </a:rPr>
              <a:t>Leader Gender=Female</a:t>
            </a:r>
          </a:p>
        </p:txBody>
      </p:sp>
      <p:cxnSp>
        <p:nvCxnSpPr>
          <p:cNvPr id="24" name="Straight Arrow Connector 23">
            <a:extLst>
              <a:ext uri="{FF2B5EF4-FFF2-40B4-BE49-F238E27FC236}">
                <a16:creationId xmlns:a16="http://schemas.microsoft.com/office/drawing/2014/main" id="{B429F8BC-B4C3-40BE-ACA3-D7E970931449}"/>
              </a:ext>
            </a:extLst>
          </p:cNvPr>
          <p:cNvCxnSpPr>
            <a:cxnSpLocks/>
            <a:stCxn id="23" idx="2"/>
            <a:endCxn id="27" idx="0"/>
          </p:cNvCxnSpPr>
          <p:nvPr/>
        </p:nvCxnSpPr>
        <p:spPr bwMode="auto">
          <a:xfrm flipH="1">
            <a:off x="5226863" y="4105382"/>
            <a:ext cx="972898" cy="439730"/>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a:extLst>
              <a:ext uri="{FF2B5EF4-FFF2-40B4-BE49-F238E27FC236}">
                <a16:creationId xmlns:a16="http://schemas.microsoft.com/office/drawing/2014/main" id="{0255CF81-26FF-4C7A-9806-7C0F4753ADC9}"/>
              </a:ext>
            </a:extLst>
          </p:cNvPr>
          <p:cNvSpPr txBox="1"/>
          <p:nvPr/>
        </p:nvSpPr>
        <p:spPr>
          <a:xfrm>
            <a:off x="6252876" y="4554079"/>
            <a:ext cx="1752600" cy="323165"/>
          </a:xfrm>
          <a:prstGeom prst="rect">
            <a:avLst/>
          </a:prstGeom>
          <a:solidFill>
            <a:srgbClr val="00B050"/>
          </a:solidFill>
        </p:spPr>
        <p:txBody>
          <a:bodyPr wrap="square" rtlCol="0">
            <a:spAutoFit/>
          </a:bodyPr>
          <a:lstStyle/>
          <a:p>
            <a:pPr algn="ctr"/>
            <a:r>
              <a:rPr lang="en-US" sz="1500" dirty="0">
                <a:solidFill>
                  <a:schemeClr val="bg1"/>
                </a:solidFill>
              </a:rPr>
              <a:t>Average 100</a:t>
            </a:r>
          </a:p>
        </p:txBody>
      </p:sp>
      <p:cxnSp>
        <p:nvCxnSpPr>
          <p:cNvPr id="26" name="Straight Arrow Connector 25">
            <a:extLst>
              <a:ext uri="{FF2B5EF4-FFF2-40B4-BE49-F238E27FC236}">
                <a16:creationId xmlns:a16="http://schemas.microsoft.com/office/drawing/2014/main" id="{9D8B5B04-3CBF-41B8-93B4-D66F38EBCADD}"/>
              </a:ext>
            </a:extLst>
          </p:cNvPr>
          <p:cNvCxnSpPr>
            <a:cxnSpLocks/>
            <a:stCxn id="23" idx="2"/>
            <a:endCxn id="25" idx="0"/>
          </p:cNvCxnSpPr>
          <p:nvPr/>
        </p:nvCxnSpPr>
        <p:spPr bwMode="auto">
          <a:xfrm>
            <a:off x="6199761" y="4105382"/>
            <a:ext cx="929415" cy="448697"/>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a:extLst>
              <a:ext uri="{FF2B5EF4-FFF2-40B4-BE49-F238E27FC236}">
                <a16:creationId xmlns:a16="http://schemas.microsoft.com/office/drawing/2014/main" id="{E05769C0-9D66-49CB-B85C-718BBD76B292}"/>
              </a:ext>
            </a:extLst>
          </p:cNvPr>
          <p:cNvSpPr txBox="1"/>
          <p:nvPr/>
        </p:nvSpPr>
        <p:spPr>
          <a:xfrm>
            <a:off x="4350563" y="4545112"/>
            <a:ext cx="1752600" cy="323165"/>
          </a:xfrm>
          <a:prstGeom prst="rect">
            <a:avLst/>
          </a:prstGeom>
          <a:solidFill>
            <a:srgbClr val="00B050"/>
          </a:solidFill>
        </p:spPr>
        <p:txBody>
          <a:bodyPr wrap="square" rtlCol="0">
            <a:spAutoFit/>
          </a:bodyPr>
          <a:lstStyle/>
          <a:p>
            <a:pPr algn="ctr"/>
            <a:r>
              <a:rPr lang="en-US" sz="1500" dirty="0">
                <a:solidFill>
                  <a:schemeClr val="bg1"/>
                </a:solidFill>
              </a:rPr>
              <a:t>Average 50</a:t>
            </a:r>
          </a:p>
        </p:txBody>
      </p:sp>
      <p:cxnSp>
        <p:nvCxnSpPr>
          <p:cNvPr id="31" name="Straight Arrow Connector 30">
            <a:extLst>
              <a:ext uri="{FF2B5EF4-FFF2-40B4-BE49-F238E27FC236}">
                <a16:creationId xmlns:a16="http://schemas.microsoft.com/office/drawing/2014/main" id="{CA0BD5FF-3B8B-439A-8E1E-BF9B14EB00B7}"/>
              </a:ext>
            </a:extLst>
          </p:cNvPr>
          <p:cNvCxnSpPr>
            <a:cxnSpLocks/>
            <a:endCxn id="5" idx="0"/>
          </p:cNvCxnSpPr>
          <p:nvPr/>
        </p:nvCxnSpPr>
        <p:spPr bwMode="auto">
          <a:xfrm>
            <a:off x="3583197" y="2630677"/>
            <a:ext cx="1266483" cy="316938"/>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a:extLst>
              <a:ext uri="{FF2B5EF4-FFF2-40B4-BE49-F238E27FC236}">
                <a16:creationId xmlns:a16="http://schemas.microsoft.com/office/drawing/2014/main" id="{561590BC-9340-438A-8355-F0E1C6A32719}"/>
              </a:ext>
            </a:extLst>
          </p:cNvPr>
          <p:cNvCxnSpPr>
            <a:cxnSpLocks/>
            <a:stCxn id="5" idx="2"/>
            <a:endCxn id="23" idx="0"/>
          </p:cNvCxnSpPr>
          <p:nvPr/>
        </p:nvCxnSpPr>
        <p:spPr bwMode="auto">
          <a:xfrm>
            <a:off x="4849680" y="3270780"/>
            <a:ext cx="1350081" cy="280604"/>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a:extLst>
              <a:ext uri="{FF2B5EF4-FFF2-40B4-BE49-F238E27FC236}">
                <a16:creationId xmlns:a16="http://schemas.microsoft.com/office/drawing/2014/main" id="{BA89636E-1530-4BCA-A5E8-7658CFCA0A52}"/>
              </a:ext>
            </a:extLst>
          </p:cNvPr>
          <p:cNvSpPr txBox="1"/>
          <p:nvPr/>
        </p:nvSpPr>
        <p:spPr>
          <a:xfrm>
            <a:off x="685801" y="5092396"/>
            <a:ext cx="7775574" cy="1015663"/>
          </a:xfrm>
          <a:prstGeom prst="rect">
            <a:avLst/>
          </a:prstGeom>
          <a:solidFill>
            <a:srgbClr val="CCE9AD"/>
          </a:solidFill>
          <a:ln>
            <a:solidFill>
              <a:schemeClr val="tx1"/>
            </a:solidFill>
          </a:ln>
        </p:spPr>
        <p:txBody>
          <a:bodyPr wrap="square" rtlCol="0">
            <a:spAutoFit/>
          </a:bodyPr>
          <a:lstStyle/>
          <a:p>
            <a:r>
              <a:rPr lang="en-US" sz="2000" dirty="0"/>
              <a:t>As we grow the tree, we compare the lowest sum of squared residuals for each predictor. When a leaf has less than the minimum number of observations, we stop splitting them!</a:t>
            </a:r>
          </a:p>
        </p:txBody>
      </p:sp>
    </p:spTree>
    <p:extLst>
      <p:ext uri="{BB962C8B-B14F-4D97-AF65-F5344CB8AC3E}">
        <p14:creationId xmlns:p14="http://schemas.microsoft.com/office/powerpoint/2010/main" val="1931578185"/>
      </p:ext>
    </p:extLst>
  </p:cSld>
  <p:clrMapOvr>
    <a:masterClrMapping/>
  </p:clrMapOvr>
  <p:transition>
    <p:check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Regression Decision Trees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pic>
        <p:nvPicPr>
          <p:cNvPr id="2" name="Picture 1">
            <a:extLst>
              <a:ext uri="{FF2B5EF4-FFF2-40B4-BE49-F238E27FC236}">
                <a16:creationId xmlns:a16="http://schemas.microsoft.com/office/drawing/2014/main" id="{C85EF770-4EA3-4A55-99E7-B42D61F44CC8}"/>
              </a:ext>
            </a:extLst>
          </p:cNvPr>
          <p:cNvPicPr>
            <a:picLocks noChangeAspect="1"/>
          </p:cNvPicPr>
          <p:nvPr/>
        </p:nvPicPr>
        <p:blipFill>
          <a:blip r:embed="rId3"/>
          <a:stretch>
            <a:fillRect/>
          </a:stretch>
        </p:blipFill>
        <p:spPr>
          <a:xfrm>
            <a:off x="684213" y="1834214"/>
            <a:ext cx="3829724" cy="3202494"/>
          </a:xfrm>
          <a:prstGeom prst="rect">
            <a:avLst/>
          </a:prstGeom>
          <a:ln>
            <a:solidFill>
              <a:schemeClr val="tx1"/>
            </a:solidFill>
          </a:ln>
        </p:spPr>
      </p:pic>
      <p:sp>
        <p:nvSpPr>
          <p:cNvPr id="5" name="TextBox 4">
            <a:extLst>
              <a:ext uri="{FF2B5EF4-FFF2-40B4-BE49-F238E27FC236}">
                <a16:creationId xmlns:a16="http://schemas.microsoft.com/office/drawing/2014/main" id="{2CA17332-C2D8-4F9E-9F02-0BC4385BBE3D}"/>
              </a:ext>
            </a:extLst>
          </p:cNvPr>
          <p:cNvSpPr txBox="1"/>
          <p:nvPr/>
        </p:nvSpPr>
        <p:spPr>
          <a:xfrm>
            <a:off x="684213" y="5112908"/>
            <a:ext cx="7775574" cy="1015663"/>
          </a:xfrm>
          <a:prstGeom prst="rect">
            <a:avLst/>
          </a:prstGeom>
          <a:solidFill>
            <a:schemeClr val="accent1">
              <a:lumMod val="75000"/>
            </a:schemeClr>
          </a:solidFill>
          <a:ln>
            <a:solidFill>
              <a:schemeClr val="tx1"/>
            </a:solidFill>
          </a:ln>
        </p:spPr>
        <p:txBody>
          <a:bodyPr wrap="square" rtlCol="0">
            <a:spAutoFit/>
          </a:bodyPr>
          <a:lstStyle/>
          <a:p>
            <a:pPr algn="ctr"/>
            <a:r>
              <a:rPr lang="en-US" sz="2000" dirty="0"/>
              <a:t>Like all trees, we sometimes need to prune them!  There are several methods that we can use but we will focus on </a:t>
            </a:r>
            <a:r>
              <a:rPr lang="en-US" sz="2000" b="1" i="1" u="sng" dirty="0"/>
              <a:t>cost complexity pruning</a:t>
            </a:r>
            <a:r>
              <a:rPr lang="en-US" sz="2000" dirty="0"/>
              <a:t> or </a:t>
            </a:r>
            <a:r>
              <a:rPr lang="en-US" sz="2000" b="1" i="1" u="sng" dirty="0"/>
              <a:t>weakest link pruning</a:t>
            </a:r>
            <a:r>
              <a:rPr lang="en-US" sz="2000" dirty="0"/>
              <a:t>.</a:t>
            </a:r>
          </a:p>
        </p:txBody>
      </p:sp>
      <p:pic>
        <p:nvPicPr>
          <p:cNvPr id="3" name="Picture 2">
            <a:extLst>
              <a:ext uri="{FF2B5EF4-FFF2-40B4-BE49-F238E27FC236}">
                <a16:creationId xmlns:a16="http://schemas.microsoft.com/office/drawing/2014/main" id="{25633710-5084-45BE-81F1-CF0DC919BE70}"/>
              </a:ext>
            </a:extLst>
          </p:cNvPr>
          <p:cNvPicPr>
            <a:picLocks noChangeAspect="1"/>
          </p:cNvPicPr>
          <p:nvPr/>
        </p:nvPicPr>
        <p:blipFill>
          <a:blip r:embed="rId4"/>
          <a:stretch>
            <a:fillRect/>
          </a:stretch>
        </p:blipFill>
        <p:spPr>
          <a:xfrm>
            <a:off x="4738013" y="1834214"/>
            <a:ext cx="3721774" cy="3202494"/>
          </a:xfrm>
          <a:prstGeom prst="rect">
            <a:avLst/>
          </a:prstGeom>
          <a:ln>
            <a:solidFill>
              <a:schemeClr val="tx1"/>
            </a:solidFill>
          </a:ln>
        </p:spPr>
      </p:pic>
    </p:spTree>
    <p:extLst>
      <p:ext uri="{BB962C8B-B14F-4D97-AF65-F5344CB8AC3E}">
        <p14:creationId xmlns:p14="http://schemas.microsoft.com/office/powerpoint/2010/main" val="890121836"/>
      </p:ext>
    </p:extLst>
  </p:cSld>
  <p:clrMapOvr>
    <a:masterClrMapping/>
  </p:clrMapOvr>
  <p:transition>
    <p:check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Regression Decision Trees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sp>
        <p:nvSpPr>
          <p:cNvPr id="3" name="TextBox 2">
            <a:extLst>
              <a:ext uri="{FF2B5EF4-FFF2-40B4-BE49-F238E27FC236}">
                <a16:creationId xmlns:a16="http://schemas.microsoft.com/office/drawing/2014/main" id="{CA077CB8-D3EC-40F4-B2A6-9801C8E4F342}"/>
              </a:ext>
            </a:extLst>
          </p:cNvPr>
          <p:cNvSpPr txBox="1"/>
          <p:nvPr/>
        </p:nvSpPr>
        <p:spPr>
          <a:xfrm>
            <a:off x="1595043" y="1864662"/>
            <a:ext cx="1752600" cy="323165"/>
          </a:xfrm>
          <a:prstGeom prst="rect">
            <a:avLst/>
          </a:prstGeom>
          <a:solidFill>
            <a:srgbClr val="0070C0"/>
          </a:solidFill>
        </p:spPr>
        <p:txBody>
          <a:bodyPr wrap="square" rtlCol="0">
            <a:spAutoFit/>
          </a:bodyPr>
          <a:lstStyle/>
          <a:p>
            <a:pPr algn="ctr"/>
            <a:r>
              <a:rPr lang="en-US" sz="1500" dirty="0">
                <a:solidFill>
                  <a:schemeClr val="bg1"/>
                </a:solidFill>
              </a:rPr>
              <a:t>Size &lt; 14.5</a:t>
            </a:r>
          </a:p>
        </p:txBody>
      </p:sp>
      <p:cxnSp>
        <p:nvCxnSpPr>
          <p:cNvPr id="5" name="Straight Arrow Connector 4">
            <a:extLst>
              <a:ext uri="{FF2B5EF4-FFF2-40B4-BE49-F238E27FC236}">
                <a16:creationId xmlns:a16="http://schemas.microsoft.com/office/drawing/2014/main" id="{9B5C943B-968F-4638-8991-60746CF618DF}"/>
              </a:ext>
            </a:extLst>
          </p:cNvPr>
          <p:cNvCxnSpPr>
            <a:cxnSpLocks/>
            <a:stCxn id="3" idx="2"/>
            <a:endCxn id="15" idx="0"/>
          </p:cNvCxnSpPr>
          <p:nvPr/>
        </p:nvCxnSpPr>
        <p:spPr bwMode="auto">
          <a:xfrm flipH="1">
            <a:off x="1447125" y="2187827"/>
            <a:ext cx="1024218" cy="818037"/>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a:extLst>
              <a:ext uri="{FF2B5EF4-FFF2-40B4-BE49-F238E27FC236}">
                <a16:creationId xmlns:a16="http://schemas.microsoft.com/office/drawing/2014/main" id="{2AA52484-6F8E-4A2E-A973-41C3B82FC1CC}"/>
              </a:ext>
            </a:extLst>
          </p:cNvPr>
          <p:cNvCxnSpPr>
            <a:cxnSpLocks/>
            <a:stCxn id="3" idx="2"/>
            <a:endCxn id="14" idx="0"/>
          </p:cNvCxnSpPr>
          <p:nvPr/>
        </p:nvCxnSpPr>
        <p:spPr bwMode="auto">
          <a:xfrm>
            <a:off x="2471343" y="2187827"/>
            <a:ext cx="849406" cy="818036"/>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9360EF92-BD7B-4511-96C9-99E17886556C}"/>
              </a:ext>
            </a:extLst>
          </p:cNvPr>
          <p:cNvSpPr txBox="1"/>
          <p:nvPr/>
        </p:nvSpPr>
        <p:spPr>
          <a:xfrm>
            <a:off x="2444449" y="3005863"/>
            <a:ext cx="1752600" cy="323165"/>
          </a:xfrm>
          <a:prstGeom prst="rect">
            <a:avLst/>
          </a:prstGeom>
          <a:solidFill>
            <a:srgbClr val="0070C0"/>
          </a:solidFill>
        </p:spPr>
        <p:txBody>
          <a:bodyPr wrap="square" rtlCol="0">
            <a:spAutoFit/>
          </a:bodyPr>
          <a:lstStyle/>
          <a:p>
            <a:pPr algn="ctr"/>
            <a:r>
              <a:rPr lang="en-US" sz="1500" dirty="0">
                <a:solidFill>
                  <a:schemeClr val="bg1"/>
                </a:solidFill>
              </a:rPr>
              <a:t>Size &gt;= 29.5</a:t>
            </a:r>
          </a:p>
        </p:txBody>
      </p:sp>
      <p:sp>
        <p:nvSpPr>
          <p:cNvPr id="15" name="TextBox 14">
            <a:extLst>
              <a:ext uri="{FF2B5EF4-FFF2-40B4-BE49-F238E27FC236}">
                <a16:creationId xmlns:a16="http://schemas.microsoft.com/office/drawing/2014/main" id="{D59AD341-EF3E-4EFA-BAB0-89194F8C92BF}"/>
              </a:ext>
            </a:extLst>
          </p:cNvPr>
          <p:cNvSpPr txBox="1"/>
          <p:nvPr/>
        </p:nvSpPr>
        <p:spPr>
          <a:xfrm>
            <a:off x="570825" y="3005864"/>
            <a:ext cx="1752600" cy="323165"/>
          </a:xfrm>
          <a:prstGeom prst="rect">
            <a:avLst/>
          </a:prstGeom>
          <a:solidFill>
            <a:srgbClr val="00B050"/>
          </a:solidFill>
        </p:spPr>
        <p:txBody>
          <a:bodyPr wrap="square" rtlCol="0">
            <a:spAutoFit/>
          </a:bodyPr>
          <a:lstStyle/>
          <a:p>
            <a:pPr algn="ctr"/>
            <a:r>
              <a:rPr lang="en-US" sz="1500" dirty="0">
                <a:solidFill>
                  <a:schemeClr val="bg1"/>
                </a:solidFill>
              </a:rPr>
              <a:t>4.2% Effective</a:t>
            </a:r>
          </a:p>
        </p:txBody>
      </p:sp>
      <p:sp>
        <p:nvSpPr>
          <p:cNvPr id="18" name="TextBox 17">
            <a:extLst>
              <a:ext uri="{FF2B5EF4-FFF2-40B4-BE49-F238E27FC236}">
                <a16:creationId xmlns:a16="http://schemas.microsoft.com/office/drawing/2014/main" id="{84D6AC7A-7805-4F84-BD09-C11C8825C700}"/>
              </a:ext>
            </a:extLst>
          </p:cNvPr>
          <p:cNvSpPr txBox="1"/>
          <p:nvPr/>
        </p:nvSpPr>
        <p:spPr>
          <a:xfrm>
            <a:off x="3355711" y="4050697"/>
            <a:ext cx="1752600" cy="323165"/>
          </a:xfrm>
          <a:prstGeom prst="rect">
            <a:avLst/>
          </a:prstGeom>
          <a:solidFill>
            <a:srgbClr val="0070C0"/>
          </a:solidFill>
        </p:spPr>
        <p:txBody>
          <a:bodyPr wrap="square" rtlCol="0">
            <a:spAutoFit/>
          </a:bodyPr>
          <a:lstStyle/>
          <a:p>
            <a:pPr algn="ctr"/>
            <a:r>
              <a:rPr lang="en-US" sz="1500" dirty="0">
                <a:solidFill>
                  <a:schemeClr val="bg1"/>
                </a:solidFill>
              </a:rPr>
              <a:t>Size &gt;= 23.5</a:t>
            </a:r>
          </a:p>
        </p:txBody>
      </p:sp>
      <p:sp>
        <p:nvSpPr>
          <p:cNvPr id="19" name="TextBox 18">
            <a:extLst>
              <a:ext uri="{FF2B5EF4-FFF2-40B4-BE49-F238E27FC236}">
                <a16:creationId xmlns:a16="http://schemas.microsoft.com/office/drawing/2014/main" id="{B7C48C8A-B1ED-4243-A931-B248189760EB}"/>
              </a:ext>
            </a:extLst>
          </p:cNvPr>
          <p:cNvSpPr txBox="1"/>
          <p:nvPr/>
        </p:nvSpPr>
        <p:spPr>
          <a:xfrm>
            <a:off x="1477389" y="4050698"/>
            <a:ext cx="1752600" cy="323165"/>
          </a:xfrm>
          <a:prstGeom prst="rect">
            <a:avLst/>
          </a:prstGeom>
          <a:solidFill>
            <a:srgbClr val="00B050"/>
          </a:solidFill>
        </p:spPr>
        <p:txBody>
          <a:bodyPr wrap="square" rtlCol="0">
            <a:spAutoFit/>
          </a:bodyPr>
          <a:lstStyle/>
          <a:p>
            <a:pPr algn="ctr"/>
            <a:r>
              <a:rPr lang="en-US" sz="1500" dirty="0">
                <a:solidFill>
                  <a:schemeClr val="bg1"/>
                </a:solidFill>
              </a:rPr>
              <a:t>2.5% Effective</a:t>
            </a:r>
          </a:p>
        </p:txBody>
      </p:sp>
      <p:cxnSp>
        <p:nvCxnSpPr>
          <p:cNvPr id="23" name="Straight Arrow Connector 22">
            <a:extLst>
              <a:ext uri="{FF2B5EF4-FFF2-40B4-BE49-F238E27FC236}">
                <a16:creationId xmlns:a16="http://schemas.microsoft.com/office/drawing/2014/main" id="{39C9BC76-710C-474E-8A2F-749A01843322}"/>
              </a:ext>
            </a:extLst>
          </p:cNvPr>
          <p:cNvCxnSpPr>
            <a:cxnSpLocks/>
            <a:stCxn id="14" idx="2"/>
            <a:endCxn id="18" idx="0"/>
          </p:cNvCxnSpPr>
          <p:nvPr/>
        </p:nvCxnSpPr>
        <p:spPr bwMode="auto">
          <a:xfrm>
            <a:off x="3320749" y="3329028"/>
            <a:ext cx="911262" cy="721669"/>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a:extLst>
              <a:ext uri="{FF2B5EF4-FFF2-40B4-BE49-F238E27FC236}">
                <a16:creationId xmlns:a16="http://schemas.microsoft.com/office/drawing/2014/main" id="{BA18D564-3A2D-4347-A46D-1DEBDB32496D}"/>
              </a:ext>
            </a:extLst>
          </p:cNvPr>
          <p:cNvCxnSpPr>
            <a:cxnSpLocks/>
            <a:stCxn id="14" idx="2"/>
            <a:endCxn id="19" idx="0"/>
          </p:cNvCxnSpPr>
          <p:nvPr/>
        </p:nvCxnSpPr>
        <p:spPr bwMode="auto">
          <a:xfrm flipH="1">
            <a:off x="2353689" y="3329028"/>
            <a:ext cx="967060" cy="721670"/>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a:extLst>
              <a:ext uri="{FF2B5EF4-FFF2-40B4-BE49-F238E27FC236}">
                <a16:creationId xmlns:a16="http://schemas.microsoft.com/office/drawing/2014/main" id="{EF1914A9-8575-4277-95BE-1B5F1D0A4BC6}"/>
              </a:ext>
            </a:extLst>
          </p:cNvPr>
          <p:cNvSpPr txBox="1"/>
          <p:nvPr/>
        </p:nvSpPr>
        <p:spPr>
          <a:xfrm>
            <a:off x="2350556" y="5095987"/>
            <a:ext cx="1752600" cy="323165"/>
          </a:xfrm>
          <a:prstGeom prst="rect">
            <a:avLst/>
          </a:prstGeom>
          <a:solidFill>
            <a:srgbClr val="00B050"/>
          </a:solidFill>
        </p:spPr>
        <p:txBody>
          <a:bodyPr wrap="square" rtlCol="0">
            <a:spAutoFit/>
          </a:bodyPr>
          <a:lstStyle/>
          <a:p>
            <a:pPr algn="ctr"/>
            <a:r>
              <a:rPr lang="en-US" sz="1500" dirty="0">
                <a:solidFill>
                  <a:schemeClr val="bg1"/>
                </a:solidFill>
              </a:rPr>
              <a:t>52.8% Effective</a:t>
            </a:r>
          </a:p>
        </p:txBody>
      </p:sp>
      <p:sp>
        <p:nvSpPr>
          <p:cNvPr id="30" name="TextBox 29">
            <a:extLst>
              <a:ext uri="{FF2B5EF4-FFF2-40B4-BE49-F238E27FC236}">
                <a16:creationId xmlns:a16="http://schemas.microsoft.com/office/drawing/2014/main" id="{0F32943B-2261-47BF-95C2-A90F45A6104D}"/>
              </a:ext>
            </a:extLst>
          </p:cNvPr>
          <p:cNvSpPr txBox="1"/>
          <p:nvPr/>
        </p:nvSpPr>
        <p:spPr>
          <a:xfrm>
            <a:off x="4385532" y="5085228"/>
            <a:ext cx="1752600" cy="323165"/>
          </a:xfrm>
          <a:prstGeom prst="rect">
            <a:avLst/>
          </a:prstGeom>
          <a:solidFill>
            <a:srgbClr val="00B050"/>
          </a:solidFill>
        </p:spPr>
        <p:txBody>
          <a:bodyPr wrap="square" rtlCol="0">
            <a:spAutoFit/>
          </a:bodyPr>
          <a:lstStyle/>
          <a:p>
            <a:pPr algn="ctr"/>
            <a:r>
              <a:rPr lang="en-US" sz="1500" dirty="0">
                <a:solidFill>
                  <a:schemeClr val="bg1"/>
                </a:solidFill>
              </a:rPr>
              <a:t>100% Effective</a:t>
            </a:r>
          </a:p>
        </p:txBody>
      </p:sp>
      <p:cxnSp>
        <p:nvCxnSpPr>
          <p:cNvPr id="31" name="Straight Arrow Connector 30">
            <a:extLst>
              <a:ext uri="{FF2B5EF4-FFF2-40B4-BE49-F238E27FC236}">
                <a16:creationId xmlns:a16="http://schemas.microsoft.com/office/drawing/2014/main" id="{3AB9563D-99CF-49FC-AD5B-3DA3AB8464E5}"/>
              </a:ext>
            </a:extLst>
          </p:cNvPr>
          <p:cNvCxnSpPr>
            <a:cxnSpLocks/>
            <a:stCxn id="18" idx="2"/>
            <a:endCxn id="30" idx="0"/>
          </p:cNvCxnSpPr>
          <p:nvPr/>
        </p:nvCxnSpPr>
        <p:spPr bwMode="auto">
          <a:xfrm>
            <a:off x="4232011" y="4373862"/>
            <a:ext cx="1029821" cy="711366"/>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a:extLst>
              <a:ext uri="{FF2B5EF4-FFF2-40B4-BE49-F238E27FC236}">
                <a16:creationId xmlns:a16="http://schemas.microsoft.com/office/drawing/2014/main" id="{D5DAEDFD-8654-4EBB-8FE4-D347D3D06CD6}"/>
              </a:ext>
            </a:extLst>
          </p:cNvPr>
          <p:cNvCxnSpPr>
            <a:cxnSpLocks/>
            <a:stCxn id="18" idx="2"/>
            <a:endCxn id="29" idx="0"/>
          </p:cNvCxnSpPr>
          <p:nvPr/>
        </p:nvCxnSpPr>
        <p:spPr bwMode="auto">
          <a:xfrm flipH="1">
            <a:off x="3226856" y="4373862"/>
            <a:ext cx="1005155" cy="722125"/>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 name="Straight Connector 3">
            <a:extLst>
              <a:ext uri="{FF2B5EF4-FFF2-40B4-BE49-F238E27FC236}">
                <a16:creationId xmlns:a16="http://schemas.microsoft.com/office/drawing/2014/main" id="{08349F7A-4F53-46E2-9AEA-C53061ACDE00}"/>
              </a:ext>
            </a:extLst>
          </p:cNvPr>
          <p:cNvCxnSpPr>
            <a:cxnSpLocks/>
          </p:cNvCxnSpPr>
          <p:nvPr/>
        </p:nvCxnSpPr>
        <p:spPr bwMode="auto">
          <a:xfrm flipV="1">
            <a:off x="2350556" y="5095988"/>
            <a:ext cx="1752600" cy="323164"/>
          </a:xfrm>
          <a:prstGeom prst="line">
            <a:avLst/>
          </a:prstGeom>
          <a:solidFill>
            <a:schemeClr val="accent1"/>
          </a:solidFill>
          <a:ln w="31750" cap="flat" cmpd="sng" algn="ctr">
            <a:solidFill>
              <a:srgbClr val="FF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a:extLst>
              <a:ext uri="{FF2B5EF4-FFF2-40B4-BE49-F238E27FC236}">
                <a16:creationId xmlns:a16="http://schemas.microsoft.com/office/drawing/2014/main" id="{DE924322-8897-459A-82F9-6B7CF04D33A4}"/>
              </a:ext>
            </a:extLst>
          </p:cNvPr>
          <p:cNvCxnSpPr>
            <a:cxnSpLocks/>
          </p:cNvCxnSpPr>
          <p:nvPr/>
        </p:nvCxnSpPr>
        <p:spPr bwMode="auto">
          <a:xfrm flipV="1">
            <a:off x="4385532" y="5085228"/>
            <a:ext cx="1752600" cy="323164"/>
          </a:xfrm>
          <a:prstGeom prst="line">
            <a:avLst/>
          </a:prstGeom>
          <a:solidFill>
            <a:schemeClr val="accent1"/>
          </a:solidFill>
          <a:ln w="31750" cap="flat" cmpd="sng" algn="ctr">
            <a:solidFill>
              <a:srgbClr val="FF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27">
            <a:extLst>
              <a:ext uri="{FF2B5EF4-FFF2-40B4-BE49-F238E27FC236}">
                <a16:creationId xmlns:a16="http://schemas.microsoft.com/office/drawing/2014/main" id="{0734F139-359A-4BBC-8502-CF8F4DA7B6E0}"/>
              </a:ext>
            </a:extLst>
          </p:cNvPr>
          <p:cNvCxnSpPr>
            <a:cxnSpLocks/>
          </p:cNvCxnSpPr>
          <p:nvPr/>
        </p:nvCxnSpPr>
        <p:spPr bwMode="auto">
          <a:xfrm>
            <a:off x="4385532" y="5095531"/>
            <a:ext cx="1752600" cy="312861"/>
          </a:xfrm>
          <a:prstGeom prst="line">
            <a:avLst/>
          </a:prstGeom>
          <a:solidFill>
            <a:schemeClr val="accent1"/>
          </a:solidFill>
          <a:ln w="31750" cap="flat" cmpd="sng" algn="ctr">
            <a:solidFill>
              <a:srgbClr val="FF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a:extLst>
              <a:ext uri="{FF2B5EF4-FFF2-40B4-BE49-F238E27FC236}">
                <a16:creationId xmlns:a16="http://schemas.microsoft.com/office/drawing/2014/main" id="{CAF252C0-B458-47A8-B045-A40A24D23E06}"/>
              </a:ext>
            </a:extLst>
          </p:cNvPr>
          <p:cNvCxnSpPr>
            <a:cxnSpLocks/>
          </p:cNvCxnSpPr>
          <p:nvPr/>
        </p:nvCxnSpPr>
        <p:spPr bwMode="auto">
          <a:xfrm>
            <a:off x="2323425" y="5095531"/>
            <a:ext cx="1752600" cy="312861"/>
          </a:xfrm>
          <a:prstGeom prst="line">
            <a:avLst/>
          </a:prstGeom>
          <a:solidFill>
            <a:schemeClr val="accent1"/>
          </a:solidFill>
          <a:ln w="31750" cap="flat" cmpd="sng" algn="ctr">
            <a:solidFill>
              <a:srgbClr val="FF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a:extLst>
              <a:ext uri="{FF2B5EF4-FFF2-40B4-BE49-F238E27FC236}">
                <a16:creationId xmlns:a16="http://schemas.microsoft.com/office/drawing/2014/main" id="{640CBA81-AEE5-4C08-8238-371B11716886}"/>
              </a:ext>
            </a:extLst>
          </p:cNvPr>
          <p:cNvSpPr txBox="1"/>
          <p:nvPr/>
        </p:nvSpPr>
        <p:spPr>
          <a:xfrm>
            <a:off x="5458824" y="1866451"/>
            <a:ext cx="1752600" cy="323165"/>
          </a:xfrm>
          <a:prstGeom prst="rect">
            <a:avLst/>
          </a:prstGeom>
          <a:solidFill>
            <a:srgbClr val="0070C0"/>
          </a:solidFill>
        </p:spPr>
        <p:txBody>
          <a:bodyPr wrap="square" rtlCol="0">
            <a:spAutoFit/>
          </a:bodyPr>
          <a:lstStyle/>
          <a:p>
            <a:pPr algn="ctr"/>
            <a:r>
              <a:rPr lang="en-US" sz="1500" dirty="0">
                <a:solidFill>
                  <a:schemeClr val="bg1"/>
                </a:solidFill>
              </a:rPr>
              <a:t>Size &lt; 14.5</a:t>
            </a:r>
          </a:p>
        </p:txBody>
      </p:sp>
      <p:cxnSp>
        <p:nvCxnSpPr>
          <p:cNvPr id="35" name="Straight Arrow Connector 34">
            <a:extLst>
              <a:ext uri="{FF2B5EF4-FFF2-40B4-BE49-F238E27FC236}">
                <a16:creationId xmlns:a16="http://schemas.microsoft.com/office/drawing/2014/main" id="{9B88363D-18A6-4F8A-82C9-344247912DFC}"/>
              </a:ext>
            </a:extLst>
          </p:cNvPr>
          <p:cNvCxnSpPr>
            <a:cxnSpLocks/>
            <a:stCxn id="33" idx="2"/>
            <a:endCxn id="42" idx="0"/>
          </p:cNvCxnSpPr>
          <p:nvPr/>
        </p:nvCxnSpPr>
        <p:spPr bwMode="auto">
          <a:xfrm flipH="1">
            <a:off x="5310906" y="2189616"/>
            <a:ext cx="1024218" cy="818037"/>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Arrow Connector 35">
            <a:extLst>
              <a:ext uri="{FF2B5EF4-FFF2-40B4-BE49-F238E27FC236}">
                <a16:creationId xmlns:a16="http://schemas.microsoft.com/office/drawing/2014/main" id="{93C3F7A0-5462-4737-AF07-2F0390B5E049}"/>
              </a:ext>
            </a:extLst>
          </p:cNvPr>
          <p:cNvCxnSpPr>
            <a:cxnSpLocks/>
            <a:stCxn id="33" idx="2"/>
            <a:endCxn id="41" idx="0"/>
          </p:cNvCxnSpPr>
          <p:nvPr/>
        </p:nvCxnSpPr>
        <p:spPr bwMode="auto">
          <a:xfrm>
            <a:off x="6335124" y="2189616"/>
            <a:ext cx="849406" cy="818036"/>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a:extLst>
              <a:ext uri="{FF2B5EF4-FFF2-40B4-BE49-F238E27FC236}">
                <a16:creationId xmlns:a16="http://schemas.microsoft.com/office/drawing/2014/main" id="{AEBE329E-1F98-49BB-ABE0-EE61C9B67BB7}"/>
              </a:ext>
            </a:extLst>
          </p:cNvPr>
          <p:cNvSpPr txBox="1"/>
          <p:nvPr/>
        </p:nvSpPr>
        <p:spPr>
          <a:xfrm>
            <a:off x="6308230" y="3007652"/>
            <a:ext cx="1752600" cy="323165"/>
          </a:xfrm>
          <a:prstGeom prst="rect">
            <a:avLst/>
          </a:prstGeom>
          <a:solidFill>
            <a:srgbClr val="0070C0"/>
          </a:solidFill>
        </p:spPr>
        <p:txBody>
          <a:bodyPr wrap="square" rtlCol="0">
            <a:spAutoFit/>
          </a:bodyPr>
          <a:lstStyle/>
          <a:p>
            <a:pPr algn="ctr"/>
            <a:r>
              <a:rPr lang="en-US" sz="1500" dirty="0">
                <a:solidFill>
                  <a:schemeClr val="bg1"/>
                </a:solidFill>
              </a:rPr>
              <a:t>Size &gt;= 29.5</a:t>
            </a:r>
          </a:p>
        </p:txBody>
      </p:sp>
      <p:sp>
        <p:nvSpPr>
          <p:cNvPr id="42" name="TextBox 41">
            <a:extLst>
              <a:ext uri="{FF2B5EF4-FFF2-40B4-BE49-F238E27FC236}">
                <a16:creationId xmlns:a16="http://schemas.microsoft.com/office/drawing/2014/main" id="{137276A3-BCB6-4EAE-9DF6-EEB5AA693612}"/>
              </a:ext>
            </a:extLst>
          </p:cNvPr>
          <p:cNvSpPr txBox="1"/>
          <p:nvPr/>
        </p:nvSpPr>
        <p:spPr>
          <a:xfrm>
            <a:off x="4434606" y="3007653"/>
            <a:ext cx="1752600" cy="323165"/>
          </a:xfrm>
          <a:prstGeom prst="rect">
            <a:avLst/>
          </a:prstGeom>
          <a:solidFill>
            <a:srgbClr val="00B050"/>
          </a:solidFill>
        </p:spPr>
        <p:txBody>
          <a:bodyPr wrap="square" rtlCol="0">
            <a:spAutoFit/>
          </a:bodyPr>
          <a:lstStyle/>
          <a:p>
            <a:pPr algn="ctr"/>
            <a:r>
              <a:rPr lang="en-US" sz="1500" dirty="0">
                <a:solidFill>
                  <a:schemeClr val="bg1"/>
                </a:solidFill>
              </a:rPr>
              <a:t>4.2% Effective</a:t>
            </a:r>
          </a:p>
        </p:txBody>
      </p:sp>
      <p:sp>
        <p:nvSpPr>
          <p:cNvPr id="45" name="TextBox 44">
            <a:extLst>
              <a:ext uri="{FF2B5EF4-FFF2-40B4-BE49-F238E27FC236}">
                <a16:creationId xmlns:a16="http://schemas.microsoft.com/office/drawing/2014/main" id="{363090AB-6917-4D25-BE69-0D26F02B3401}"/>
              </a:ext>
            </a:extLst>
          </p:cNvPr>
          <p:cNvSpPr txBox="1"/>
          <p:nvPr/>
        </p:nvSpPr>
        <p:spPr>
          <a:xfrm>
            <a:off x="5341170" y="4052487"/>
            <a:ext cx="1752600" cy="323165"/>
          </a:xfrm>
          <a:prstGeom prst="rect">
            <a:avLst/>
          </a:prstGeom>
          <a:solidFill>
            <a:srgbClr val="00B050"/>
          </a:solidFill>
        </p:spPr>
        <p:txBody>
          <a:bodyPr wrap="square" rtlCol="0">
            <a:spAutoFit/>
          </a:bodyPr>
          <a:lstStyle/>
          <a:p>
            <a:pPr algn="ctr"/>
            <a:r>
              <a:rPr lang="en-US" sz="1500" dirty="0">
                <a:solidFill>
                  <a:schemeClr val="bg1"/>
                </a:solidFill>
              </a:rPr>
              <a:t>2.5% Effective</a:t>
            </a:r>
          </a:p>
        </p:txBody>
      </p:sp>
      <p:cxnSp>
        <p:nvCxnSpPr>
          <p:cNvPr id="46" name="Straight Arrow Connector 45">
            <a:extLst>
              <a:ext uri="{FF2B5EF4-FFF2-40B4-BE49-F238E27FC236}">
                <a16:creationId xmlns:a16="http://schemas.microsoft.com/office/drawing/2014/main" id="{270447DA-5549-45C2-AF8E-7DA369475D3A}"/>
              </a:ext>
            </a:extLst>
          </p:cNvPr>
          <p:cNvCxnSpPr>
            <a:cxnSpLocks/>
            <a:stCxn id="41" idx="2"/>
          </p:cNvCxnSpPr>
          <p:nvPr/>
        </p:nvCxnSpPr>
        <p:spPr bwMode="auto">
          <a:xfrm>
            <a:off x="7184530" y="3330817"/>
            <a:ext cx="911262" cy="721669"/>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Arrow Connector 46">
            <a:extLst>
              <a:ext uri="{FF2B5EF4-FFF2-40B4-BE49-F238E27FC236}">
                <a16:creationId xmlns:a16="http://schemas.microsoft.com/office/drawing/2014/main" id="{FCDF0162-9F6C-46BE-A9BA-C43697D11A4C}"/>
              </a:ext>
            </a:extLst>
          </p:cNvPr>
          <p:cNvCxnSpPr>
            <a:cxnSpLocks/>
            <a:stCxn id="41" idx="2"/>
            <a:endCxn id="45" idx="0"/>
          </p:cNvCxnSpPr>
          <p:nvPr/>
        </p:nvCxnSpPr>
        <p:spPr bwMode="auto">
          <a:xfrm flipH="1">
            <a:off x="6217470" y="3330817"/>
            <a:ext cx="967060" cy="721670"/>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47">
            <a:extLst>
              <a:ext uri="{FF2B5EF4-FFF2-40B4-BE49-F238E27FC236}">
                <a16:creationId xmlns:a16="http://schemas.microsoft.com/office/drawing/2014/main" id="{5309E965-47AA-462B-9825-8C99685B3AA0}"/>
              </a:ext>
            </a:extLst>
          </p:cNvPr>
          <p:cNvSpPr txBox="1"/>
          <p:nvPr/>
        </p:nvSpPr>
        <p:spPr>
          <a:xfrm>
            <a:off x="7151822" y="4050697"/>
            <a:ext cx="1752600" cy="323165"/>
          </a:xfrm>
          <a:prstGeom prst="rect">
            <a:avLst/>
          </a:prstGeom>
          <a:solidFill>
            <a:srgbClr val="00B050"/>
          </a:solidFill>
        </p:spPr>
        <p:txBody>
          <a:bodyPr wrap="square" rtlCol="0">
            <a:spAutoFit/>
          </a:bodyPr>
          <a:lstStyle/>
          <a:p>
            <a:pPr algn="ctr"/>
            <a:r>
              <a:rPr lang="en-US" sz="1500" dirty="0">
                <a:solidFill>
                  <a:schemeClr val="bg1"/>
                </a:solidFill>
              </a:rPr>
              <a:t>73.8% Effective</a:t>
            </a:r>
          </a:p>
        </p:txBody>
      </p:sp>
      <p:sp>
        <p:nvSpPr>
          <p:cNvPr id="11" name="Arrow: Curved Up 10">
            <a:extLst>
              <a:ext uri="{FF2B5EF4-FFF2-40B4-BE49-F238E27FC236}">
                <a16:creationId xmlns:a16="http://schemas.microsoft.com/office/drawing/2014/main" id="{B5B6E481-EF4A-498C-83C1-048F484DD658}"/>
              </a:ext>
            </a:extLst>
          </p:cNvPr>
          <p:cNvSpPr/>
          <p:nvPr/>
        </p:nvSpPr>
        <p:spPr bwMode="auto">
          <a:xfrm rot="18964906">
            <a:off x="6504993" y="4918351"/>
            <a:ext cx="2173479" cy="1044834"/>
          </a:xfrm>
          <a:prstGeom prst="curvedUpArrow">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711791788"/>
      </p:ext>
    </p:extLst>
  </p:cSld>
  <p:clrMapOvr>
    <a:masterClrMapping/>
  </p:clrMapOvr>
  <p:transition>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Regression Decision Trees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pic>
        <p:nvPicPr>
          <p:cNvPr id="2" name="Picture 1">
            <a:extLst>
              <a:ext uri="{FF2B5EF4-FFF2-40B4-BE49-F238E27FC236}">
                <a16:creationId xmlns:a16="http://schemas.microsoft.com/office/drawing/2014/main" id="{04FA17AD-D5EC-485B-B416-090D6566F17D}"/>
              </a:ext>
            </a:extLst>
          </p:cNvPr>
          <p:cNvPicPr>
            <a:picLocks noChangeAspect="1"/>
          </p:cNvPicPr>
          <p:nvPr/>
        </p:nvPicPr>
        <p:blipFill>
          <a:blip r:embed="rId3"/>
          <a:stretch>
            <a:fillRect/>
          </a:stretch>
        </p:blipFill>
        <p:spPr>
          <a:xfrm>
            <a:off x="557213" y="1981200"/>
            <a:ext cx="4014788" cy="3962400"/>
          </a:xfrm>
          <a:prstGeom prst="rect">
            <a:avLst/>
          </a:prstGeom>
          <a:ln>
            <a:solidFill>
              <a:schemeClr val="tx1"/>
            </a:solidFill>
          </a:ln>
        </p:spPr>
      </p:pic>
      <p:sp>
        <p:nvSpPr>
          <p:cNvPr id="5" name="TextBox 4">
            <a:extLst>
              <a:ext uri="{FF2B5EF4-FFF2-40B4-BE49-F238E27FC236}">
                <a16:creationId xmlns:a16="http://schemas.microsoft.com/office/drawing/2014/main" id="{ECF84347-5472-4B44-B03B-E2915EDC12F7}"/>
              </a:ext>
            </a:extLst>
          </p:cNvPr>
          <p:cNvSpPr txBox="1"/>
          <p:nvPr/>
        </p:nvSpPr>
        <p:spPr>
          <a:xfrm>
            <a:off x="4800600" y="3124200"/>
            <a:ext cx="3660775" cy="1477328"/>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sz="1800" dirty="0"/>
              <a:t>The pruned tree does not fit the training data as well but it fits the testing data better.  Hence, the balance between variance and bias: greater bias but less variance</a:t>
            </a:r>
          </a:p>
        </p:txBody>
      </p:sp>
    </p:spTree>
    <p:extLst>
      <p:ext uri="{BB962C8B-B14F-4D97-AF65-F5344CB8AC3E}">
        <p14:creationId xmlns:p14="http://schemas.microsoft.com/office/powerpoint/2010/main" val="2944673863"/>
      </p:ext>
    </p:extLst>
  </p:cSld>
  <p:clrMapOvr>
    <a:masterClrMapping/>
  </p:clrMapOvr>
  <p:transition>
    <p:check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Regression Decision Trees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sp>
        <p:nvSpPr>
          <p:cNvPr id="5" name="TextBox 4">
            <a:extLst>
              <a:ext uri="{FF2B5EF4-FFF2-40B4-BE49-F238E27FC236}">
                <a16:creationId xmlns:a16="http://schemas.microsoft.com/office/drawing/2014/main" id="{ECF84347-5472-4B44-B03B-E2915EDC12F7}"/>
              </a:ext>
            </a:extLst>
          </p:cNvPr>
          <p:cNvSpPr txBox="1"/>
          <p:nvPr/>
        </p:nvSpPr>
        <p:spPr>
          <a:xfrm>
            <a:off x="752136" y="2013474"/>
            <a:ext cx="7623175" cy="369332"/>
          </a:xfrm>
          <a:prstGeom prst="rect">
            <a:avLst/>
          </a:prstGeom>
          <a:solidFill>
            <a:srgbClr val="CCE9AD"/>
          </a:solidFill>
          <a:ln>
            <a:solidFill>
              <a:schemeClr val="tx1"/>
            </a:solidFill>
          </a:ln>
        </p:spPr>
        <p:txBody>
          <a:bodyPr wrap="square" rtlCol="0">
            <a:spAutoFit/>
          </a:bodyPr>
          <a:lstStyle/>
          <a:p>
            <a:pPr algn="ctr"/>
            <a:r>
              <a:rPr lang="en-US" sz="1800" dirty="0"/>
              <a:t>We can keep pruning all the way up to the root!</a:t>
            </a:r>
          </a:p>
        </p:txBody>
      </p:sp>
      <p:pic>
        <p:nvPicPr>
          <p:cNvPr id="3" name="Picture 2">
            <a:extLst>
              <a:ext uri="{FF2B5EF4-FFF2-40B4-BE49-F238E27FC236}">
                <a16:creationId xmlns:a16="http://schemas.microsoft.com/office/drawing/2014/main" id="{72EFFA54-083D-44BD-8D9A-E1683E9E2609}"/>
              </a:ext>
            </a:extLst>
          </p:cNvPr>
          <p:cNvPicPr>
            <a:picLocks noChangeAspect="1"/>
          </p:cNvPicPr>
          <p:nvPr/>
        </p:nvPicPr>
        <p:blipFill>
          <a:blip r:embed="rId3"/>
          <a:stretch>
            <a:fillRect/>
          </a:stretch>
        </p:blipFill>
        <p:spPr>
          <a:xfrm>
            <a:off x="762894" y="2703749"/>
            <a:ext cx="7623175" cy="3045313"/>
          </a:xfrm>
          <a:prstGeom prst="rect">
            <a:avLst/>
          </a:prstGeom>
          <a:ln>
            <a:solidFill>
              <a:schemeClr val="tx1"/>
            </a:solidFill>
          </a:ln>
        </p:spPr>
      </p:pic>
      <p:sp>
        <p:nvSpPr>
          <p:cNvPr id="7" name="TextBox 6">
            <a:extLst>
              <a:ext uri="{FF2B5EF4-FFF2-40B4-BE49-F238E27FC236}">
                <a16:creationId xmlns:a16="http://schemas.microsoft.com/office/drawing/2014/main" id="{771501EA-1241-4B98-A972-0B5AA6096190}"/>
              </a:ext>
            </a:extLst>
          </p:cNvPr>
          <p:cNvSpPr txBox="1"/>
          <p:nvPr/>
        </p:nvSpPr>
        <p:spPr>
          <a:xfrm>
            <a:off x="4022054" y="5314286"/>
            <a:ext cx="4291818" cy="369332"/>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sz="1800" dirty="0"/>
              <a:t>How do we know when to stop pruning?</a:t>
            </a:r>
          </a:p>
        </p:txBody>
      </p:sp>
    </p:spTree>
    <p:extLst>
      <p:ext uri="{BB962C8B-B14F-4D97-AF65-F5344CB8AC3E}">
        <p14:creationId xmlns:p14="http://schemas.microsoft.com/office/powerpoint/2010/main" val="2213246495"/>
      </p:ext>
    </p:extLst>
  </p:cSld>
  <p:clrMapOvr>
    <a:masterClrMapping/>
  </p:clrMapOvr>
  <p:transition>
    <p:check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Regression Decision Trees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sp>
        <p:nvSpPr>
          <p:cNvPr id="5" name="TextBox 4">
            <a:extLst>
              <a:ext uri="{FF2B5EF4-FFF2-40B4-BE49-F238E27FC236}">
                <a16:creationId xmlns:a16="http://schemas.microsoft.com/office/drawing/2014/main" id="{ECF84347-5472-4B44-B03B-E2915EDC12F7}"/>
              </a:ext>
            </a:extLst>
          </p:cNvPr>
          <p:cNvSpPr txBox="1"/>
          <p:nvPr/>
        </p:nvSpPr>
        <p:spPr>
          <a:xfrm>
            <a:off x="760412" y="1667011"/>
            <a:ext cx="7623175" cy="646331"/>
          </a:xfrm>
          <a:prstGeom prst="rect">
            <a:avLst/>
          </a:prstGeom>
          <a:solidFill>
            <a:schemeClr val="accent5">
              <a:lumMod val="75000"/>
            </a:schemeClr>
          </a:solidFill>
          <a:ln>
            <a:solidFill>
              <a:schemeClr val="tx1"/>
            </a:solidFill>
          </a:ln>
        </p:spPr>
        <p:txBody>
          <a:bodyPr wrap="square" rtlCol="0">
            <a:spAutoFit/>
          </a:bodyPr>
          <a:lstStyle/>
          <a:p>
            <a:pPr algn="ctr"/>
            <a:r>
              <a:rPr lang="en-US" sz="1800" dirty="0"/>
              <a:t>We start by calculating the sum of the squared residuals for each tree.  Then, we apply a penalty term for the complexity of the model!</a:t>
            </a:r>
          </a:p>
        </p:txBody>
      </p:sp>
      <p:pic>
        <p:nvPicPr>
          <p:cNvPr id="8" name="Picture 7">
            <a:extLst>
              <a:ext uri="{FF2B5EF4-FFF2-40B4-BE49-F238E27FC236}">
                <a16:creationId xmlns:a16="http://schemas.microsoft.com/office/drawing/2014/main" id="{474A3861-6117-4AB7-A107-0E691E99DCE0}"/>
              </a:ext>
            </a:extLst>
          </p:cNvPr>
          <p:cNvPicPr>
            <a:picLocks noChangeAspect="1"/>
          </p:cNvPicPr>
          <p:nvPr/>
        </p:nvPicPr>
        <p:blipFill>
          <a:blip r:embed="rId3"/>
          <a:stretch>
            <a:fillRect/>
          </a:stretch>
        </p:blipFill>
        <p:spPr>
          <a:xfrm>
            <a:off x="762894" y="3790286"/>
            <a:ext cx="7623175" cy="2286894"/>
          </a:xfrm>
          <a:prstGeom prst="rect">
            <a:avLst/>
          </a:prstGeom>
          <a:ln>
            <a:solidFill>
              <a:schemeClr val="tx1"/>
            </a:solidFill>
          </a:ln>
        </p:spPr>
      </p:pic>
      <p:sp>
        <p:nvSpPr>
          <p:cNvPr id="2" name="TextBox 1">
            <a:extLst>
              <a:ext uri="{FF2B5EF4-FFF2-40B4-BE49-F238E27FC236}">
                <a16:creationId xmlns:a16="http://schemas.microsoft.com/office/drawing/2014/main" id="{07CDA1BE-2F5E-4B92-B3C5-2F54096BEFF0}"/>
              </a:ext>
            </a:extLst>
          </p:cNvPr>
          <p:cNvSpPr txBox="1"/>
          <p:nvPr/>
        </p:nvSpPr>
        <p:spPr>
          <a:xfrm>
            <a:off x="823322" y="3781335"/>
            <a:ext cx="1371600" cy="400110"/>
          </a:xfrm>
          <a:prstGeom prst="rect">
            <a:avLst/>
          </a:prstGeom>
          <a:noFill/>
        </p:spPr>
        <p:txBody>
          <a:bodyPr wrap="square" rtlCol="0">
            <a:spAutoFit/>
          </a:bodyPr>
          <a:lstStyle/>
          <a:p>
            <a:r>
              <a:rPr lang="en-US" sz="2000" dirty="0"/>
              <a:t>SSR: 543.8</a:t>
            </a:r>
          </a:p>
        </p:txBody>
      </p:sp>
      <p:sp>
        <p:nvSpPr>
          <p:cNvPr id="9" name="TextBox 8">
            <a:extLst>
              <a:ext uri="{FF2B5EF4-FFF2-40B4-BE49-F238E27FC236}">
                <a16:creationId xmlns:a16="http://schemas.microsoft.com/office/drawing/2014/main" id="{2A721118-D712-4ED7-8931-B75AAFC4A9D6}"/>
              </a:ext>
            </a:extLst>
          </p:cNvPr>
          <p:cNvSpPr txBox="1"/>
          <p:nvPr/>
        </p:nvSpPr>
        <p:spPr>
          <a:xfrm>
            <a:off x="3063153" y="3777752"/>
            <a:ext cx="1828800" cy="400110"/>
          </a:xfrm>
          <a:prstGeom prst="rect">
            <a:avLst/>
          </a:prstGeom>
          <a:noFill/>
        </p:spPr>
        <p:txBody>
          <a:bodyPr wrap="square" rtlCol="0">
            <a:spAutoFit/>
          </a:bodyPr>
          <a:lstStyle/>
          <a:p>
            <a:r>
              <a:rPr lang="en-US" sz="2000" dirty="0"/>
              <a:t>SSR: 5494.8</a:t>
            </a:r>
          </a:p>
        </p:txBody>
      </p:sp>
      <p:sp>
        <p:nvSpPr>
          <p:cNvPr id="10" name="TextBox 9">
            <a:extLst>
              <a:ext uri="{FF2B5EF4-FFF2-40B4-BE49-F238E27FC236}">
                <a16:creationId xmlns:a16="http://schemas.microsoft.com/office/drawing/2014/main" id="{A8DE8407-1ED6-4FFA-BC5E-17B3BE65EA13}"/>
              </a:ext>
            </a:extLst>
          </p:cNvPr>
          <p:cNvSpPr txBox="1"/>
          <p:nvPr/>
        </p:nvSpPr>
        <p:spPr>
          <a:xfrm>
            <a:off x="5044800" y="3772354"/>
            <a:ext cx="1828800" cy="400110"/>
          </a:xfrm>
          <a:prstGeom prst="rect">
            <a:avLst/>
          </a:prstGeom>
          <a:noFill/>
        </p:spPr>
        <p:txBody>
          <a:bodyPr wrap="square" rtlCol="0">
            <a:spAutoFit/>
          </a:bodyPr>
          <a:lstStyle/>
          <a:p>
            <a:r>
              <a:rPr lang="en-US" sz="2000" dirty="0"/>
              <a:t>SSR: 19243.7</a:t>
            </a:r>
          </a:p>
        </p:txBody>
      </p:sp>
      <p:sp>
        <p:nvSpPr>
          <p:cNvPr id="11" name="TextBox 10">
            <a:extLst>
              <a:ext uri="{FF2B5EF4-FFF2-40B4-BE49-F238E27FC236}">
                <a16:creationId xmlns:a16="http://schemas.microsoft.com/office/drawing/2014/main" id="{29537D94-B17D-4319-A911-FD98D2D46B7B}"/>
              </a:ext>
            </a:extLst>
          </p:cNvPr>
          <p:cNvSpPr txBox="1"/>
          <p:nvPr/>
        </p:nvSpPr>
        <p:spPr>
          <a:xfrm>
            <a:off x="6822863" y="3768769"/>
            <a:ext cx="1828800" cy="400110"/>
          </a:xfrm>
          <a:prstGeom prst="rect">
            <a:avLst/>
          </a:prstGeom>
          <a:noFill/>
        </p:spPr>
        <p:txBody>
          <a:bodyPr wrap="square" rtlCol="0">
            <a:spAutoFit/>
          </a:bodyPr>
          <a:lstStyle/>
          <a:p>
            <a:r>
              <a:rPr lang="en-US" sz="2000" dirty="0"/>
              <a:t>SSR: 28897.2</a:t>
            </a:r>
          </a:p>
        </p:txBody>
      </p:sp>
      <p:pic>
        <p:nvPicPr>
          <p:cNvPr id="4" name="Picture 3">
            <a:extLst>
              <a:ext uri="{FF2B5EF4-FFF2-40B4-BE49-F238E27FC236}">
                <a16:creationId xmlns:a16="http://schemas.microsoft.com/office/drawing/2014/main" id="{4A84697C-3307-4F65-9E84-727863CD70BC}"/>
              </a:ext>
            </a:extLst>
          </p:cNvPr>
          <p:cNvPicPr>
            <a:picLocks noChangeAspect="1"/>
          </p:cNvPicPr>
          <p:nvPr/>
        </p:nvPicPr>
        <p:blipFill>
          <a:blip r:embed="rId4"/>
          <a:stretch>
            <a:fillRect/>
          </a:stretch>
        </p:blipFill>
        <p:spPr>
          <a:xfrm>
            <a:off x="3063153" y="2447755"/>
            <a:ext cx="2924175" cy="390525"/>
          </a:xfrm>
          <a:prstGeom prst="rect">
            <a:avLst/>
          </a:prstGeom>
          <a:ln>
            <a:solidFill>
              <a:schemeClr val="tx1"/>
            </a:solidFill>
          </a:ln>
        </p:spPr>
      </p:pic>
      <p:sp>
        <p:nvSpPr>
          <p:cNvPr id="13" name="TextBox 12">
            <a:extLst>
              <a:ext uri="{FF2B5EF4-FFF2-40B4-BE49-F238E27FC236}">
                <a16:creationId xmlns:a16="http://schemas.microsoft.com/office/drawing/2014/main" id="{936448FF-DBF2-4112-8E54-AA6AE374DEB1}"/>
              </a:ext>
            </a:extLst>
          </p:cNvPr>
          <p:cNvSpPr txBox="1"/>
          <p:nvPr/>
        </p:nvSpPr>
        <p:spPr>
          <a:xfrm>
            <a:off x="772962" y="2981243"/>
            <a:ext cx="7623175" cy="646331"/>
          </a:xfrm>
          <a:prstGeom prst="rect">
            <a:avLst/>
          </a:prstGeom>
          <a:solidFill>
            <a:srgbClr val="CCE9AD"/>
          </a:solidFill>
          <a:ln>
            <a:solidFill>
              <a:schemeClr val="tx1"/>
            </a:solidFill>
          </a:ln>
        </p:spPr>
        <p:txBody>
          <a:bodyPr wrap="square" rtlCol="0">
            <a:spAutoFit/>
          </a:bodyPr>
          <a:lstStyle/>
          <a:p>
            <a:pPr algn="ctr"/>
            <a:r>
              <a:rPr lang="en-US" sz="1800" dirty="0"/>
              <a:t>Alpha is the penalty value (a hyperparameter that we set) and “T” is the number of terminal nodes (leaves).  The objective of this process is variance reduction!</a:t>
            </a:r>
          </a:p>
        </p:txBody>
      </p:sp>
    </p:spTree>
    <p:extLst>
      <p:ext uri="{BB962C8B-B14F-4D97-AF65-F5344CB8AC3E}">
        <p14:creationId xmlns:p14="http://schemas.microsoft.com/office/powerpoint/2010/main" val="865110327"/>
      </p:ext>
    </p:extLst>
  </p:cSld>
  <p:clrMapOvr>
    <a:masterClrMapping/>
  </p:clrMapOvr>
  <p:transition>
    <p:check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Regression Decision Trees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pic>
        <p:nvPicPr>
          <p:cNvPr id="8" name="Picture 7">
            <a:extLst>
              <a:ext uri="{FF2B5EF4-FFF2-40B4-BE49-F238E27FC236}">
                <a16:creationId xmlns:a16="http://schemas.microsoft.com/office/drawing/2014/main" id="{474A3861-6117-4AB7-A107-0E691E99DCE0}"/>
              </a:ext>
            </a:extLst>
          </p:cNvPr>
          <p:cNvPicPr>
            <a:picLocks noChangeAspect="1"/>
          </p:cNvPicPr>
          <p:nvPr/>
        </p:nvPicPr>
        <p:blipFill>
          <a:blip r:embed="rId3"/>
          <a:stretch>
            <a:fillRect/>
          </a:stretch>
        </p:blipFill>
        <p:spPr>
          <a:xfrm>
            <a:off x="762894" y="2692998"/>
            <a:ext cx="7623175" cy="2286894"/>
          </a:xfrm>
          <a:prstGeom prst="rect">
            <a:avLst/>
          </a:prstGeom>
          <a:ln>
            <a:solidFill>
              <a:schemeClr val="tx1"/>
            </a:solidFill>
          </a:ln>
        </p:spPr>
      </p:pic>
      <p:sp>
        <p:nvSpPr>
          <p:cNvPr id="2" name="TextBox 1">
            <a:extLst>
              <a:ext uri="{FF2B5EF4-FFF2-40B4-BE49-F238E27FC236}">
                <a16:creationId xmlns:a16="http://schemas.microsoft.com/office/drawing/2014/main" id="{07CDA1BE-2F5E-4B92-B3C5-2F54096BEFF0}"/>
              </a:ext>
            </a:extLst>
          </p:cNvPr>
          <p:cNvSpPr txBox="1"/>
          <p:nvPr/>
        </p:nvSpPr>
        <p:spPr>
          <a:xfrm>
            <a:off x="823322" y="2684047"/>
            <a:ext cx="1371600" cy="400110"/>
          </a:xfrm>
          <a:prstGeom prst="rect">
            <a:avLst/>
          </a:prstGeom>
          <a:noFill/>
        </p:spPr>
        <p:txBody>
          <a:bodyPr wrap="square" rtlCol="0">
            <a:spAutoFit/>
          </a:bodyPr>
          <a:lstStyle/>
          <a:p>
            <a:r>
              <a:rPr lang="en-US" sz="2000" dirty="0"/>
              <a:t>SSR: 543.8</a:t>
            </a:r>
          </a:p>
        </p:txBody>
      </p:sp>
      <p:sp>
        <p:nvSpPr>
          <p:cNvPr id="9" name="TextBox 8">
            <a:extLst>
              <a:ext uri="{FF2B5EF4-FFF2-40B4-BE49-F238E27FC236}">
                <a16:creationId xmlns:a16="http://schemas.microsoft.com/office/drawing/2014/main" id="{2A721118-D712-4ED7-8931-B75AAFC4A9D6}"/>
              </a:ext>
            </a:extLst>
          </p:cNvPr>
          <p:cNvSpPr txBox="1"/>
          <p:nvPr/>
        </p:nvSpPr>
        <p:spPr>
          <a:xfrm>
            <a:off x="3063153" y="2680464"/>
            <a:ext cx="1828800" cy="400110"/>
          </a:xfrm>
          <a:prstGeom prst="rect">
            <a:avLst/>
          </a:prstGeom>
          <a:noFill/>
        </p:spPr>
        <p:txBody>
          <a:bodyPr wrap="square" rtlCol="0">
            <a:spAutoFit/>
          </a:bodyPr>
          <a:lstStyle/>
          <a:p>
            <a:r>
              <a:rPr lang="en-US" sz="2000" dirty="0"/>
              <a:t>SSR: 5494.8</a:t>
            </a:r>
          </a:p>
        </p:txBody>
      </p:sp>
      <p:sp>
        <p:nvSpPr>
          <p:cNvPr id="10" name="TextBox 9">
            <a:extLst>
              <a:ext uri="{FF2B5EF4-FFF2-40B4-BE49-F238E27FC236}">
                <a16:creationId xmlns:a16="http://schemas.microsoft.com/office/drawing/2014/main" id="{A8DE8407-1ED6-4FFA-BC5E-17B3BE65EA13}"/>
              </a:ext>
            </a:extLst>
          </p:cNvPr>
          <p:cNvSpPr txBox="1"/>
          <p:nvPr/>
        </p:nvSpPr>
        <p:spPr>
          <a:xfrm>
            <a:off x="5044800" y="2675066"/>
            <a:ext cx="1828800" cy="400110"/>
          </a:xfrm>
          <a:prstGeom prst="rect">
            <a:avLst/>
          </a:prstGeom>
          <a:noFill/>
        </p:spPr>
        <p:txBody>
          <a:bodyPr wrap="square" rtlCol="0">
            <a:spAutoFit/>
          </a:bodyPr>
          <a:lstStyle/>
          <a:p>
            <a:r>
              <a:rPr lang="en-US" sz="2000" dirty="0"/>
              <a:t>SSR: 19243.7</a:t>
            </a:r>
          </a:p>
        </p:txBody>
      </p:sp>
      <p:sp>
        <p:nvSpPr>
          <p:cNvPr id="11" name="TextBox 10">
            <a:extLst>
              <a:ext uri="{FF2B5EF4-FFF2-40B4-BE49-F238E27FC236}">
                <a16:creationId xmlns:a16="http://schemas.microsoft.com/office/drawing/2014/main" id="{29537D94-B17D-4319-A911-FD98D2D46B7B}"/>
              </a:ext>
            </a:extLst>
          </p:cNvPr>
          <p:cNvSpPr txBox="1"/>
          <p:nvPr/>
        </p:nvSpPr>
        <p:spPr>
          <a:xfrm>
            <a:off x="6822863" y="2671481"/>
            <a:ext cx="1828800" cy="400110"/>
          </a:xfrm>
          <a:prstGeom prst="rect">
            <a:avLst/>
          </a:prstGeom>
          <a:noFill/>
        </p:spPr>
        <p:txBody>
          <a:bodyPr wrap="square" rtlCol="0">
            <a:spAutoFit/>
          </a:bodyPr>
          <a:lstStyle/>
          <a:p>
            <a:r>
              <a:rPr lang="en-US" sz="2000" dirty="0"/>
              <a:t>SSR: 28897.2</a:t>
            </a:r>
          </a:p>
        </p:txBody>
      </p:sp>
      <p:sp>
        <p:nvSpPr>
          <p:cNvPr id="13" name="TextBox 12">
            <a:extLst>
              <a:ext uri="{FF2B5EF4-FFF2-40B4-BE49-F238E27FC236}">
                <a16:creationId xmlns:a16="http://schemas.microsoft.com/office/drawing/2014/main" id="{936448FF-DBF2-4112-8E54-AA6AE374DEB1}"/>
              </a:ext>
            </a:extLst>
          </p:cNvPr>
          <p:cNvSpPr txBox="1"/>
          <p:nvPr/>
        </p:nvSpPr>
        <p:spPr>
          <a:xfrm>
            <a:off x="765583" y="1876619"/>
            <a:ext cx="7623175" cy="646331"/>
          </a:xfrm>
          <a:prstGeom prst="rect">
            <a:avLst/>
          </a:prstGeom>
          <a:solidFill>
            <a:srgbClr val="CCE9AD"/>
          </a:solidFill>
          <a:ln>
            <a:solidFill>
              <a:schemeClr val="tx1"/>
            </a:solidFill>
          </a:ln>
        </p:spPr>
        <p:txBody>
          <a:bodyPr wrap="square" rtlCol="0">
            <a:spAutoFit/>
          </a:bodyPr>
          <a:lstStyle/>
          <a:p>
            <a:pPr algn="ctr"/>
            <a:r>
              <a:rPr lang="en-US" sz="1800" dirty="0"/>
              <a:t>Alpha is the penalty value (a hyperparameter that we set) and “T” is the number of terminal nodes (leaves).</a:t>
            </a:r>
          </a:p>
        </p:txBody>
      </p:sp>
      <p:pic>
        <p:nvPicPr>
          <p:cNvPr id="3" name="Picture 2">
            <a:extLst>
              <a:ext uri="{FF2B5EF4-FFF2-40B4-BE49-F238E27FC236}">
                <a16:creationId xmlns:a16="http://schemas.microsoft.com/office/drawing/2014/main" id="{0E3B8368-173E-4744-A541-5F7F689D75CF}"/>
              </a:ext>
            </a:extLst>
          </p:cNvPr>
          <p:cNvPicPr>
            <a:picLocks noChangeAspect="1"/>
          </p:cNvPicPr>
          <p:nvPr/>
        </p:nvPicPr>
        <p:blipFill>
          <a:blip r:embed="rId4"/>
          <a:stretch>
            <a:fillRect/>
          </a:stretch>
        </p:blipFill>
        <p:spPr>
          <a:xfrm>
            <a:off x="561105" y="5035532"/>
            <a:ext cx="5019675" cy="304800"/>
          </a:xfrm>
          <a:prstGeom prst="rect">
            <a:avLst/>
          </a:prstGeom>
        </p:spPr>
      </p:pic>
      <p:pic>
        <p:nvPicPr>
          <p:cNvPr id="7" name="Picture 6">
            <a:extLst>
              <a:ext uri="{FF2B5EF4-FFF2-40B4-BE49-F238E27FC236}">
                <a16:creationId xmlns:a16="http://schemas.microsoft.com/office/drawing/2014/main" id="{1E70DD89-71BD-4E90-87D4-10C34E883921}"/>
              </a:ext>
            </a:extLst>
          </p:cNvPr>
          <p:cNvPicPr>
            <a:picLocks noChangeAspect="1"/>
          </p:cNvPicPr>
          <p:nvPr/>
        </p:nvPicPr>
        <p:blipFill>
          <a:blip r:embed="rId5"/>
          <a:stretch>
            <a:fillRect/>
          </a:stretch>
        </p:blipFill>
        <p:spPr>
          <a:xfrm>
            <a:off x="1219200" y="5344553"/>
            <a:ext cx="5124450" cy="314325"/>
          </a:xfrm>
          <a:prstGeom prst="rect">
            <a:avLst/>
          </a:prstGeom>
        </p:spPr>
      </p:pic>
      <p:pic>
        <p:nvPicPr>
          <p:cNvPr id="12" name="Picture 11">
            <a:extLst>
              <a:ext uri="{FF2B5EF4-FFF2-40B4-BE49-F238E27FC236}">
                <a16:creationId xmlns:a16="http://schemas.microsoft.com/office/drawing/2014/main" id="{8293EF15-8B02-4587-914E-B2D5455CF0F2}"/>
              </a:ext>
            </a:extLst>
          </p:cNvPr>
          <p:cNvPicPr>
            <a:picLocks noChangeAspect="1"/>
          </p:cNvPicPr>
          <p:nvPr/>
        </p:nvPicPr>
        <p:blipFill>
          <a:blip r:embed="rId6"/>
          <a:stretch>
            <a:fillRect/>
          </a:stretch>
        </p:blipFill>
        <p:spPr>
          <a:xfrm>
            <a:off x="1840204" y="5658878"/>
            <a:ext cx="5191125" cy="266700"/>
          </a:xfrm>
          <a:prstGeom prst="rect">
            <a:avLst/>
          </a:prstGeom>
        </p:spPr>
      </p:pic>
      <p:pic>
        <p:nvPicPr>
          <p:cNvPr id="14" name="Picture 13">
            <a:extLst>
              <a:ext uri="{FF2B5EF4-FFF2-40B4-BE49-F238E27FC236}">
                <a16:creationId xmlns:a16="http://schemas.microsoft.com/office/drawing/2014/main" id="{182E8466-521A-40B0-A1E2-335DCAF5BAE9}"/>
              </a:ext>
            </a:extLst>
          </p:cNvPr>
          <p:cNvPicPr>
            <a:picLocks noChangeAspect="1"/>
          </p:cNvPicPr>
          <p:nvPr/>
        </p:nvPicPr>
        <p:blipFill>
          <a:blip r:embed="rId7"/>
          <a:stretch>
            <a:fillRect/>
          </a:stretch>
        </p:blipFill>
        <p:spPr>
          <a:xfrm>
            <a:off x="2434950" y="5937859"/>
            <a:ext cx="5219700" cy="276225"/>
          </a:xfrm>
          <a:prstGeom prst="rect">
            <a:avLst/>
          </a:prstGeom>
        </p:spPr>
      </p:pic>
    </p:spTree>
    <p:extLst>
      <p:ext uri="{BB962C8B-B14F-4D97-AF65-F5344CB8AC3E}">
        <p14:creationId xmlns:p14="http://schemas.microsoft.com/office/powerpoint/2010/main" val="447473282"/>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4"/>
          <p:cNvSpPr>
            <a:spLocks noGrp="1" noChangeArrowheads="1"/>
          </p:cNvSpPr>
          <p:nvPr>
            <p:ph type="body" idx="1"/>
          </p:nvPr>
        </p:nvSpPr>
        <p:spPr>
          <a:xfrm>
            <a:off x="457200" y="381000"/>
            <a:ext cx="8229600" cy="5867400"/>
          </a:xfrm>
        </p:spPr>
        <p:txBody>
          <a:bodyPr/>
          <a:lstStyle/>
          <a:p>
            <a:pPr marL="0" indent="0" eaLnBrk="1" hangingPunct="1">
              <a:spcAft>
                <a:spcPts val="1000"/>
              </a:spcAft>
              <a:buNone/>
            </a:pPr>
            <a:r>
              <a:rPr lang="en-US" altLang="en-US" dirty="0"/>
              <a:t> </a:t>
            </a:r>
          </a:p>
        </p:txBody>
      </p:sp>
      <p:sp>
        <p:nvSpPr>
          <p:cNvPr id="2" name="TextBox 1">
            <a:extLst>
              <a:ext uri="{FF2B5EF4-FFF2-40B4-BE49-F238E27FC236}">
                <a16:creationId xmlns:a16="http://schemas.microsoft.com/office/drawing/2014/main" id="{17786796-4646-4648-B8C1-452D9F648273}"/>
              </a:ext>
            </a:extLst>
          </p:cNvPr>
          <p:cNvSpPr txBox="1"/>
          <p:nvPr/>
        </p:nvSpPr>
        <p:spPr>
          <a:xfrm>
            <a:off x="747038" y="609600"/>
            <a:ext cx="7696200" cy="2123658"/>
          </a:xfrm>
          <a:prstGeom prst="rect">
            <a:avLst/>
          </a:prstGeom>
          <a:solidFill>
            <a:schemeClr val="bg1"/>
          </a:solidFill>
          <a:ln>
            <a:solidFill>
              <a:schemeClr val="tx1"/>
            </a:solidFill>
          </a:ln>
        </p:spPr>
        <p:txBody>
          <a:bodyPr wrap="square" rtlCol="0">
            <a:spAutoFit/>
          </a:bodyPr>
          <a:lstStyle/>
          <a:p>
            <a:r>
              <a:rPr lang="en-US" sz="2200" dirty="0"/>
              <a:t>We need to discuss two concepts that are important for all machine learning algorithms (but particularly relevant for decision trees): </a:t>
            </a:r>
          </a:p>
          <a:p>
            <a:pPr marL="457200" indent="-457200">
              <a:buAutoNum type="arabicPeriod"/>
            </a:pPr>
            <a:r>
              <a:rPr lang="en-US" sz="2200" dirty="0"/>
              <a:t>Bias </a:t>
            </a:r>
          </a:p>
          <a:p>
            <a:pPr marL="457200" indent="-457200">
              <a:buAutoNum type="arabicPeriod"/>
            </a:pPr>
            <a:r>
              <a:rPr lang="en-US" sz="2200" dirty="0"/>
              <a:t>Variance</a:t>
            </a:r>
          </a:p>
          <a:p>
            <a:r>
              <a:rPr lang="en-US" sz="2200" dirty="0"/>
              <a:t>and one technique specific to Decision Trees</a:t>
            </a:r>
          </a:p>
          <a:p>
            <a:pPr marL="457200" indent="-457200">
              <a:buAutoNum type="arabicPeriod"/>
            </a:pPr>
            <a:r>
              <a:rPr lang="en-US" sz="2200" dirty="0"/>
              <a:t>Cost Complexity Pruning</a:t>
            </a:r>
          </a:p>
        </p:txBody>
      </p:sp>
      <p:pic>
        <p:nvPicPr>
          <p:cNvPr id="5" name="Picture 4">
            <a:extLst>
              <a:ext uri="{FF2B5EF4-FFF2-40B4-BE49-F238E27FC236}">
                <a16:creationId xmlns:a16="http://schemas.microsoft.com/office/drawing/2014/main" id="{D19216F8-EF11-4B46-A2E6-7B05C5CAEC9D}"/>
              </a:ext>
            </a:extLst>
          </p:cNvPr>
          <p:cNvPicPr>
            <a:picLocks noChangeAspect="1"/>
          </p:cNvPicPr>
          <p:nvPr/>
        </p:nvPicPr>
        <p:blipFill>
          <a:blip r:embed="rId3"/>
          <a:stretch>
            <a:fillRect/>
          </a:stretch>
        </p:blipFill>
        <p:spPr>
          <a:xfrm>
            <a:off x="2059188" y="2819401"/>
            <a:ext cx="5276850" cy="3363558"/>
          </a:xfrm>
          <a:prstGeom prst="rect">
            <a:avLst/>
          </a:prstGeom>
          <a:ln>
            <a:solidFill>
              <a:schemeClr val="tx1"/>
            </a:solidFill>
          </a:ln>
        </p:spPr>
      </p:pic>
    </p:spTree>
    <p:extLst>
      <p:ext uri="{BB962C8B-B14F-4D97-AF65-F5344CB8AC3E}">
        <p14:creationId xmlns:p14="http://schemas.microsoft.com/office/powerpoint/2010/main" val="2444293784"/>
      </p:ext>
    </p:extLst>
  </p:cSld>
  <p:clrMapOvr>
    <a:masterClrMapping/>
  </p:clrMapOvr>
  <p:transition>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Bias/Variance Tradeoff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pic>
        <p:nvPicPr>
          <p:cNvPr id="2" name="Picture 1">
            <a:extLst>
              <a:ext uri="{FF2B5EF4-FFF2-40B4-BE49-F238E27FC236}">
                <a16:creationId xmlns:a16="http://schemas.microsoft.com/office/drawing/2014/main" id="{A0F224E0-FE37-4FEF-B945-EA2597B510CF}"/>
              </a:ext>
            </a:extLst>
          </p:cNvPr>
          <p:cNvPicPr>
            <a:picLocks noChangeAspect="1"/>
          </p:cNvPicPr>
          <p:nvPr/>
        </p:nvPicPr>
        <p:blipFill>
          <a:blip r:embed="rId3"/>
          <a:stretch>
            <a:fillRect/>
          </a:stretch>
        </p:blipFill>
        <p:spPr>
          <a:xfrm>
            <a:off x="838200" y="2959254"/>
            <a:ext cx="3505200" cy="2895600"/>
          </a:xfrm>
          <a:prstGeom prst="rect">
            <a:avLst/>
          </a:prstGeom>
          <a:ln>
            <a:solidFill>
              <a:schemeClr val="tx1"/>
            </a:solidFill>
          </a:ln>
        </p:spPr>
      </p:pic>
      <p:sp>
        <p:nvSpPr>
          <p:cNvPr id="4" name="TextBox 3">
            <a:extLst>
              <a:ext uri="{FF2B5EF4-FFF2-40B4-BE49-F238E27FC236}">
                <a16:creationId xmlns:a16="http://schemas.microsoft.com/office/drawing/2014/main" id="{24EAD2C8-3642-4AC8-93AC-AE61911B363C}"/>
              </a:ext>
            </a:extLst>
          </p:cNvPr>
          <p:cNvSpPr txBox="1"/>
          <p:nvPr/>
        </p:nvSpPr>
        <p:spPr>
          <a:xfrm>
            <a:off x="1295400" y="5801403"/>
            <a:ext cx="2438400" cy="400110"/>
          </a:xfrm>
          <a:prstGeom prst="rect">
            <a:avLst/>
          </a:prstGeom>
          <a:noFill/>
        </p:spPr>
        <p:txBody>
          <a:bodyPr wrap="square" rtlCol="0">
            <a:spAutoFit/>
          </a:bodyPr>
          <a:lstStyle/>
          <a:p>
            <a:pPr algn="ctr"/>
            <a:r>
              <a:rPr lang="en-US" sz="2000" dirty="0"/>
              <a:t>Experience</a:t>
            </a:r>
          </a:p>
        </p:txBody>
      </p:sp>
      <p:sp>
        <p:nvSpPr>
          <p:cNvPr id="7" name="TextBox 6">
            <a:extLst>
              <a:ext uri="{FF2B5EF4-FFF2-40B4-BE49-F238E27FC236}">
                <a16:creationId xmlns:a16="http://schemas.microsoft.com/office/drawing/2014/main" id="{0A9F6A63-0E3A-4618-A041-37663E261697}"/>
              </a:ext>
            </a:extLst>
          </p:cNvPr>
          <p:cNvSpPr txBox="1"/>
          <p:nvPr/>
        </p:nvSpPr>
        <p:spPr>
          <a:xfrm rot="16200000">
            <a:off x="-571807" y="4131581"/>
            <a:ext cx="2438400" cy="400110"/>
          </a:xfrm>
          <a:prstGeom prst="rect">
            <a:avLst/>
          </a:prstGeom>
          <a:noFill/>
        </p:spPr>
        <p:txBody>
          <a:bodyPr wrap="square" rtlCol="0">
            <a:spAutoFit/>
          </a:bodyPr>
          <a:lstStyle/>
          <a:p>
            <a:pPr algn="ctr"/>
            <a:r>
              <a:rPr lang="en-US" sz="2000" dirty="0"/>
              <a:t>Revenue</a:t>
            </a:r>
          </a:p>
        </p:txBody>
      </p:sp>
      <p:pic>
        <p:nvPicPr>
          <p:cNvPr id="5" name="Picture 4">
            <a:extLst>
              <a:ext uri="{FF2B5EF4-FFF2-40B4-BE49-F238E27FC236}">
                <a16:creationId xmlns:a16="http://schemas.microsoft.com/office/drawing/2014/main" id="{7B192B34-F9B7-4D00-9C28-023C046847D9}"/>
              </a:ext>
            </a:extLst>
          </p:cNvPr>
          <p:cNvPicPr>
            <a:picLocks noChangeAspect="1"/>
          </p:cNvPicPr>
          <p:nvPr/>
        </p:nvPicPr>
        <p:blipFill>
          <a:blip r:embed="rId4"/>
          <a:stretch>
            <a:fillRect/>
          </a:stretch>
        </p:blipFill>
        <p:spPr>
          <a:xfrm>
            <a:off x="4753373" y="2959254"/>
            <a:ext cx="3857227" cy="2895600"/>
          </a:xfrm>
          <a:prstGeom prst="rect">
            <a:avLst/>
          </a:prstGeom>
          <a:ln>
            <a:solidFill>
              <a:schemeClr val="tx1"/>
            </a:solidFill>
          </a:ln>
        </p:spPr>
      </p:pic>
      <p:sp>
        <p:nvSpPr>
          <p:cNvPr id="9" name="TextBox 8">
            <a:extLst>
              <a:ext uri="{FF2B5EF4-FFF2-40B4-BE49-F238E27FC236}">
                <a16:creationId xmlns:a16="http://schemas.microsoft.com/office/drawing/2014/main" id="{7588D4E1-2074-4230-BA86-CD1DAE57A3E5}"/>
              </a:ext>
            </a:extLst>
          </p:cNvPr>
          <p:cNvSpPr txBox="1"/>
          <p:nvPr/>
        </p:nvSpPr>
        <p:spPr>
          <a:xfrm rot="16200000">
            <a:off x="3324255" y="4144127"/>
            <a:ext cx="2438400" cy="400110"/>
          </a:xfrm>
          <a:prstGeom prst="rect">
            <a:avLst/>
          </a:prstGeom>
          <a:noFill/>
        </p:spPr>
        <p:txBody>
          <a:bodyPr wrap="square" rtlCol="0">
            <a:spAutoFit/>
          </a:bodyPr>
          <a:lstStyle/>
          <a:p>
            <a:pPr algn="ctr"/>
            <a:r>
              <a:rPr lang="en-US" sz="2000" dirty="0"/>
              <a:t>Revenue</a:t>
            </a:r>
          </a:p>
        </p:txBody>
      </p:sp>
      <p:sp>
        <p:nvSpPr>
          <p:cNvPr id="10" name="TextBox 9">
            <a:extLst>
              <a:ext uri="{FF2B5EF4-FFF2-40B4-BE49-F238E27FC236}">
                <a16:creationId xmlns:a16="http://schemas.microsoft.com/office/drawing/2014/main" id="{04F2C3F7-3513-4C66-96D3-A5729D8EE7E1}"/>
              </a:ext>
            </a:extLst>
          </p:cNvPr>
          <p:cNvSpPr txBox="1"/>
          <p:nvPr/>
        </p:nvSpPr>
        <p:spPr>
          <a:xfrm>
            <a:off x="5438883" y="5803194"/>
            <a:ext cx="2438400" cy="400110"/>
          </a:xfrm>
          <a:prstGeom prst="rect">
            <a:avLst/>
          </a:prstGeom>
          <a:noFill/>
        </p:spPr>
        <p:txBody>
          <a:bodyPr wrap="square" rtlCol="0">
            <a:spAutoFit/>
          </a:bodyPr>
          <a:lstStyle/>
          <a:p>
            <a:pPr algn="ctr"/>
            <a:r>
              <a:rPr lang="en-US" sz="2000" dirty="0"/>
              <a:t>Experience</a:t>
            </a:r>
          </a:p>
        </p:txBody>
      </p:sp>
      <p:sp>
        <p:nvSpPr>
          <p:cNvPr id="11" name="TextBox 10">
            <a:extLst>
              <a:ext uri="{FF2B5EF4-FFF2-40B4-BE49-F238E27FC236}">
                <a16:creationId xmlns:a16="http://schemas.microsoft.com/office/drawing/2014/main" id="{D37F0C5B-63B3-4E8C-BB27-9252D50BA174}"/>
              </a:ext>
            </a:extLst>
          </p:cNvPr>
          <p:cNvSpPr txBox="1"/>
          <p:nvPr/>
        </p:nvSpPr>
        <p:spPr>
          <a:xfrm>
            <a:off x="533400" y="1764316"/>
            <a:ext cx="8077200" cy="992579"/>
          </a:xfrm>
          <a:prstGeom prst="rect">
            <a:avLst/>
          </a:prstGeom>
          <a:solidFill>
            <a:schemeClr val="accent2">
              <a:lumMod val="20000"/>
              <a:lumOff val="80000"/>
            </a:schemeClr>
          </a:solidFill>
          <a:ln>
            <a:solidFill>
              <a:schemeClr val="tx1"/>
            </a:solidFill>
          </a:ln>
        </p:spPr>
        <p:txBody>
          <a:bodyPr wrap="square" rtlCol="0">
            <a:spAutoFit/>
          </a:bodyPr>
          <a:lstStyle/>
          <a:p>
            <a:r>
              <a:rPr lang="en-US" sz="1950" dirty="0"/>
              <a:t>For this discussion, we want to predict </a:t>
            </a:r>
            <a:r>
              <a:rPr lang="en-US" sz="1950" b="1" i="1" u="sng" dirty="0"/>
              <a:t>sales revenue</a:t>
            </a:r>
            <a:r>
              <a:rPr lang="en-US" sz="1950" dirty="0"/>
              <a:t> from </a:t>
            </a:r>
            <a:r>
              <a:rPr lang="en-US" sz="1950" b="1" i="1" u="sng" dirty="0"/>
              <a:t>sales person experience</a:t>
            </a:r>
            <a:r>
              <a:rPr lang="en-US" sz="1950" dirty="0"/>
              <a:t>.  In general, there is a positive relationship but the effect levels-off whereby more sales experience is no longer correlated with greater revenue.</a:t>
            </a:r>
          </a:p>
        </p:txBody>
      </p:sp>
    </p:spTree>
    <p:extLst>
      <p:ext uri="{BB962C8B-B14F-4D97-AF65-F5344CB8AC3E}">
        <p14:creationId xmlns:p14="http://schemas.microsoft.com/office/powerpoint/2010/main" val="2870138813"/>
      </p:ext>
    </p:extLst>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Bias/Variance Tradeoff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sp>
        <p:nvSpPr>
          <p:cNvPr id="4" name="TextBox 3">
            <a:extLst>
              <a:ext uri="{FF2B5EF4-FFF2-40B4-BE49-F238E27FC236}">
                <a16:creationId xmlns:a16="http://schemas.microsoft.com/office/drawing/2014/main" id="{24EAD2C8-3642-4AC8-93AC-AE61911B363C}"/>
              </a:ext>
            </a:extLst>
          </p:cNvPr>
          <p:cNvSpPr txBox="1"/>
          <p:nvPr/>
        </p:nvSpPr>
        <p:spPr>
          <a:xfrm>
            <a:off x="3371636" y="5747613"/>
            <a:ext cx="2438400" cy="400110"/>
          </a:xfrm>
          <a:prstGeom prst="rect">
            <a:avLst/>
          </a:prstGeom>
          <a:noFill/>
        </p:spPr>
        <p:txBody>
          <a:bodyPr wrap="square" rtlCol="0">
            <a:spAutoFit/>
          </a:bodyPr>
          <a:lstStyle/>
          <a:p>
            <a:pPr algn="ctr"/>
            <a:r>
              <a:rPr lang="en-US" sz="2000" dirty="0"/>
              <a:t>Experience</a:t>
            </a:r>
          </a:p>
        </p:txBody>
      </p:sp>
      <p:sp>
        <p:nvSpPr>
          <p:cNvPr id="7" name="TextBox 6">
            <a:extLst>
              <a:ext uri="{FF2B5EF4-FFF2-40B4-BE49-F238E27FC236}">
                <a16:creationId xmlns:a16="http://schemas.microsoft.com/office/drawing/2014/main" id="{0A9F6A63-0E3A-4618-A041-37663E261697}"/>
              </a:ext>
            </a:extLst>
          </p:cNvPr>
          <p:cNvSpPr txBox="1"/>
          <p:nvPr/>
        </p:nvSpPr>
        <p:spPr>
          <a:xfrm rot="16200000">
            <a:off x="1170939" y="4077791"/>
            <a:ext cx="2438400" cy="400110"/>
          </a:xfrm>
          <a:prstGeom prst="rect">
            <a:avLst/>
          </a:prstGeom>
          <a:noFill/>
        </p:spPr>
        <p:txBody>
          <a:bodyPr wrap="square" rtlCol="0">
            <a:spAutoFit/>
          </a:bodyPr>
          <a:lstStyle/>
          <a:p>
            <a:pPr algn="ctr"/>
            <a:r>
              <a:rPr lang="en-US" sz="2000" dirty="0"/>
              <a:t>Revenue</a:t>
            </a:r>
          </a:p>
        </p:txBody>
      </p:sp>
      <p:sp>
        <p:nvSpPr>
          <p:cNvPr id="11" name="TextBox 10">
            <a:extLst>
              <a:ext uri="{FF2B5EF4-FFF2-40B4-BE49-F238E27FC236}">
                <a16:creationId xmlns:a16="http://schemas.microsoft.com/office/drawing/2014/main" id="{D37F0C5B-63B3-4E8C-BB27-9252D50BA174}"/>
              </a:ext>
            </a:extLst>
          </p:cNvPr>
          <p:cNvSpPr txBox="1"/>
          <p:nvPr/>
        </p:nvSpPr>
        <p:spPr>
          <a:xfrm>
            <a:off x="533400" y="1764316"/>
            <a:ext cx="8077200" cy="1015663"/>
          </a:xfrm>
          <a:prstGeom prst="rect">
            <a:avLst/>
          </a:prstGeom>
          <a:solidFill>
            <a:schemeClr val="accent2">
              <a:lumMod val="20000"/>
              <a:lumOff val="80000"/>
            </a:schemeClr>
          </a:solidFill>
          <a:ln>
            <a:solidFill>
              <a:schemeClr val="tx1"/>
            </a:solidFill>
          </a:ln>
        </p:spPr>
        <p:txBody>
          <a:bodyPr wrap="square" rtlCol="0">
            <a:spAutoFit/>
          </a:bodyPr>
          <a:lstStyle/>
          <a:p>
            <a:r>
              <a:rPr lang="en-US" sz="2000" dirty="0"/>
              <a:t>We randomly split the data into testing and training data sets!  For this example, the </a:t>
            </a:r>
            <a:r>
              <a:rPr lang="en-US" sz="2000" b="1" i="1" u="sng" dirty="0">
                <a:solidFill>
                  <a:srgbClr val="0070C0"/>
                </a:solidFill>
              </a:rPr>
              <a:t>blue circles</a:t>
            </a:r>
            <a:r>
              <a:rPr lang="en-US" sz="2000" dirty="0"/>
              <a:t> will be used for training and the </a:t>
            </a:r>
            <a:r>
              <a:rPr lang="en-US" sz="2000" b="1" i="1" u="sng" dirty="0">
                <a:solidFill>
                  <a:srgbClr val="00B050"/>
                </a:solidFill>
              </a:rPr>
              <a:t>green circles</a:t>
            </a:r>
            <a:r>
              <a:rPr lang="en-US" sz="2000" dirty="0"/>
              <a:t> used for testing the model.</a:t>
            </a:r>
          </a:p>
        </p:txBody>
      </p:sp>
      <p:pic>
        <p:nvPicPr>
          <p:cNvPr id="3" name="Picture 2">
            <a:extLst>
              <a:ext uri="{FF2B5EF4-FFF2-40B4-BE49-F238E27FC236}">
                <a16:creationId xmlns:a16="http://schemas.microsoft.com/office/drawing/2014/main" id="{F20A4252-B7BC-4FCD-AF78-44E3F5532F7B}"/>
              </a:ext>
            </a:extLst>
          </p:cNvPr>
          <p:cNvPicPr>
            <a:picLocks noChangeAspect="1"/>
          </p:cNvPicPr>
          <p:nvPr/>
        </p:nvPicPr>
        <p:blipFill>
          <a:blip r:embed="rId3"/>
          <a:stretch>
            <a:fillRect/>
          </a:stretch>
        </p:blipFill>
        <p:spPr>
          <a:xfrm>
            <a:off x="2578540" y="2974493"/>
            <a:ext cx="4524375" cy="2800350"/>
          </a:xfrm>
          <a:prstGeom prst="rect">
            <a:avLst/>
          </a:prstGeom>
          <a:ln>
            <a:solidFill>
              <a:schemeClr val="tx1"/>
            </a:solidFill>
          </a:ln>
        </p:spPr>
      </p:pic>
    </p:spTree>
    <p:extLst>
      <p:ext uri="{BB962C8B-B14F-4D97-AF65-F5344CB8AC3E}">
        <p14:creationId xmlns:p14="http://schemas.microsoft.com/office/powerpoint/2010/main" val="1235203582"/>
      </p:ext>
    </p:extLst>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Bias/Variance Tradeoff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sp>
        <p:nvSpPr>
          <p:cNvPr id="4" name="TextBox 3">
            <a:extLst>
              <a:ext uri="{FF2B5EF4-FFF2-40B4-BE49-F238E27FC236}">
                <a16:creationId xmlns:a16="http://schemas.microsoft.com/office/drawing/2014/main" id="{24EAD2C8-3642-4AC8-93AC-AE61911B363C}"/>
              </a:ext>
            </a:extLst>
          </p:cNvPr>
          <p:cNvSpPr txBox="1"/>
          <p:nvPr/>
        </p:nvSpPr>
        <p:spPr>
          <a:xfrm>
            <a:off x="1795544" y="5047778"/>
            <a:ext cx="2438400" cy="400110"/>
          </a:xfrm>
          <a:prstGeom prst="rect">
            <a:avLst/>
          </a:prstGeom>
          <a:noFill/>
        </p:spPr>
        <p:txBody>
          <a:bodyPr wrap="square" rtlCol="0">
            <a:spAutoFit/>
          </a:bodyPr>
          <a:lstStyle/>
          <a:p>
            <a:pPr algn="ctr"/>
            <a:r>
              <a:rPr lang="en-US" sz="2000" dirty="0"/>
              <a:t>Experience</a:t>
            </a:r>
          </a:p>
        </p:txBody>
      </p:sp>
      <p:sp>
        <p:nvSpPr>
          <p:cNvPr id="7" name="TextBox 6">
            <a:extLst>
              <a:ext uri="{FF2B5EF4-FFF2-40B4-BE49-F238E27FC236}">
                <a16:creationId xmlns:a16="http://schemas.microsoft.com/office/drawing/2014/main" id="{0A9F6A63-0E3A-4618-A041-37663E261697}"/>
              </a:ext>
            </a:extLst>
          </p:cNvPr>
          <p:cNvSpPr txBox="1"/>
          <p:nvPr/>
        </p:nvSpPr>
        <p:spPr>
          <a:xfrm rot="16200000">
            <a:off x="-472883" y="3756770"/>
            <a:ext cx="2438400" cy="400110"/>
          </a:xfrm>
          <a:prstGeom prst="rect">
            <a:avLst/>
          </a:prstGeom>
          <a:noFill/>
        </p:spPr>
        <p:txBody>
          <a:bodyPr wrap="square" rtlCol="0">
            <a:spAutoFit/>
          </a:bodyPr>
          <a:lstStyle/>
          <a:p>
            <a:pPr algn="ctr"/>
            <a:r>
              <a:rPr lang="en-US" sz="2000" dirty="0"/>
              <a:t>Revenue</a:t>
            </a:r>
          </a:p>
        </p:txBody>
      </p:sp>
      <p:sp>
        <p:nvSpPr>
          <p:cNvPr id="11" name="TextBox 10">
            <a:extLst>
              <a:ext uri="{FF2B5EF4-FFF2-40B4-BE49-F238E27FC236}">
                <a16:creationId xmlns:a16="http://schemas.microsoft.com/office/drawing/2014/main" id="{D37F0C5B-63B3-4E8C-BB27-9252D50BA174}"/>
              </a:ext>
            </a:extLst>
          </p:cNvPr>
          <p:cNvSpPr txBox="1"/>
          <p:nvPr/>
        </p:nvSpPr>
        <p:spPr>
          <a:xfrm>
            <a:off x="533400" y="1674715"/>
            <a:ext cx="8077200" cy="707886"/>
          </a:xfrm>
          <a:prstGeom prst="rect">
            <a:avLst/>
          </a:prstGeom>
          <a:solidFill>
            <a:schemeClr val="accent2">
              <a:lumMod val="20000"/>
              <a:lumOff val="80000"/>
            </a:schemeClr>
          </a:solidFill>
          <a:ln>
            <a:solidFill>
              <a:schemeClr val="tx1"/>
            </a:solidFill>
          </a:ln>
        </p:spPr>
        <p:txBody>
          <a:bodyPr wrap="square" rtlCol="0">
            <a:spAutoFit/>
          </a:bodyPr>
          <a:lstStyle/>
          <a:p>
            <a:r>
              <a:rPr lang="en-US" sz="2000" dirty="0"/>
              <a:t>Let’s use the </a:t>
            </a:r>
            <a:r>
              <a:rPr lang="en-US" sz="2000" dirty="0" err="1"/>
              <a:t>RegressionClassifier</a:t>
            </a:r>
            <a:r>
              <a:rPr lang="en-US" sz="2000" dirty="0"/>
              <a:t> (i.e., Least Squares) to fit a model to the </a:t>
            </a:r>
            <a:r>
              <a:rPr lang="en-US" sz="2000" b="1" i="1" u="sng" dirty="0">
                <a:solidFill>
                  <a:srgbClr val="0070C0"/>
                </a:solidFill>
              </a:rPr>
              <a:t>training data</a:t>
            </a:r>
            <a:r>
              <a:rPr lang="en-US" sz="2000" dirty="0"/>
              <a:t> set.</a:t>
            </a:r>
          </a:p>
        </p:txBody>
      </p:sp>
      <p:pic>
        <p:nvPicPr>
          <p:cNvPr id="5" name="Picture 4">
            <a:extLst>
              <a:ext uri="{FF2B5EF4-FFF2-40B4-BE49-F238E27FC236}">
                <a16:creationId xmlns:a16="http://schemas.microsoft.com/office/drawing/2014/main" id="{DB7935C2-510F-459E-9CBA-0550A2D9AEA3}"/>
              </a:ext>
            </a:extLst>
          </p:cNvPr>
          <p:cNvPicPr>
            <a:picLocks noChangeAspect="1"/>
          </p:cNvPicPr>
          <p:nvPr/>
        </p:nvPicPr>
        <p:blipFill>
          <a:blip r:embed="rId3"/>
          <a:stretch>
            <a:fillRect/>
          </a:stretch>
        </p:blipFill>
        <p:spPr>
          <a:xfrm>
            <a:off x="1000162" y="2649886"/>
            <a:ext cx="4429125" cy="2438400"/>
          </a:xfrm>
          <a:prstGeom prst="rect">
            <a:avLst/>
          </a:prstGeom>
          <a:ln>
            <a:solidFill>
              <a:schemeClr val="tx1"/>
            </a:solidFill>
          </a:ln>
        </p:spPr>
      </p:pic>
      <p:sp>
        <p:nvSpPr>
          <p:cNvPr id="8" name="TextBox 7">
            <a:extLst>
              <a:ext uri="{FF2B5EF4-FFF2-40B4-BE49-F238E27FC236}">
                <a16:creationId xmlns:a16="http://schemas.microsoft.com/office/drawing/2014/main" id="{84F240BA-88D2-496B-A021-9FB6D9FE2547}"/>
              </a:ext>
            </a:extLst>
          </p:cNvPr>
          <p:cNvSpPr txBox="1"/>
          <p:nvPr/>
        </p:nvSpPr>
        <p:spPr>
          <a:xfrm>
            <a:off x="5572287" y="2471746"/>
            <a:ext cx="3014301" cy="2862322"/>
          </a:xfrm>
          <a:prstGeom prst="rect">
            <a:avLst/>
          </a:prstGeom>
          <a:solidFill>
            <a:schemeClr val="accent5">
              <a:lumMod val="90000"/>
            </a:schemeClr>
          </a:solidFill>
          <a:ln>
            <a:solidFill>
              <a:schemeClr val="tx1"/>
            </a:solidFill>
          </a:ln>
        </p:spPr>
        <p:txBody>
          <a:bodyPr wrap="square" rtlCol="0">
            <a:spAutoFit/>
          </a:bodyPr>
          <a:lstStyle/>
          <a:p>
            <a:r>
              <a:rPr lang="en-US" sz="2000" dirty="0"/>
              <a:t>We can see that this straight line (or any straight line for that matter) that gets fit via the linear Regression Classifier does not have the flexibility to accurately replicate the true relationship between sales experience and revenue. </a:t>
            </a:r>
          </a:p>
        </p:txBody>
      </p:sp>
      <p:sp>
        <p:nvSpPr>
          <p:cNvPr id="9" name="TextBox 8">
            <a:extLst>
              <a:ext uri="{FF2B5EF4-FFF2-40B4-BE49-F238E27FC236}">
                <a16:creationId xmlns:a16="http://schemas.microsoft.com/office/drawing/2014/main" id="{634E9B21-049F-4EAD-9F68-3BC678A32B35}"/>
              </a:ext>
            </a:extLst>
          </p:cNvPr>
          <p:cNvSpPr txBox="1"/>
          <p:nvPr/>
        </p:nvSpPr>
        <p:spPr>
          <a:xfrm>
            <a:off x="546260" y="5470761"/>
            <a:ext cx="8040327" cy="707886"/>
          </a:xfrm>
          <a:prstGeom prst="rect">
            <a:avLst/>
          </a:prstGeom>
          <a:solidFill>
            <a:srgbClr val="CCE9AD"/>
          </a:solidFill>
          <a:ln>
            <a:solidFill>
              <a:schemeClr val="tx1"/>
            </a:solidFill>
          </a:ln>
        </p:spPr>
        <p:txBody>
          <a:bodyPr wrap="square" rtlCol="0">
            <a:spAutoFit/>
          </a:bodyPr>
          <a:lstStyle/>
          <a:p>
            <a:r>
              <a:rPr lang="en-US" sz="2000" dirty="0"/>
              <a:t>The inability for the machine learning algorithm to represent the true relationship in a </a:t>
            </a:r>
            <a:r>
              <a:rPr lang="en-US" sz="2000" b="1" i="1" u="sng" dirty="0">
                <a:solidFill>
                  <a:srgbClr val="0070C0"/>
                </a:solidFill>
              </a:rPr>
              <a:t>training data</a:t>
            </a:r>
            <a:r>
              <a:rPr lang="en-US" sz="2000" dirty="0"/>
              <a:t> set is referred to as </a:t>
            </a:r>
            <a:r>
              <a:rPr lang="en-US" sz="2000" b="1" i="1" u="sng" dirty="0">
                <a:solidFill>
                  <a:srgbClr val="FF0000"/>
                </a:solidFill>
              </a:rPr>
              <a:t>bias</a:t>
            </a:r>
            <a:r>
              <a:rPr lang="en-US" sz="2000" dirty="0"/>
              <a:t>.</a:t>
            </a:r>
          </a:p>
        </p:txBody>
      </p:sp>
    </p:spTree>
    <p:extLst>
      <p:ext uri="{BB962C8B-B14F-4D97-AF65-F5344CB8AC3E}">
        <p14:creationId xmlns:p14="http://schemas.microsoft.com/office/powerpoint/2010/main" val="286724927"/>
      </p:ext>
    </p:extLst>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Bias/Variance Tradeoff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sp>
        <p:nvSpPr>
          <p:cNvPr id="4" name="TextBox 3">
            <a:extLst>
              <a:ext uri="{FF2B5EF4-FFF2-40B4-BE49-F238E27FC236}">
                <a16:creationId xmlns:a16="http://schemas.microsoft.com/office/drawing/2014/main" id="{24EAD2C8-3642-4AC8-93AC-AE61911B363C}"/>
              </a:ext>
            </a:extLst>
          </p:cNvPr>
          <p:cNvSpPr txBox="1"/>
          <p:nvPr/>
        </p:nvSpPr>
        <p:spPr>
          <a:xfrm>
            <a:off x="1799318" y="5605794"/>
            <a:ext cx="2438400" cy="400110"/>
          </a:xfrm>
          <a:prstGeom prst="rect">
            <a:avLst/>
          </a:prstGeom>
          <a:noFill/>
        </p:spPr>
        <p:txBody>
          <a:bodyPr wrap="square" rtlCol="0">
            <a:spAutoFit/>
          </a:bodyPr>
          <a:lstStyle/>
          <a:p>
            <a:pPr algn="ctr"/>
            <a:r>
              <a:rPr lang="en-US" sz="2000" dirty="0"/>
              <a:t>Experience</a:t>
            </a:r>
          </a:p>
        </p:txBody>
      </p:sp>
      <p:sp>
        <p:nvSpPr>
          <p:cNvPr id="7" name="TextBox 6">
            <a:extLst>
              <a:ext uri="{FF2B5EF4-FFF2-40B4-BE49-F238E27FC236}">
                <a16:creationId xmlns:a16="http://schemas.microsoft.com/office/drawing/2014/main" id="{0A9F6A63-0E3A-4618-A041-37663E261697}"/>
              </a:ext>
            </a:extLst>
          </p:cNvPr>
          <p:cNvSpPr txBox="1"/>
          <p:nvPr/>
        </p:nvSpPr>
        <p:spPr>
          <a:xfrm rot="16200000">
            <a:off x="-401379" y="4022036"/>
            <a:ext cx="2438400" cy="400110"/>
          </a:xfrm>
          <a:prstGeom prst="rect">
            <a:avLst/>
          </a:prstGeom>
          <a:noFill/>
        </p:spPr>
        <p:txBody>
          <a:bodyPr wrap="square" rtlCol="0">
            <a:spAutoFit/>
          </a:bodyPr>
          <a:lstStyle/>
          <a:p>
            <a:pPr algn="ctr"/>
            <a:r>
              <a:rPr lang="en-US" sz="2000" dirty="0"/>
              <a:t>Revenue</a:t>
            </a:r>
          </a:p>
        </p:txBody>
      </p:sp>
      <p:sp>
        <p:nvSpPr>
          <p:cNvPr id="11" name="TextBox 10">
            <a:extLst>
              <a:ext uri="{FF2B5EF4-FFF2-40B4-BE49-F238E27FC236}">
                <a16:creationId xmlns:a16="http://schemas.microsoft.com/office/drawing/2014/main" id="{D37F0C5B-63B3-4E8C-BB27-9252D50BA174}"/>
              </a:ext>
            </a:extLst>
          </p:cNvPr>
          <p:cNvSpPr txBox="1"/>
          <p:nvPr/>
        </p:nvSpPr>
        <p:spPr>
          <a:xfrm>
            <a:off x="533400" y="1764316"/>
            <a:ext cx="8077200" cy="707886"/>
          </a:xfrm>
          <a:prstGeom prst="rect">
            <a:avLst/>
          </a:prstGeom>
          <a:solidFill>
            <a:schemeClr val="accent2">
              <a:lumMod val="20000"/>
              <a:lumOff val="80000"/>
            </a:schemeClr>
          </a:solidFill>
          <a:ln>
            <a:solidFill>
              <a:schemeClr val="tx1"/>
            </a:solidFill>
          </a:ln>
        </p:spPr>
        <p:txBody>
          <a:bodyPr wrap="square" rtlCol="0">
            <a:spAutoFit/>
          </a:bodyPr>
          <a:lstStyle/>
          <a:p>
            <a:r>
              <a:rPr lang="en-US" sz="2000" dirty="0"/>
              <a:t>Let’s now say we apply </a:t>
            </a:r>
            <a:r>
              <a:rPr lang="en-US" sz="2000" dirty="0" err="1"/>
              <a:t>PolynomialFeatures</a:t>
            </a:r>
            <a:r>
              <a:rPr lang="en-US" sz="2000" dirty="0"/>
              <a:t> to fit a model to the </a:t>
            </a:r>
            <a:r>
              <a:rPr lang="en-US" sz="2000" b="1" i="1" u="sng" dirty="0">
                <a:solidFill>
                  <a:srgbClr val="0070C0"/>
                </a:solidFill>
              </a:rPr>
              <a:t>training data</a:t>
            </a:r>
            <a:r>
              <a:rPr lang="en-US" sz="2000" dirty="0"/>
              <a:t> set.  We might get an idiosyncratic model for our </a:t>
            </a:r>
            <a:r>
              <a:rPr lang="en-US" sz="2000" b="1" i="1" u="sng" dirty="0">
                <a:solidFill>
                  <a:srgbClr val="0070C0"/>
                </a:solidFill>
              </a:rPr>
              <a:t>training data</a:t>
            </a:r>
            <a:r>
              <a:rPr lang="en-US" sz="2000" dirty="0"/>
              <a:t> set</a:t>
            </a:r>
          </a:p>
        </p:txBody>
      </p:sp>
      <p:pic>
        <p:nvPicPr>
          <p:cNvPr id="6" name="Picture 5">
            <a:extLst>
              <a:ext uri="{FF2B5EF4-FFF2-40B4-BE49-F238E27FC236}">
                <a16:creationId xmlns:a16="http://schemas.microsoft.com/office/drawing/2014/main" id="{3CB219F2-3A27-4AB4-8BC0-C39F041732BE}"/>
              </a:ext>
            </a:extLst>
          </p:cNvPr>
          <p:cNvPicPr>
            <a:picLocks noChangeAspect="1"/>
          </p:cNvPicPr>
          <p:nvPr/>
        </p:nvPicPr>
        <p:blipFill>
          <a:blip r:embed="rId3"/>
          <a:stretch>
            <a:fillRect/>
          </a:stretch>
        </p:blipFill>
        <p:spPr>
          <a:xfrm>
            <a:off x="1034603" y="2827979"/>
            <a:ext cx="4600575" cy="2790825"/>
          </a:xfrm>
          <a:prstGeom prst="rect">
            <a:avLst/>
          </a:prstGeom>
          <a:ln>
            <a:solidFill>
              <a:schemeClr val="tx1"/>
            </a:solidFill>
          </a:ln>
        </p:spPr>
      </p:pic>
      <p:sp>
        <p:nvSpPr>
          <p:cNvPr id="12" name="TextBox 11">
            <a:extLst>
              <a:ext uri="{FF2B5EF4-FFF2-40B4-BE49-F238E27FC236}">
                <a16:creationId xmlns:a16="http://schemas.microsoft.com/office/drawing/2014/main" id="{FFD97CC7-25AC-4DBB-A548-83A22B64D488}"/>
              </a:ext>
            </a:extLst>
          </p:cNvPr>
          <p:cNvSpPr txBox="1"/>
          <p:nvPr/>
        </p:nvSpPr>
        <p:spPr>
          <a:xfrm>
            <a:off x="5791200" y="3262580"/>
            <a:ext cx="2819400" cy="1631216"/>
          </a:xfrm>
          <a:prstGeom prst="rect">
            <a:avLst/>
          </a:prstGeom>
          <a:solidFill>
            <a:srgbClr val="CCE9AD"/>
          </a:solidFill>
          <a:ln>
            <a:solidFill>
              <a:schemeClr val="tx1"/>
            </a:solidFill>
          </a:ln>
        </p:spPr>
        <p:txBody>
          <a:bodyPr wrap="square" rtlCol="0">
            <a:spAutoFit/>
          </a:bodyPr>
          <a:lstStyle/>
          <a:p>
            <a:r>
              <a:rPr lang="en-US" sz="2000" dirty="0"/>
              <a:t>This model can handle the true relationship in the</a:t>
            </a:r>
            <a:r>
              <a:rPr lang="en-US" sz="2000" b="1" i="1" dirty="0">
                <a:solidFill>
                  <a:srgbClr val="0070C0"/>
                </a:solidFill>
              </a:rPr>
              <a:t> </a:t>
            </a:r>
            <a:r>
              <a:rPr lang="en-US" sz="2000" b="1" i="1" u="sng" dirty="0">
                <a:solidFill>
                  <a:srgbClr val="0070C0"/>
                </a:solidFill>
              </a:rPr>
              <a:t>training data</a:t>
            </a:r>
            <a:r>
              <a:rPr lang="en-US" sz="2000" dirty="0"/>
              <a:t> set, which means that it has very little </a:t>
            </a:r>
            <a:r>
              <a:rPr lang="en-US" sz="2000" b="1" i="1" u="sng" dirty="0">
                <a:solidFill>
                  <a:srgbClr val="FF0000"/>
                </a:solidFill>
              </a:rPr>
              <a:t>bias</a:t>
            </a:r>
            <a:r>
              <a:rPr lang="en-US" sz="2000" dirty="0"/>
              <a:t>.</a:t>
            </a:r>
          </a:p>
        </p:txBody>
      </p:sp>
      <p:sp>
        <p:nvSpPr>
          <p:cNvPr id="9" name="TextBox 8">
            <a:extLst>
              <a:ext uri="{FF2B5EF4-FFF2-40B4-BE49-F238E27FC236}">
                <a16:creationId xmlns:a16="http://schemas.microsoft.com/office/drawing/2014/main" id="{F74A957A-AC89-445F-993F-6013EEFB3ED0}"/>
              </a:ext>
            </a:extLst>
          </p:cNvPr>
          <p:cNvSpPr txBox="1"/>
          <p:nvPr/>
        </p:nvSpPr>
        <p:spPr>
          <a:xfrm>
            <a:off x="5794786" y="5137817"/>
            <a:ext cx="2819400" cy="400110"/>
          </a:xfrm>
          <a:prstGeom prst="rect">
            <a:avLst/>
          </a:prstGeom>
          <a:solidFill>
            <a:schemeClr val="accent5"/>
          </a:solidFill>
          <a:ln>
            <a:solidFill>
              <a:schemeClr val="tx1"/>
            </a:solidFill>
          </a:ln>
        </p:spPr>
        <p:txBody>
          <a:bodyPr wrap="square" rtlCol="0">
            <a:spAutoFit/>
          </a:bodyPr>
          <a:lstStyle/>
          <a:p>
            <a:pPr algn="ctr"/>
            <a:r>
              <a:rPr lang="en-US" sz="2000" dirty="0"/>
              <a:t>Wonderful! Or is it?</a:t>
            </a:r>
          </a:p>
        </p:txBody>
      </p:sp>
    </p:spTree>
    <p:extLst>
      <p:ext uri="{BB962C8B-B14F-4D97-AF65-F5344CB8AC3E}">
        <p14:creationId xmlns:p14="http://schemas.microsoft.com/office/powerpoint/2010/main" val="101805695"/>
      </p:ext>
    </p:extLst>
  </p:cSld>
  <p:clrMapOvr>
    <a:masterClrMapping/>
  </p:clrMapOvr>
  <p:transition>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Bias/Variance Tradeoff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sp>
        <p:nvSpPr>
          <p:cNvPr id="4" name="TextBox 3">
            <a:extLst>
              <a:ext uri="{FF2B5EF4-FFF2-40B4-BE49-F238E27FC236}">
                <a16:creationId xmlns:a16="http://schemas.microsoft.com/office/drawing/2014/main" id="{24EAD2C8-3642-4AC8-93AC-AE61911B363C}"/>
              </a:ext>
            </a:extLst>
          </p:cNvPr>
          <p:cNvSpPr txBox="1"/>
          <p:nvPr/>
        </p:nvSpPr>
        <p:spPr>
          <a:xfrm>
            <a:off x="1799318" y="5605794"/>
            <a:ext cx="2438400" cy="400110"/>
          </a:xfrm>
          <a:prstGeom prst="rect">
            <a:avLst/>
          </a:prstGeom>
          <a:noFill/>
        </p:spPr>
        <p:txBody>
          <a:bodyPr wrap="square" rtlCol="0">
            <a:spAutoFit/>
          </a:bodyPr>
          <a:lstStyle/>
          <a:p>
            <a:pPr algn="ctr"/>
            <a:r>
              <a:rPr lang="en-US" sz="2000" dirty="0"/>
              <a:t>Experience</a:t>
            </a:r>
          </a:p>
        </p:txBody>
      </p:sp>
      <p:sp>
        <p:nvSpPr>
          <p:cNvPr id="7" name="TextBox 6">
            <a:extLst>
              <a:ext uri="{FF2B5EF4-FFF2-40B4-BE49-F238E27FC236}">
                <a16:creationId xmlns:a16="http://schemas.microsoft.com/office/drawing/2014/main" id="{0A9F6A63-0E3A-4618-A041-37663E261697}"/>
              </a:ext>
            </a:extLst>
          </p:cNvPr>
          <p:cNvSpPr txBox="1"/>
          <p:nvPr/>
        </p:nvSpPr>
        <p:spPr>
          <a:xfrm rot="16200000">
            <a:off x="-401379" y="4258706"/>
            <a:ext cx="2438400" cy="400110"/>
          </a:xfrm>
          <a:prstGeom prst="rect">
            <a:avLst/>
          </a:prstGeom>
          <a:noFill/>
        </p:spPr>
        <p:txBody>
          <a:bodyPr wrap="square" rtlCol="0">
            <a:spAutoFit/>
          </a:bodyPr>
          <a:lstStyle/>
          <a:p>
            <a:pPr algn="ctr"/>
            <a:r>
              <a:rPr lang="en-US" sz="2000" dirty="0"/>
              <a:t>Revenue</a:t>
            </a:r>
          </a:p>
        </p:txBody>
      </p:sp>
      <p:sp>
        <p:nvSpPr>
          <p:cNvPr id="12" name="TextBox 11">
            <a:extLst>
              <a:ext uri="{FF2B5EF4-FFF2-40B4-BE49-F238E27FC236}">
                <a16:creationId xmlns:a16="http://schemas.microsoft.com/office/drawing/2014/main" id="{FFD97CC7-25AC-4DBB-A548-83A22B64D488}"/>
              </a:ext>
            </a:extLst>
          </p:cNvPr>
          <p:cNvSpPr txBox="1"/>
          <p:nvPr/>
        </p:nvSpPr>
        <p:spPr>
          <a:xfrm>
            <a:off x="625927" y="1679452"/>
            <a:ext cx="7835448" cy="1323439"/>
          </a:xfrm>
          <a:prstGeom prst="rect">
            <a:avLst/>
          </a:prstGeom>
          <a:solidFill>
            <a:srgbClr val="CCE9AD"/>
          </a:solidFill>
          <a:ln>
            <a:solidFill>
              <a:schemeClr val="tx1"/>
            </a:solidFill>
          </a:ln>
        </p:spPr>
        <p:txBody>
          <a:bodyPr wrap="square" rtlCol="0">
            <a:spAutoFit/>
          </a:bodyPr>
          <a:lstStyle/>
          <a:p>
            <a:r>
              <a:rPr lang="en-US" sz="2000" dirty="0"/>
              <a:t>If we compare the two potential models (one with high bias and one with low bias) by summing the L2 losses (i.e., sum of the squared residuals), then the model on the right “wins” because the sum of the squared residuals is almost 0!  It is a near perfect model with the </a:t>
            </a:r>
            <a:r>
              <a:rPr lang="en-US" sz="2000" b="1" i="1" u="sng" dirty="0">
                <a:solidFill>
                  <a:srgbClr val="0070C0"/>
                </a:solidFill>
              </a:rPr>
              <a:t>training data</a:t>
            </a:r>
            <a:r>
              <a:rPr lang="en-US" sz="2000" dirty="0"/>
              <a:t> set.</a:t>
            </a:r>
          </a:p>
        </p:txBody>
      </p:sp>
      <p:pic>
        <p:nvPicPr>
          <p:cNvPr id="2" name="Picture 1">
            <a:extLst>
              <a:ext uri="{FF2B5EF4-FFF2-40B4-BE49-F238E27FC236}">
                <a16:creationId xmlns:a16="http://schemas.microsoft.com/office/drawing/2014/main" id="{392B03B2-9F2D-4648-916A-00AF70C7B6B3}"/>
              </a:ext>
            </a:extLst>
          </p:cNvPr>
          <p:cNvPicPr>
            <a:picLocks noChangeAspect="1"/>
          </p:cNvPicPr>
          <p:nvPr/>
        </p:nvPicPr>
        <p:blipFill>
          <a:blip r:embed="rId3"/>
          <a:stretch>
            <a:fillRect/>
          </a:stretch>
        </p:blipFill>
        <p:spPr>
          <a:xfrm>
            <a:off x="1046758" y="3200399"/>
            <a:ext cx="7414617" cy="2481615"/>
          </a:xfrm>
          <a:prstGeom prst="rect">
            <a:avLst/>
          </a:prstGeom>
          <a:ln>
            <a:solidFill>
              <a:schemeClr val="tx1"/>
            </a:solidFill>
          </a:ln>
        </p:spPr>
      </p:pic>
      <p:sp>
        <p:nvSpPr>
          <p:cNvPr id="10" name="TextBox 9">
            <a:extLst>
              <a:ext uri="{FF2B5EF4-FFF2-40B4-BE49-F238E27FC236}">
                <a16:creationId xmlns:a16="http://schemas.microsoft.com/office/drawing/2014/main" id="{5909F22A-3960-4E91-8202-E94B5658E76D}"/>
              </a:ext>
            </a:extLst>
          </p:cNvPr>
          <p:cNvSpPr txBox="1"/>
          <p:nvPr/>
        </p:nvSpPr>
        <p:spPr>
          <a:xfrm rot="16200000">
            <a:off x="3769471" y="4273946"/>
            <a:ext cx="2438400" cy="400110"/>
          </a:xfrm>
          <a:prstGeom prst="rect">
            <a:avLst/>
          </a:prstGeom>
          <a:noFill/>
        </p:spPr>
        <p:txBody>
          <a:bodyPr wrap="square" rtlCol="0">
            <a:spAutoFit/>
          </a:bodyPr>
          <a:lstStyle/>
          <a:p>
            <a:pPr algn="ctr"/>
            <a:r>
              <a:rPr lang="en-US" sz="2000" dirty="0"/>
              <a:t>Revenue</a:t>
            </a:r>
          </a:p>
        </p:txBody>
      </p:sp>
      <p:sp>
        <p:nvSpPr>
          <p:cNvPr id="13" name="TextBox 12">
            <a:extLst>
              <a:ext uri="{FF2B5EF4-FFF2-40B4-BE49-F238E27FC236}">
                <a16:creationId xmlns:a16="http://schemas.microsoft.com/office/drawing/2014/main" id="{D9A2AC55-9703-49F7-A8B4-D6DF69A660EF}"/>
              </a:ext>
            </a:extLst>
          </p:cNvPr>
          <p:cNvSpPr txBox="1"/>
          <p:nvPr/>
        </p:nvSpPr>
        <p:spPr>
          <a:xfrm>
            <a:off x="5562600" y="5596824"/>
            <a:ext cx="2438400" cy="400110"/>
          </a:xfrm>
          <a:prstGeom prst="rect">
            <a:avLst/>
          </a:prstGeom>
          <a:noFill/>
        </p:spPr>
        <p:txBody>
          <a:bodyPr wrap="square" rtlCol="0">
            <a:spAutoFit/>
          </a:bodyPr>
          <a:lstStyle/>
          <a:p>
            <a:pPr algn="ctr"/>
            <a:r>
              <a:rPr lang="en-US" sz="2000" dirty="0"/>
              <a:t>Experience</a:t>
            </a:r>
          </a:p>
        </p:txBody>
      </p:sp>
    </p:spTree>
    <p:extLst>
      <p:ext uri="{BB962C8B-B14F-4D97-AF65-F5344CB8AC3E}">
        <p14:creationId xmlns:p14="http://schemas.microsoft.com/office/powerpoint/2010/main" val="4059634686"/>
      </p:ext>
    </p:extLst>
  </p:cSld>
  <p:clrMapOvr>
    <a:masterClrMapping/>
  </p:clrMapOvr>
  <p:transition>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Bias/Variance Tradeoff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sp>
        <p:nvSpPr>
          <p:cNvPr id="12" name="TextBox 11">
            <a:extLst>
              <a:ext uri="{FF2B5EF4-FFF2-40B4-BE49-F238E27FC236}">
                <a16:creationId xmlns:a16="http://schemas.microsoft.com/office/drawing/2014/main" id="{FFD97CC7-25AC-4DBB-A548-83A22B64D488}"/>
              </a:ext>
            </a:extLst>
          </p:cNvPr>
          <p:cNvSpPr txBox="1"/>
          <p:nvPr/>
        </p:nvSpPr>
        <p:spPr>
          <a:xfrm>
            <a:off x="625927" y="1679452"/>
            <a:ext cx="7835448" cy="992579"/>
          </a:xfrm>
          <a:prstGeom prst="rect">
            <a:avLst/>
          </a:prstGeom>
          <a:solidFill>
            <a:schemeClr val="accent1"/>
          </a:solidFill>
          <a:ln>
            <a:solidFill>
              <a:schemeClr val="tx1"/>
            </a:solidFill>
          </a:ln>
        </p:spPr>
        <p:txBody>
          <a:bodyPr wrap="square" rtlCol="0">
            <a:spAutoFit/>
          </a:bodyPr>
          <a:lstStyle/>
          <a:p>
            <a:r>
              <a:rPr lang="en-US" sz="1950" dirty="0"/>
              <a:t>Now, let’s see how the two models predict our </a:t>
            </a:r>
            <a:r>
              <a:rPr lang="en-US" sz="1950" b="1" i="1" u="sng" dirty="0">
                <a:solidFill>
                  <a:srgbClr val="00B050"/>
                </a:solidFill>
              </a:rPr>
              <a:t>testing data</a:t>
            </a:r>
            <a:r>
              <a:rPr lang="en-US" sz="1950" dirty="0"/>
              <a:t> because the true test for a model is how well the model fits unseen data.  Here (although hard to see in the picture), the straight line fits the </a:t>
            </a:r>
            <a:r>
              <a:rPr lang="en-US" sz="1950" b="1" i="1" u="sng" dirty="0">
                <a:solidFill>
                  <a:srgbClr val="00B050"/>
                </a:solidFill>
              </a:rPr>
              <a:t>testing data</a:t>
            </a:r>
            <a:r>
              <a:rPr lang="en-US" sz="1950" dirty="0"/>
              <a:t> better.</a:t>
            </a:r>
          </a:p>
        </p:txBody>
      </p:sp>
      <p:pic>
        <p:nvPicPr>
          <p:cNvPr id="3" name="Picture 2">
            <a:extLst>
              <a:ext uri="{FF2B5EF4-FFF2-40B4-BE49-F238E27FC236}">
                <a16:creationId xmlns:a16="http://schemas.microsoft.com/office/drawing/2014/main" id="{C9C915AC-A441-4E19-90AF-C3D05DEAF0D2}"/>
              </a:ext>
            </a:extLst>
          </p:cNvPr>
          <p:cNvPicPr>
            <a:picLocks noChangeAspect="1"/>
          </p:cNvPicPr>
          <p:nvPr/>
        </p:nvPicPr>
        <p:blipFill>
          <a:blip r:embed="rId3"/>
          <a:stretch>
            <a:fillRect/>
          </a:stretch>
        </p:blipFill>
        <p:spPr>
          <a:xfrm>
            <a:off x="1017876" y="2755594"/>
            <a:ext cx="7443499" cy="2438401"/>
          </a:xfrm>
          <a:prstGeom prst="rect">
            <a:avLst/>
          </a:prstGeom>
          <a:ln>
            <a:solidFill>
              <a:schemeClr val="tx1"/>
            </a:solidFill>
          </a:ln>
        </p:spPr>
      </p:pic>
      <p:sp>
        <p:nvSpPr>
          <p:cNvPr id="7" name="TextBox 6">
            <a:extLst>
              <a:ext uri="{FF2B5EF4-FFF2-40B4-BE49-F238E27FC236}">
                <a16:creationId xmlns:a16="http://schemas.microsoft.com/office/drawing/2014/main" id="{0A9F6A63-0E3A-4618-A041-37663E261697}"/>
              </a:ext>
            </a:extLst>
          </p:cNvPr>
          <p:cNvSpPr txBox="1"/>
          <p:nvPr/>
        </p:nvSpPr>
        <p:spPr>
          <a:xfrm rot="16200000">
            <a:off x="-401379" y="4011277"/>
            <a:ext cx="2438400" cy="400110"/>
          </a:xfrm>
          <a:prstGeom prst="rect">
            <a:avLst/>
          </a:prstGeom>
          <a:noFill/>
        </p:spPr>
        <p:txBody>
          <a:bodyPr wrap="square" rtlCol="0">
            <a:spAutoFit/>
          </a:bodyPr>
          <a:lstStyle/>
          <a:p>
            <a:pPr algn="ctr"/>
            <a:r>
              <a:rPr lang="en-US" sz="2000" dirty="0"/>
              <a:t>Revenue</a:t>
            </a:r>
          </a:p>
        </p:txBody>
      </p:sp>
      <p:sp>
        <p:nvSpPr>
          <p:cNvPr id="10" name="TextBox 9">
            <a:extLst>
              <a:ext uri="{FF2B5EF4-FFF2-40B4-BE49-F238E27FC236}">
                <a16:creationId xmlns:a16="http://schemas.microsoft.com/office/drawing/2014/main" id="{5909F22A-3960-4E91-8202-E94B5658E76D}"/>
              </a:ext>
            </a:extLst>
          </p:cNvPr>
          <p:cNvSpPr txBox="1"/>
          <p:nvPr/>
        </p:nvSpPr>
        <p:spPr>
          <a:xfrm rot="16200000">
            <a:off x="3769471" y="4026517"/>
            <a:ext cx="2438400" cy="400110"/>
          </a:xfrm>
          <a:prstGeom prst="rect">
            <a:avLst/>
          </a:prstGeom>
          <a:noFill/>
        </p:spPr>
        <p:txBody>
          <a:bodyPr wrap="square" rtlCol="0">
            <a:spAutoFit/>
          </a:bodyPr>
          <a:lstStyle/>
          <a:p>
            <a:pPr algn="ctr"/>
            <a:r>
              <a:rPr lang="en-US" sz="2000" dirty="0"/>
              <a:t>Revenue</a:t>
            </a:r>
          </a:p>
        </p:txBody>
      </p:sp>
      <p:sp>
        <p:nvSpPr>
          <p:cNvPr id="11" name="TextBox 10">
            <a:extLst>
              <a:ext uri="{FF2B5EF4-FFF2-40B4-BE49-F238E27FC236}">
                <a16:creationId xmlns:a16="http://schemas.microsoft.com/office/drawing/2014/main" id="{AACA4E16-04A5-4CCF-981E-18F09D3D6EA0}"/>
              </a:ext>
            </a:extLst>
          </p:cNvPr>
          <p:cNvSpPr txBox="1"/>
          <p:nvPr/>
        </p:nvSpPr>
        <p:spPr>
          <a:xfrm>
            <a:off x="533400" y="5498675"/>
            <a:ext cx="8077200" cy="707886"/>
          </a:xfrm>
          <a:prstGeom prst="rect">
            <a:avLst/>
          </a:prstGeom>
          <a:solidFill>
            <a:srgbClr val="FFFF00"/>
          </a:solidFill>
          <a:ln>
            <a:solidFill>
              <a:schemeClr val="tx1"/>
            </a:solidFill>
          </a:ln>
        </p:spPr>
        <p:txBody>
          <a:bodyPr wrap="square" rtlCol="0">
            <a:spAutoFit/>
          </a:bodyPr>
          <a:lstStyle/>
          <a:p>
            <a:pPr algn="ctr"/>
            <a:r>
              <a:rPr lang="en-US" sz="2000" dirty="0"/>
              <a:t>The difference in fits between the </a:t>
            </a:r>
            <a:r>
              <a:rPr lang="en-US" sz="2000" dirty="0">
                <a:solidFill>
                  <a:srgbClr val="0070C0"/>
                </a:solidFill>
              </a:rPr>
              <a:t>training data</a:t>
            </a:r>
            <a:r>
              <a:rPr lang="en-US" sz="2000" dirty="0"/>
              <a:t> set and the </a:t>
            </a:r>
            <a:r>
              <a:rPr lang="en-US" sz="2000" dirty="0">
                <a:solidFill>
                  <a:srgbClr val="00B050"/>
                </a:solidFill>
              </a:rPr>
              <a:t>testing data</a:t>
            </a:r>
            <a:r>
              <a:rPr lang="en-US" sz="2000" dirty="0"/>
              <a:t> set is referred to as </a:t>
            </a:r>
            <a:r>
              <a:rPr lang="en-US" sz="2000" b="1" i="1" u="sng" dirty="0">
                <a:solidFill>
                  <a:srgbClr val="FF0000"/>
                </a:solidFill>
              </a:rPr>
              <a:t>variance</a:t>
            </a:r>
            <a:r>
              <a:rPr lang="en-US" sz="2000" dirty="0"/>
              <a:t>.</a:t>
            </a:r>
          </a:p>
        </p:txBody>
      </p:sp>
      <p:sp>
        <p:nvSpPr>
          <p:cNvPr id="4" name="TextBox 3">
            <a:extLst>
              <a:ext uri="{FF2B5EF4-FFF2-40B4-BE49-F238E27FC236}">
                <a16:creationId xmlns:a16="http://schemas.microsoft.com/office/drawing/2014/main" id="{24EAD2C8-3642-4AC8-93AC-AE61911B363C}"/>
              </a:ext>
            </a:extLst>
          </p:cNvPr>
          <p:cNvSpPr txBox="1"/>
          <p:nvPr/>
        </p:nvSpPr>
        <p:spPr>
          <a:xfrm>
            <a:off x="1417987" y="5107589"/>
            <a:ext cx="2438400" cy="400110"/>
          </a:xfrm>
          <a:prstGeom prst="rect">
            <a:avLst/>
          </a:prstGeom>
          <a:noFill/>
        </p:spPr>
        <p:txBody>
          <a:bodyPr wrap="square" rtlCol="0">
            <a:spAutoFit/>
          </a:bodyPr>
          <a:lstStyle/>
          <a:p>
            <a:pPr algn="ctr"/>
            <a:r>
              <a:rPr lang="en-US" sz="2000" dirty="0"/>
              <a:t>Experience</a:t>
            </a:r>
          </a:p>
        </p:txBody>
      </p:sp>
      <p:sp>
        <p:nvSpPr>
          <p:cNvPr id="13" name="TextBox 12">
            <a:extLst>
              <a:ext uri="{FF2B5EF4-FFF2-40B4-BE49-F238E27FC236}">
                <a16:creationId xmlns:a16="http://schemas.microsoft.com/office/drawing/2014/main" id="{D9A2AC55-9703-49F7-A8B4-D6DF69A660EF}"/>
              </a:ext>
            </a:extLst>
          </p:cNvPr>
          <p:cNvSpPr txBox="1"/>
          <p:nvPr/>
        </p:nvSpPr>
        <p:spPr>
          <a:xfrm>
            <a:off x="5456328" y="5129851"/>
            <a:ext cx="2438400" cy="400110"/>
          </a:xfrm>
          <a:prstGeom prst="rect">
            <a:avLst/>
          </a:prstGeom>
          <a:noFill/>
        </p:spPr>
        <p:txBody>
          <a:bodyPr wrap="square" rtlCol="0">
            <a:spAutoFit/>
          </a:bodyPr>
          <a:lstStyle/>
          <a:p>
            <a:pPr algn="ctr"/>
            <a:r>
              <a:rPr lang="en-US" sz="2000" dirty="0"/>
              <a:t>Experience</a:t>
            </a:r>
          </a:p>
        </p:txBody>
      </p:sp>
    </p:spTree>
    <p:extLst>
      <p:ext uri="{BB962C8B-B14F-4D97-AF65-F5344CB8AC3E}">
        <p14:creationId xmlns:p14="http://schemas.microsoft.com/office/powerpoint/2010/main" val="1131119718"/>
      </p:ext>
    </p:extLst>
  </p:cSld>
  <p:clrMapOvr>
    <a:masterClrMapping/>
  </p:clrMapOvr>
  <p:transition>
    <p:checker/>
  </p:transition>
</p:sld>
</file>

<file path=ppt/tags/tag1.xml><?xml version="1.0" encoding="utf-8"?>
<p:tagLst xmlns:a="http://schemas.openxmlformats.org/drawingml/2006/main" xmlns:r="http://schemas.openxmlformats.org/officeDocument/2006/relationships" xmlns:p="http://schemas.openxmlformats.org/presentationml/2006/main">
  <p:tag name="PWATCHLASTPREPREVISION" val="989"/>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13894</TotalTime>
  <Words>1616</Words>
  <Application>Microsoft Office PowerPoint</Application>
  <PresentationFormat>On-screen Show (4:3)</PresentationFormat>
  <Paragraphs>277</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Book Antiqua</vt:lpstr>
      <vt:lpstr>Times New Roman</vt:lpstr>
      <vt:lpstr>Wingdings</vt:lpstr>
      <vt:lpstr>Default Design</vt:lpstr>
      <vt:lpstr>Decision Trees</vt:lpstr>
      <vt:lpstr>Decision Trees </vt:lpstr>
      <vt:lpstr>PowerPoint Presentation</vt:lpstr>
      <vt:lpstr>Bias/Variance Tradeoff  </vt:lpstr>
      <vt:lpstr>Bias/Variance Tradeoff  </vt:lpstr>
      <vt:lpstr>Bias/Variance Tradeoff  </vt:lpstr>
      <vt:lpstr>Bias/Variance Tradeoff  </vt:lpstr>
      <vt:lpstr>Bias/Variance Tradeoff  </vt:lpstr>
      <vt:lpstr>Bias/Variance Tradeoff  </vt:lpstr>
      <vt:lpstr>Bias/Variance Tradeoff  </vt:lpstr>
      <vt:lpstr>Bias/Variance Tradeoff  </vt:lpstr>
      <vt:lpstr>Bias/Variance Tradeoff  </vt:lpstr>
      <vt:lpstr>Regression Decision Trees </vt:lpstr>
      <vt:lpstr>Regression Decision Trees </vt:lpstr>
      <vt:lpstr>Regression Decision Trees </vt:lpstr>
      <vt:lpstr>Regression Decision Trees </vt:lpstr>
      <vt:lpstr>Regression Decision Trees </vt:lpstr>
      <vt:lpstr>Regression Decision Trees </vt:lpstr>
      <vt:lpstr>Regression Decision Trees </vt:lpstr>
      <vt:lpstr>Regression Decision Trees </vt:lpstr>
      <vt:lpstr>Regression Decision Trees </vt:lpstr>
      <vt:lpstr>Regression Decision Trees </vt:lpstr>
      <vt:lpstr>Regression Decision Trees </vt:lpstr>
      <vt:lpstr>Regression Decision Trees </vt:lpstr>
      <vt:lpstr>Regression Decision Trees </vt:lpstr>
      <vt:lpstr>Regression Decision Trees </vt:lpstr>
      <vt:lpstr>Regression Decision Trees </vt:lpstr>
      <vt:lpstr>Regression Decision Trees </vt:lpstr>
      <vt:lpstr>Regression Decision Trees </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of Database Design, Application Development and Administration</dc:title>
  <dc:subject>Data modeling</dc:subject>
  <dc:creator>Michael Mannino</dc:creator>
  <cp:lastModifiedBy>Mattson, Tom</cp:lastModifiedBy>
  <cp:revision>2080</cp:revision>
  <cp:lastPrinted>2016-04-20T18:34:37Z</cp:lastPrinted>
  <dcterms:created xsi:type="dcterms:W3CDTF">2000-07-15T18:34:14Z</dcterms:created>
  <dcterms:modified xsi:type="dcterms:W3CDTF">2020-04-12T22:35:14Z</dcterms:modified>
</cp:coreProperties>
</file>