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1143000"/>
            <a:ext cx="7772400" cy="4572000"/>
            <a:chOff x="1371600" y="1143000"/>
            <a:chExt cx="7772400" cy="5715000"/>
          </a:xfrm>
          <a:effectLst>
            <a:reflection blurRad="6350" stA="50000" endA="300" endPos="15500" dist="50800" dir="5400000" sy="-100000" algn="bl" rotWithShape="0"/>
          </a:effectLst>
        </p:grpSpPr>
        <p:sp>
          <p:nvSpPr>
            <p:cNvPr id="8" name="Rectangle 7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6401"/>
            <a:ext cx="6400800" cy="192405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9737"/>
            <a:ext cx="6400800" cy="152286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>
            <a:lvl1pPr marL="0" indent="0" algn="ctr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7400" y="6574536"/>
            <a:ext cx="2133600" cy="27432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574536"/>
            <a:ext cx="2895600" cy="27432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574536"/>
            <a:ext cx="365760" cy="274320"/>
          </a:xfrm>
        </p:spPr>
        <p:txBody>
          <a:bodyPr/>
          <a:lstStyle/>
          <a:p>
            <a:fld id="{0BED942C-86CD-4F1A-9D0B-F8711E673524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2286000" y="3794763"/>
            <a:ext cx="4572000" cy="1588"/>
          </a:xfrm>
          <a:prstGeom prst="line">
            <a:avLst/>
          </a:prstGeom>
          <a:ln w="28575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9947-C265-4D3C-A9D4-45B79C21EC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143000"/>
            <a:ext cx="7772400" cy="5715000"/>
            <a:chOff x="1371600" y="1143000"/>
            <a:chExt cx="7772400" cy="5715000"/>
          </a:xfrm>
        </p:grpSpPr>
        <p:sp>
          <p:nvSpPr>
            <p:cNvPr id="8" name="Rectangle 7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1"/>
            <a:ext cx="6553200" cy="454470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574536"/>
            <a:ext cx="2133600" cy="27432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74536"/>
            <a:ext cx="2895600" cy="27432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8217-6365-4563-B522-E18AE9BF285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 flipV="1">
            <a:off x="8366760" y="0"/>
            <a:ext cx="77724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940146" y="3428206"/>
            <a:ext cx="68580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9296" y="152400"/>
            <a:ext cx="734704" cy="5851525"/>
          </a:xfrm>
        </p:spPr>
        <p:txBody>
          <a:bodyPr vert="eaVert" anchor="t" anchorCtr="0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BEC5-25B5-46F2-8315-D5C9734B80A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1143000"/>
            <a:ext cx="7772400" cy="2743200"/>
            <a:chOff x="0" y="1143000"/>
            <a:chExt cx="7772400" cy="2743200"/>
          </a:xfrm>
        </p:grpSpPr>
        <p:sp>
          <p:nvSpPr>
            <p:cNvPr id="9" name="Rectangle 8"/>
            <p:cNvSpPr/>
            <p:nvPr/>
          </p:nvSpPr>
          <p:spPr>
            <a:xfrm>
              <a:off x="0" y="1143000"/>
              <a:ext cx="7772400" cy="2743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71600"/>
              <a:ext cx="7543800" cy="2286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600200"/>
              <a:ext cx="7315200" cy="1828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68580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756848"/>
            <a:ext cx="6858000" cy="64008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>
            <a:lvl1pPr marL="0" indent="0">
              <a:buNone/>
              <a:defRPr sz="1600" b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0" y="6574536"/>
            <a:ext cx="2133600" cy="27432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74536"/>
            <a:ext cx="2895600" cy="27432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574536"/>
            <a:ext cx="365760" cy="274320"/>
          </a:xfrm>
        </p:spPr>
        <p:txBody>
          <a:bodyPr/>
          <a:lstStyle/>
          <a:p>
            <a:fld id="{C7856412-4AB4-4254-9E85-BDC247E362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828800"/>
            <a:ext cx="3108960" cy="45447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36" y="1828800"/>
            <a:ext cx="3108960" cy="45447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7829-01D2-48B5-AB5A-E7357590EB2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288" y="1825934"/>
            <a:ext cx="310896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288" y="2667000"/>
            <a:ext cx="3108960" cy="37201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2103" y="1825934"/>
            <a:ext cx="310896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2103" y="2667000"/>
            <a:ext cx="3108960" cy="37201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9DCB-E18E-4985-90BA-E44FCC9E66E4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071048" y="2548267"/>
            <a:ext cx="6400800" cy="1588"/>
          </a:xfrm>
          <a:prstGeom prst="line">
            <a:avLst/>
          </a:prstGeom>
          <a:ln w="28575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DDCC-73F4-47E8-96E7-96140AC0335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0" y="0"/>
            <a:ext cx="9144000" cy="6400800"/>
            <a:chOff x="0" y="457200"/>
            <a:chExt cx="9144000" cy="64008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11" name="Rectangle 10"/>
            <p:cNvSpPr/>
            <p:nvPr/>
          </p:nvSpPr>
          <p:spPr>
            <a:xfrm>
              <a:off x="0" y="457200"/>
              <a:ext cx="9144000" cy="6400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914400"/>
              <a:ext cx="8229600" cy="5943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867400" y="6574536"/>
            <a:ext cx="2133600" cy="27432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3000" y="6574536"/>
            <a:ext cx="2895600" cy="27432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7DB-CD33-4AB8-9634-E1D523A37F7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1143000"/>
            <a:ext cx="7772400" cy="5257800"/>
            <a:chOff x="1371600" y="1143000"/>
            <a:chExt cx="7772400" cy="57150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8800"/>
            <a:ext cx="4926013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2133600"/>
            <a:ext cx="1371600" cy="38862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90A5-88CB-4616-B93C-F4897D69F07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3" name="Rectangle 12"/>
          <p:cNvSpPr/>
          <p:nvPr/>
        </p:nvSpPr>
        <p:spPr>
          <a:xfrm rot="5400000">
            <a:off x="3268981" y="-3268981"/>
            <a:ext cx="777240" cy="7315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1" y="789296"/>
            <a:ext cx="73152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4678"/>
            <a:ext cx="7315200" cy="77877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5400000">
            <a:off x="3268980" y="-3268981"/>
            <a:ext cx="777240" cy="7315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0" y="789296"/>
            <a:ext cx="73152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3"/>
          <p:cNvGrpSpPr/>
          <p:nvPr/>
        </p:nvGrpSpPr>
        <p:grpSpPr>
          <a:xfrm>
            <a:off x="1371600" y="1143000"/>
            <a:ext cx="7772400" cy="5257800"/>
            <a:chOff x="1371600" y="1143000"/>
            <a:chExt cx="7772400" cy="57150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15" name="Rectangle 14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315200" cy="77724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304" y="1828800"/>
            <a:ext cx="4928616" cy="4562856"/>
          </a:xfrm>
          <a:effectLst>
            <a:reflection blurRad="6350" stA="50000" endA="300" endPos="6000" dist="50800" dir="5400000" sy="-100000" algn="bl" rotWithShape="0"/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2130552"/>
            <a:ext cx="1371600" cy="3886200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57150" prstMaterial="metal">
              <a:bevelT w="25400" h="12700" prst="softRound"/>
            </a:sp3d>
          </a:bodyPr>
          <a:lstStyle>
            <a:lvl1pPr marL="0" indent="0"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147B-3ED3-49AA-AC80-A64C07EEC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1371600" y="1143000"/>
            <a:ext cx="7772400" cy="5715000"/>
            <a:chOff x="1371600" y="1143000"/>
            <a:chExt cx="7772400" cy="5715000"/>
          </a:xfrm>
        </p:grpSpPr>
        <p:sp>
          <p:nvSpPr>
            <p:cNvPr id="11" name="Rectangle 10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77724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0"/>
            <a:ext cx="6400800" cy="454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0" y="6574536"/>
            <a:ext cx="365760" cy="274320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0FDA45-4DB9-4FBC-B2C7-4790C6288887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667000" y="3429000"/>
            <a:ext cx="68580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6553200" y="6574536"/>
            <a:ext cx="2133600" cy="27432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828800" y="6574536"/>
            <a:ext cx="2895600" cy="27432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effectLst>
            <a:innerShdw blurRad="63500">
              <a:srgbClr val="F1F1F1"/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20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1pPr>
      <a:lvl2pPr marL="682625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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2pPr>
      <a:lvl3pPr marL="1023938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3pPr>
      <a:lvl4pPr marL="1377950" indent="-3540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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4pPr>
      <a:lvl5pPr marL="1719263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619672" y="1721133"/>
            <a:ext cx="6264696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6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6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836712"/>
            <a:ext cx="6858000" cy="1143000"/>
          </a:xfrm>
        </p:spPr>
        <p:txBody>
          <a:bodyPr/>
          <a:lstStyle/>
          <a:p>
            <a:r>
              <a:rPr lang="es-MX" dirty="0" smtClean="0"/>
              <a:t>Tipos de Texturas (Tamaño).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1187624" y="2060848"/>
            <a:ext cx="6984776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s-MX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MX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Texturas</a:t>
            </a:r>
            <a:r>
              <a:rPr kumimoji="0" lang="es-MX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Tres Dimensiones (</a:t>
            </a:r>
            <a:r>
              <a:rPr lang="es-MX" b="1" dirty="0" err="1" smtClean="0">
                <a:latin typeface="+mn-lt"/>
              </a:rPr>
              <a:t>3</a:t>
            </a:r>
            <a:r>
              <a:rPr kumimoji="0" lang="es-MX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D)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Son texturas con volumen.</a:t>
            </a:r>
          </a:p>
        </p:txBody>
      </p:sp>
      <p:pic>
        <p:nvPicPr>
          <p:cNvPr id="11" name="10 Imagen" descr="torus_c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708920"/>
            <a:ext cx="5616624" cy="3857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Computación Gráfica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475656" y="1828800"/>
            <a:ext cx="7009840" cy="2392288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El  </a:t>
            </a:r>
            <a:r>
              <a:rPr lang="es-MX" b="1" dirty="0" smtClean="0">
                <a:solidFill>
                  <a:schemeClr val="tx1"/>
                </a:solidFill>
              </a:rPr>
              <a:t>Mapeo de Texturas (</a:t>
            </a:r>
            <a:r>
              <a:rPr lang="es-MX" b="1" dirty="0" err="1" smtClean="0">
                <a:solidFill>
                  <a:schemeClr val="tx1"/>
                </a:solidFill>
              </a:rPr>
              <a:t>Texture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Mapping</a:t>
            </a:r>
            <a:r>
              <a:rPr lang="es-MX" b="1" dirty="0" smtClean="0">
                <a:solidFill>
                  <a:schemeClr val="tx1"/>
                </a:solidFill>
              </a:rPr>
              <a:t>)</a:t>
            </a:r>
            <a:r>
              <a:rPr lang="es-MX" dirty="0" smtClean="0">
                <a:solidFill>
                  <a:schemeClr val="tx1"/>
                </a:solidFill>
              </a:rPr>
              <a:t>, es “la regla de correspondencia para aplicar una </a:t>
            </a:r>
            <a:r>
              <a:rPr lang="es-MX" b="1" dirty="0" smtClean="0">
                <a:solidFill>
                  <a:schemeClr val="tx1"/>
                </a:solidFill>
              </a:rPr>
              <a:t>Textura </a:t>
            </a:r>
            <a:r>
              <a:rPr lang="es-MX" dirty="0" smtClean="0">
                <a:solidFill>
                  <a:schemeClr val="tx1"/>
                </a:solidFill>
              </a:rPr>
              <a:t>a una Superficie”. 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Por lo tanto, el </a:t>
            </a:r>
            <a:r>
              <a:rPr lang="es-MX" b="1" dirty="0" smtClean="0">
                <a:solidFill>
                  <a:schemeClr val="tx1"/>
                </a:solidFill>
              </a:rPr>
              <a:t>Mapeo de Texturas</a:t>
            </a:r>
            <a:r>
              <a:rPr lang="es-MX" dirty="0" smtClean="0">
                <a:solidFill>
                  <a:schemeClr val="tx1"/>
                </a:solidFill>
              </a:rPr>
              <a:t> es “la acción de asignar a cada pixel de una superficie su correspondiente </a:t>
            </a:r>
            <a:r>
              <a:rPr lang="es-MX" dirty="0" err="1" smtClean="0">
                <a:solidFill>
                  <a:schemeClr val="tx1"/>
                </a:solidFill>
              </a:rPr>
              <a:t>texel</a:t>
            </a:r>
            <a:r>
              <a:rPr lang="es-MX" dirty="0" smtClean="0">
                <a:solidFill>
                  <a:schemeClr val="tx1"/>
                </a:solidFill>
              </a:rPr>
              <a:t> de una textura”.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259632" y="4149080"/>
          <a:ext cx="27363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148064" y="4124029"/>
          <a:ext cx="2736304" cy="1537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5741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5741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5741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399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475656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+mn-lt"/>
              </a:rPr>
              <a:t>Superficie</a:t>
            </a:r>
            <a:endParaRPr lang="es-MX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220072" y="5661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+mn-lt"/>
              </a:rPr>
              <a:t>Textura</a:t>
            </a:r>
            <a:endParaRPr lang="es-MX" dirty="0">
              <a:latin typeface="+mn-lt"/>
            </a:endParaRPr>
          </a:p>
        </p:txBody>
      </p:sp>
      <p:sp>
        <p:nvSpPr>
          <p:cNvPr id="12" name="11 Flecha derecha"/>
          <p:cNvSpPr/>
          <p:nvPr/>
        </p:nvSpPr>
        <p:spPr>
          <a:xfrm rot="10800000">
            <a:off x="4211960" y="4725144"/>
            <a:ext cx="648072" cy="42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0.42534 0.00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858000" cy="1143000"/>
          </a:xfrm>
        </p:spPr>
        <p:txBody>
          <a:bodyPr/>
          <a:lstStyle/>
          <a:p>
            <a:r>
              <a:rPr lang="es-MX" dirty="0" smtClean="0"/>
              <a:t>Espacio de Textura.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6984776" cy="3960440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No se puede hacer la asignación directa de un </a:t>
            </a:r>
            <a:r>
              <a:rPr lang="es-MX" sz="1800" dirty="0" err="1" smtClean="0">
                <a:solidFill>
                  <a:schemeClr val="tx1"/>
                </a:solidFill>
              </a:rPr>
              <a:t>texel</a:t>
            </a:r>
            <a:r>
              <a:rPr lang="es-MX" sz="1800" dirty="0" smtClean="0">
                <a:solidFill>
                  <a:schemeClr val="tx1"/>
                </a:solidFill>
              </a:rPr>
              <a:t> a un pixel, debido a los siguientes factores: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a)  La posición de la superficie puede cambiar durante la ejecución del programa, por lo tanto también cambian los </a:t>
            </a:r>
            <a:r>
              <a:rPr lang="es-MX" sz="1800" dirty="0" err="1" smtClean="0">
                <a:solidFill>
                  <a:schemeClr val="tx1"/>
                </a:solidFill>
              </a:rPr>
              <a:t>texel</a:t>
            </a:r>
            <a:r>
              <a:rPr lang="es-MX" sz="1800" dirty="0" smtClean="0">
                <a:solidFill>
                  <a:schemeClr val="tx1"/>
                </a:solidFill>
              </a:rPr>
              <a:t> asignados.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b)  El tamaño de una textura NO siempre corresponde al tamaño de la superficie a la cual será aplicada.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Es por ello que se ocupa el </a:t>
            </a:r>
            <a:r>
              <a:rPr lang="es-MX" sz="1800" b="1" dirty="0" smtClean="0">
                <a:solidFill>
                  <a:schemeClr val="tx1"/>
                </a:solidFill>
              </a:rPr>
              <a:t>Espacio de Textura</a:t>
            </a:r>
            <a:r>
              <a:rPr lang="es-MX" sz="1800" dirty="0" smtClean="0">
                <a:solidFill>
                  <a:schemeClr val="tx1"/>
                </a:solidFill>
              </a:rPr>
              <a:t>, es decir, la textura está definida mediante Coordenadas, las cuales serán asignadas a las Coordenadas Cartesianas de los Vértices de la Superficie.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858000" cy="1143000"/>
          </a:xfrm>
        </p:spPr>
        <p:txBody>
          <a:bodyPr/>
          <a:lstStyle/>
          <a:p>
            <a:r>
              <a:rPr lang="es-MX" dirty="0" smtClean="0"/>
              <a:t>Espacio de Textura.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6984776" cy="720080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El </a:t>
            </a:r>
            <a:r>
              <a:rPr lang="es-MX" sz="1800" b="1" dirty="0" smtClean="0">
                <a:solidFill>
                  <a:schemeClr val="tx1"/>
                </a:solidFill>
              </a:rPr>
              <a:t>Espacio de Textura</a:t>
            </a:r>
            <a:r>
              <a:rPr lang="es-MX" sz="1800" dirty="0" smtClean="0">
                <a:solidFill>
                  <a:schemeClr val="tx1"/>
                </a:solidFill>
              </a:rPr>
              <a:t>, define las coordenadas que serán asignadas a los vértices de la superficie.</a:t>
            </a:r>
          </a:p>
          <a:p>
            <a:pPr marL="342900" indent="-342900" algn="just"/>
            <a:endParaRPr lang="es-MX" sz="1800" dirty="0" smtClean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915816" y="2996952"/>
          <a:ext cx="3240360" cy="2430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  <a:gridCol w="648072"/>
                <a:gridCol w="648072"/>
              </a:tblGrid>
              <a:tr h="48605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605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605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605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605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 rot="5400000" flipH="1" flipV="1">
            <a:off x="935596" y="3969060"/>
            <a:ext cx="29523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2915816" y="5877272"/>
            <a:ext cx="38884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619672" y="24928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t  / v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948264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s / u</a:t>
            </a:r>
            <a:endParaRPr lang="es-MX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858000" cy="1143000"/>
          </a:xfrm>
        </p:spPr>
        <p:txBody>
          <a:bodyPr/>
          <a:lstStyle/>
          <a:p>
            <a:r>
              <a:rPr lang="es-MX" dirty="0" smtClean="0"/>
              <a:t>Espacio de Textura.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6984776" cy="1152128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</a:t>
            </a:r>
            <a:r>
              <a:rPr lang="es-MX" sz="1800" b="1" dirty="0" smtClean="0">
                <a:solidFill>
                  <a:schemeClr val="tx1"/>
                </a:solidFill>
              </a:rPr>
              <a:t>NO</a:t>
            </a:r>
            <a:r>
              <a:rPr lang="es-MX" sz="1800" dirty="0" smtClean="0">
                <a:solidFill>
                  <a:schemeClr val="tx1"/>
                </a:solidFill>
              </a:rPr>
              <a:t> importa el tamaño de la textura, las Coordenadas que definirán a la textura (s, t) o (u, v) siempre estarán entre los valores [0, 1].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915816" y="3356992"/>
          <a:ext cx="3240360" cy="2430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  <a:gridCol w="648072"/>
                <a:gridCol w="648072"/>
              </a:tblGrid>
              <a:tr h="48605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605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605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605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605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rot="5400000" flipH="1" flipV="1">
            <a:off x="432334" y="4328306"/>
            <a:ext cx="29523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771800" y="6525344"/>
            <a:ext cx="38884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115616" y="29249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t  / v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804248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s / u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6156176" y="5733256"/>
            <a:ext cx="72008" cy="7200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6156176" y="3356992"/>
            <a:ext cx="72008" cy="7200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2915816" y="5733256"/>
            <a:ext cx="72008" cy="7200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2915816" y="3356992"/>
            <a:ext cx="72008" cy="7200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6300192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(1,1)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228184" y="55892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(1,0)</a:t>
            </a:r>
            <a:endParaRPr lang="es-MX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11760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(0,1)</a:t>
            </a:r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267744" y="58052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(0,0)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858000" cy="1143000"/>
          </a:xfrm>
        </p:spPr>
        <p:txBody>
          <a:bodyPr/>
          <a:lstStyle/>
          <a:p>
            <a:r>
              <a:rPr lang="es-MX" dirty="0" smtClean="0"/>
              <a:t>Espacio de Textura.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6984776" cy="3888432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Es por ello que, generalmente, se trabaja con texturas rectangulares, para facilitar la obtención de las coordenadas en el Espacio de Textura.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Algo muy importante ha recalcar es que, aún cuando nuestra textura estará definida entre valores de [0, 1], las coordenadas que se asignan a los vértices, pueden o no estar entre dichos valores.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Éstas últimas coordenadas, que reciben el nombre de </a:t>
            </a:r>
            <a:r>
              <a:rPr lang="es-MX" sz="1800" b="1" dirty="0" smtClean="0">
                <a:solidFill>
                  <a:schemeClr val="tx1"/>
                </a:solidFill>
              </a:rPr>
              <a:t>Coordenadas de Texturizado</a:t>
            </a:r>
            <a:r>
              <a:rPr lang="es-MX" sz="1800" dirty="0" smtClean="0">
                <a:solidFill>
                  <a:schemeClr val="tx1"/>
                </a:solidFill>
              </a:rPr>
              <a:t>, son las coordenadas finales que reciben los vértices de la superficie para la asignación de los </a:t>
            </a:r>
            <a:r>
              <a:rPr lang="es-MX" sz="1800" dirty="0" err="1" smtClean="0">
                <a:solidFill>
                  <a:schemeClr val="tx1"/>
                </a:solidFill>
              </a:rPr>
              <a:t>texel</a:t>
            </a:r>
            <a:r>
              <a:rPr lang="es-MX" sz="1800" dirty="0" smtClean="0">
                <a:solidFill>
                  <a:schemeClr val="tx1"/>
                </a:solidFill>
              </a:rPr>
              <a:t> de la textura.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858000" cy="1143000"/>
          </a:xfrm>
        </p:spPr>
        <p:txBody>
          <a:bodyPr/>
          <a:lstStyle/>
          <a:p>
            <a:r>
              <a:rPr lang="es-MX" dirty="0" smtClean="0"/>
              <a:t>Filtros.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6984776" cy="4392488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Son “algoritmos que se aplican a las texturas, cuando éstas tienen que ser redimensionadas para poder ser aplicadas a una superficie”.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En aplicaciones de Computación Gráfica en tiempo real, los objetos están constantemente cambiando de tamaño, por lo cual la utilización de filtros es continua.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Debe existir un compromiso entre la calidad y el tiempo de respuesta de un filtro.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858000" cy="1143000"/>
          </a:xfrm>
        </p:spPr>
        <p:txBody>
          <a:bodyPr/>
          <a:lstStyle/>
          <a:p>
            <a:r>
              <a:rPr lang="es-MX" dirty="0" smtClean="0"/>
              <a:t>Filtros.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6984776" cy="4392488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Los filtros más utilizados son: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1800" dirty="0" err="1" smtClean="0">
                <a:solidFill>
                  <a:schemeClr val="tx1"/>
                </a:solidFill>
              </a:rPr>
              <a:t>GL_NEAREST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1800" dirty="0" err="1" smtClean="0">
                <a:solidFill>
                  <a:schemeClr val="tx1"/>
                </a:solidFill>
              </a:rPr>
              <a:t>GL_LINEAR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1800" dirty="0" err="1" smtClean="0">
                <a:solidFill>
                  <a:schemeClr val="tx1"/>
                </a:solidFill>
              </a:rPr>
              <a:t>GL_NEAREST_MIPMAP_NEAREST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1800" dirty="0" err="1" smtClean="0">
                <a:solidFill>
                  <a:schemeClr val="tx1"/>
                </a:solidFill>
              </a:rPr>
              <a:t>GL_LINEAR_MIPMAP_NEAREST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1800" dirty="0" err="1" smtClean="0">
                <a:solidFill>
                  <a:schemeClr val="tx1"/>
                </a:solidFill>
              </a:rPr>
              <a:t>GL_NEAREST_MIPMAP_LINEAR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1800" dirty="0" err="1" smtClean="0">
                <a:solidFill>
                  <a:schemeClr val="tx1"/>
                </a:solidFill>
              </a:rPr>
              <a:t>GL_LINEAR_MIPMAP_LINEAR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1800" dirty="0" err="1" smtClean="0">
                <a:solidFill>
                  <a:schemeClr val="tx1"/>
                </a:solidFill>
              </a:rPr>
              <a:t>Anisotripic</a:t>
            </a:r>
            <a:r>
              <a:rPr lang="es-MX" sz="1800" dirty="0" smtClean="0">
                <a:solidFill>
                  <a:schemeClr val="tx1"/>
                </a:solidFill>
              </a:rPr>
              <a:t> </a:t>
            </a:r>
            <a:r>
              <a:rPr lang="es-MX" sz="1800" dirty="0" err="1" smtClean="0">
                <a:solidFill>
                  <a:schemeClr val="tx1"/>
                </a:solidFill>
              </a:rPr>
              <a:t>Filtering</a:t>
            </a:r>
            <a:r>
              <a:rPr lang="es-MX" sz="1800" dirty="0" smtClean="0">
                <a:solidFill>
                  <a:schemeClr val="tx1"/>
                </a:solidFill>
              </a:rPr>
              <a:t> (Filtro </a:t>
            </a:r>
            <a:r>
              <a:rPr lang="es-MX" sz="1800" dirty="0" err="1" smtClean="0">
                <a:solidFill>
                  <a:schemeClr val="tx1"/>
                </a:solidFill>
              </a:rPr>
              <a:t>Anisotrópico</a:t>
            </a:r>
            <a:r>
              <a:rPr lang="es-MX" sz="1800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858000" cy="1143000"/>
          </a:xfrm>
        </p:spPr>
        <p:txBody>
          <a:bodyPr/>
          <a:lstStyle/>
          <a:p>
            <a:r>
              <a:rPr lang="es-MX" dirty="0" smtClean="0"/>
              <a:t>Filtro </a:t>
            </a:r>
            <a:r>
              <a:rPr lang="es-MX" dirty="0" err="1" smtClean="0"/>
              <a:t>MIP</a:t>
            </a:r>
            <a:r>
              <a:rPr lang="es-MX" dirty="0" smtClean="0"/>
              <a:t> </a:t>
            </a:r>
            <a:r>
              <a:rPr lang="es-MX" dirty="0" err="1" smtClean="0"/>
              <a:t>map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6984776" cy="3024336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La técnica de </a:t>
            </a:r>
            <a:r>
              <a:rPr lang="es-MX" sz="1800" dirty="0" err="1" smtClean="0">
                <a:solidFill>
                  <a:schemeClr val="tx1"/>
                </a:solidFill>
              </a:rPr>
              <a:t>MIP</a:t>
            </a:r>
            <a:r>
              <a:rPr lang="es-MX" sz="1800" dirty="0" smtClean="0">
                <a:solidFill>
                  <a:schemeClr val="tx1"/>
                </a:solidFill>
              </a:rPr>
              <a:t> </a:t>
            </a:r>
            <a:r>
              <a:rPr lang="es-MX" sz="1800" dirty="0" err="1" smtClean="0">
                <a:solidFill>
                  <a:schemeClr val="tx1"/>
                </a:solidFill>
              </a:rPr>
              <a:t>maps</a:t>
            </a:r>
            <a:r>
              <a:rPr lang="es-MX" sz="1800" dirty="0" smtClean="0">
                <a:solidFill>
                  <a:schemeClr val="tx1"/>
                </a:solidFill>
              </a:rPr>
              <a:t> o </a:t>
            </a:r>
            <a:r>
              <a:rPr lang="es-MX" sz="1800" dirty="0" err="1" smtClean="0">
                <a:solidFill>
                  <a:schemeClr val="tx1"/>
                </a:solidFill>
              </a:rPr>
              <a:t>Mipmaps</a:t>
            </a:r>
            <a:r>
              <a:rPr lang="es-MX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multum</a:t>
            </a:r>
            <a:r>
              <a:rPr lang="en-US" sz="1800" dirty="0" smtClean="0">
                <a:solidFill>
                  <a:schemeClr val="tx1"/>
                </a:solidFill>
              </a:rPr>
              <a:t> in </a:t>
            </a:r>
            <a:r>
              <a:rPr lang="en-US" sz="1800" dirty="0" err="1" smtClean="0">
                <a:solidFill>
                  <a:schemeClr val="tx1"/>
                </a:solidFill>
              </a:rPr>
              <a:t>parvo</a:t>
            </a:r>
            <a:r>
              <a:rPr lang="en-US" sz="1800" dirty="0" smtClean="0">
                <a:solidFill>
                  <a:schemeClr val="tx1"/>
                </a:solidFill>
              </a:rPr>
              <a:t>, “mucho en un </a:t>
            </a:r>
            <a:r>
              <a:rPr lang="en-US" sz="1800" dirty="0" err="1" smtClean="0">
                <a:solidFill>
                  <a:schemeClr val="tx1"/>
                </a:solidFill>
              </a:rPr>
              <a:t>pequeño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espacio</a:t>
            </a:r>
            <a:r>
              <a:rPr lang="en-US" sz="1800" dirty="0" smtClean="0">
                <a:solidFill>
                  <a:schemeClr val="tx1"/>
                </a:solidFill>
              </a:rPr>
              <a:t>“)</a:t>
            </a:r>
            <a:r>
              <a:rPr lang="es-MX" sz="1800" dirty="0" smtClean="0">
                <a:solidFill>
                  <a:schemeClr val="tx1"/>
                </a:solidFill>
              </a:rPr>
              <a:t>  es el tener una o varias copias pre calculadas y optimizadas de una textura. Estas nuevas copias difieren de la original en su tamaño.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Estas nuevas copias se utilizan cuando el tamaño de la superficie donde serán utilizadas difiere en un porcentaje  del tamaño de la textura original.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5 Imagen" descr="MipMap_Example_STS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4365104"/>
            <a:ext cx="3148608" cy="2099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858000" cy="1143000"/>
          </a:xfrm>
        </p:spPr>
        <p:txBody>
          <a:bodyPr/>
          <a:lstStyle/>
          <a:p>
            <a:r>
              <a:rPr lang="es-MX" dirty="0" smtClean="0"/>
              <a:t>Filtro </a:t>
            </a:r>
            <a:r>
              <a:rPr lang="es-MX" dirty="0" err="1" smtClean="0"/>
              <a:t>Anisotrópico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6984776" cy="3024336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Los filtros originales, tomaban en cuenta que la textura se encontraría siempre ortogonal al espectador, sin embargo esto no siempre sucede, (ejemplo, pisos y techo), por lo que sus resultados no siempre son favorables.</a:t>
            </a:r>
          </a:p>
          <a:p>
            <a:pPr marL="342900" indent="-342900" algn="just"/>
            <a:r>
              <a:rPr lang="es-MX" sz="1800" dirty="0" smtClean="0">
                <a:solidFill>
                  <a:schemeClr val="tx1"/>
                </a:solidFill>
              </a:rPr>
              <a:t>		El filtro </a:t>
            </a:r>
            <a:r>
              <a:rPr lang="es-MX" sz="1800" b="1" dirty="0" err="1" smtClean="0">
                <a:solidFill>
                  <a:schemeClr val="tx1"/>
                </a:solidFill>
              </a:rPr>
              <a:t>Anisotrópico</a:t>
            </a:r>
            <a:r>
              <a:rPr lang="es-MX" sz="1800" b="1" dirty="0" smtClean="0">
                <a:solidFill>
                  <a:schemeClr val="tx1"/>
                </a:solidFill>
              </a:rPr>
              <a:t> </a:t>
            </a:r>
            <a:r>
              <a:rPr lang="es-MX" sz="1800" dirty="0" smtClean="0">
                <a:solidFill>
                  <a:schemeClr val="tx1"/>
                </a:solidFill>
              </a:rPr>
              <a:t>(dependiente de la dirección) soluciona esta problemática</a:t>
            </a:r>
            <a:endParaRPr lang="es-MX" sz="1800" b="1" dirty="0" smtClean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7 Imagen" descr="Anisotropic_compa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005064"/>
            <a:ext cx="6696744" cy="269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Computación Gráfica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MX" b="1" dirty="0" smtClean="0">
                <a:solidFill>
                  <a:schemeClr val="tx1"/>
                </a:solidFill>
              </a:rPr>
              <a:t>Textura, </a:t>
            </a:r>
            <a:r>
              <a:rPr lang="es-MX" dirty="0" smtClean="0">
                <a:solidFill>
                  <a:schemeClr val="tx1"/>
                </a:solidFill>
              </a:rPr>
              <a:t>es un arreglo de datos que contiene  información de color y transparencia.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Actualmente, también puede contener información de: normales, profundidades, sombras, entre otros.</a:t>
            </a:r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376863" y="1828800"/>
          <a:ext cx="310832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Computación Gráfica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Las Texturas se aplican a nivel de Pixel, y permiten generar patrones que, mediante Modelos de Iluminación, serían muy caros computacionalmente.</a:t>
            </a:r>
          </a:p>
        </p:txBody>
      </p:sp>
      <p:pic>
        <p:nvPicPr>
          <p:cNvPr id="8" name="7 Marcador de contenido" descr="MarbleWhite0059_5_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64089" y="1844824"/>
            <a:ext cx="2664296" cy="1878537"/>
          </a:xfrm>
        </p:spPr>
      </p:pic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8 Imagen" descr="WoodFine0020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9" y="4077072"/>
            <a:ext cx="2736303" cy="185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Computación Gráfica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004048" y="1916832"/>
            <a:ext cx="3108960" cy="4544704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Cada uno de los elementos del arreglo de datos que conforman una textura, reciben el nombre de </a:t>
            </a:r>
            <a:r>
              <a:rPr lang="es-MX" b="1" dirty="0" err="1" smtClean="0">
                <a:solidFill>
                  <a:schemeClr val="tx1"/>
                </a:solidFill>
              </a:rPr>
              <a:t>Texel</a:t>
            </a:r>
            <a:r>
              <a:rPr lang="es-MX" dirty="0" smtClean="0">
                <a:solidFill>
                  <a:schemeClr val="tx1"/>
                </a:solidFill>
              </a:rPr>
              <a:t>. (</a:t>
            </a:r>
            <a:r>
              <a:rPr lang="es-MX" b="1" dirty="0" err="1" smtClean="0">
                <a:solidFill>
                  <a:schemeClr val="tx1"/>
                </a:solidFill>
              </a:rPr>
              <a:t>Tex</a:t>
            </a:r>
            <a:r>
              <a:rPr lang="es-MX" dirty="0" err="1" smtClean="0">
                <a:solidFill>
                  <a:schemeClr val="tx1"/>
                </a:solidFill>
              </a:rPr>
              <a:t>ture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El</a:t>
            </a:r>
            <a:r>
              <a:rPr lang="es-MX" dirty="0" err="1" smtClean="0">
                <a:solidFill>
                  <a:schemeClr val="tx1"/>
                </a:solidFill>
              </a:rPr>
              <a:t>ement</a:t>
            </a:r>
            <a:r>
              <a:rPr lang="es-MX" dirty="0" smtClean="0">
                <a:solidFill>
                  <a:schemeClr val="tx1"/>
                </a:solidFill>
              </a:rPr>
              <a:t> o </a:t>
            </a:r>
            <a:r>
              <a:rPr lang="es-MX" b="1" dirty="0" err="1" smtClean="0">
                <a:solidFill>
                  <a:schemeClr val="tx1"/>
                </a:solidFill>
              </a:rPr>
              <a:t>Tex</a:t>
            </a:r>
            <a:r>
              <a:rPr lang="es-MX" dirty="0" err="1" smtClean="0">
                <a:solidFill>
                  <a:schemeClr val="tx1"/>
                </a:solidFill>
              </a:rPr>
              <a:t>ture</a:t>
            </a:r>
            <a:r>
              <a:rPr lang="es-MX" dirty="0" smtClean="0">
                <a:solidFill>
                  <a:schemeClr val="tx1"/>
                </a:solidFill>
              </a:rPr>
              <a:t> Pix</a:t>
            </a:r>
            <a:r>
              <a:rPr lang="es-MX" b="1" dirty="0" smtClean="0">
                <a:solidFill>
                  <a:schemeClr val="tx1"/>
                </a:solidFill>
              </a:rPr>
              <a:t>el</a:t>
            </a:r>
            <a:r>
              <a:rPr lang="es-MX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La imagen que se muestra está formada por 81 </a:t>
            </a:r>
            <a:r>
              <a:rPr lang="es-MX" dirty="0" err="1" smtClean="0">
                <a:solidFill>
                  <a:schemeClr val="tx1"/>
                </a:solidFill>
              </a:rPr>
              <a:t>Texel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1403648" y="1988840"/>
          <a:ext cx="310832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836712"/>
            <a:ext cx="6858000" cy="1143000"/>
          </a:xfrm>
        </p:spPr>
        <p:txBody>
          <a:bodyPr/>
          <a:lstStyle/>
          <a:p>
            <a:r>
              <a:rPr lang="es-MX" dirty="0" smtClean="0"/>
              <a:t>Tipos de Texturas.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1403648" y="2132856"/>
            <a:ext cx="6336704" cy="45447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Existen dos clasificaciones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determinar los </a:t>
            </a:r>
            <a:r>
              <a:rPr kumimoji="0" lang="es-MX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</a:t>
            </a:r>
            <a:r>
              <a:rPr lang="es-MX" dirty="0" smtClean="0">
                <a:latin typeface="+mn-lt"/>
              </a:rPr>
              <a:t>os de texturas: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s-MX" dirty="0" smtClean="0">
                <a:latin typeface="+mn-lt"/>
              </a:rPr>
              <a:t> Por la forma en que son “generadas” las texturas, y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s-MX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tamaño de las texturas.</a:t>
            </a:r>
            <a:endParaRPr kumimoji="0" lang="es-MX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836712"/>
            <a:ext cx="6858000" cy="1143000"/>
          </a:xfrm>
        </p:spPr>
        <p:txBody>
          <a:bodyPr/>
          <a:lstStyle/>
          <a:p>
            <a:r>
              <a:rPr lang="es-MX" dirty="0" smtClean="0"/>
              <a:t>Tipos de Texturas (Generación).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259632" y="2204864"/>
            <a:ext cx="6480720" cy="2088232"/>
          </a:xfrm>
        </p:spPr>
        <p:txBody>
          <a:bodyPr>
            <a:normAutofit/>
          </a:bodyPr>
          <a:lstStyle/>
          <a:p>
            <a:r>
              <a:rPr lang="es-MX" sz="1800" dirty="0" smtClean="0">
                <a:solidFill>
                  <a:schemeClr val="tx1"/>
                </a:solidFill>
              </a:rPr>
              <a:t>De esta clasificación existen dos tipos de texturas:</a:t>
            </a:r>
          </a:p>
          <a:p>
            <a:pPr marL="342900" indent="-342900"/>
            <a:r>
              <a:rPr lang="es-MX" sz="1800" b="1" dirty="0" smtClean="0">
                <a:solidFill>
                  <a:schemeClr val="tx1"/>
                </a:solidFill>
              </a:rPr>
              <a:t>a) Archivos Almacenados en Memoria</a:t>
            </a:r>
            <a:r>
              <a:rPr lang="es-MX" sz="1800" dirty="0" smtClean="0">
                <a:solidFill>
                  <a:schemeClr val="tx1"/>
                </a:solidFill>
              </a:rPr>
              <a:t>. Son Texturas que se encuentran en archivos de imágenes (.</a:t>
            </a:r>
            <a:r>
              <a:rPr lang="es-MX" sz="1800" dirty="0" err="1" smtClean="0">
                <a:solidFill>
                  <a:schemeClr val="tx1"/>
                </a:solidFill>
              </a:rPr>
              <a:t>bmp</a:t>
            </a:r>
            <a:r>
              <a:rPr lang="es-MX" sz="1800" dirty="0" smtClean="0">
                <a:solidFill>
                  <a:schemeClr val="tx1"/>
                </a:solidFill>
              </a:rPr>
              <a:t>, .</a:t>
            </a:r>
            <a:r>
              <a:rPr lang="es-MX" sz="1800" dirty="0" err="1" smtClean="0">
                <a:solidFill>
                  <a:schemeClr val="tx1"/>
                </a:solidFill>
              </a:rPr>
              <a:t>jpg</a:t>
            </a:r>
            <a:r>
              <a:rPr lang="es-MX" sz="1800" dirty="0" smtClean="0">
                <a:solidFill>
                  <a:schemeClr val="tx1"/>
                </a:solidFill>
              </a:rPr>
              <a:t>, .</a:t>
            </a:r>
            <a:r>
              <a:rPr lang="es-MX" sz="1800" dirty="0" err="1" smtClean="0">
                <a:solidFill>
                  <a:schemeClr val="tx1"/>
                </a:solidFill>
              </a:rPr>
              <a:t>tga</a:t>
            </a:r>
            <a:r>
              <a:rPr lang="es-MX" sz="1800" dirty="0" smtClean="0">
                <a:solidFill>
                  <a:schemeClr val="tx1"/>
                </a:solidFill>
              </a:rPr>
              <a:t>, .</a:t>
            </a:r>
            <a:r>
              <a:rPr lang="es-MX" sz="1800" dirty="0" err="1" smtClean="0">
                <a:solidFill>
                  <a:schemeClr val="tx1"/>
                </a:solidFill>
              </a:rPr>
              <a:t>raw</a:t>
            </a:r>
            <a:r>
              <a:rPr lang="es-MX" sz="1800" dirty="0" smtClean="0">
                <a:solidFill>
                  <a:schemeClr val="tx1"/>
                </a:solidFill>
              </a:rPr>
              <a:t>, </a:t>
            </a:r>
            <a:r>
              <a:rPr lang="es-MX" sz="1800" dirty="0" err="1" smtClean="0">
                <a:solidFill>
                  <a:schemeClr val="tx1"/>
                </a:solidFill>
              </a:rPr>
              <a:t>etc</a:t>
            </a:r>
            <a:r>
              <a:rPr lang="es-MX" sz="1800" dirty="0" smtClean="0">
                <a:solidFill>
                  <a:schemeClr val="tx1"/>
                </a:solidFill>
              </a:rPr>
              <a:t>) en un medio de almacenamiento.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7 Imagen" descr="camara-digit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077072"/>
            <a:ext cx="1819920" cy="1806271"/>
          </a:xfrm>
          <a:prstGeom prst="rect">
            <a:avLst/>
          </a:prstGeom>
        </p:spPr>
      </p:pic>
      <p:pic>
        <p:nvPicPr>
          <p:cNvPr id="9" name="8 Imagen" descr="sc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4149080"/>
            <a:ext cx="2630232" cy="1764052"/>
          </a:xfrm>
          <a:prstGeom prst="rect">
            <a:avLst/>
          </a:prstGeom>
        </p:spPr>
      </p:pic>
      <p:pic>
        <p:nvPicPr>
          <p:cNvPr id="10" name="9 Imagen" descr="pai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4314825"/>
            <a:ext cx="2857500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836712"/>
            <a:ext cx="6858000" cy="1143000"/>
          </a:xfrm>
        </p:spPr>
        <p:txBody>
          <a:bodyPr/>
          <a:lstStyle/>
          <a:p>
            <a:r>
              <a:rPr lang="es-MX" dirty="0" smtClean="0"/>
              <a:t>Tipos de Texturas (Generación).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>
          <a:xfrm>
            <a:off x="1259632" y="2204864"/>
            <a:ext cx="6480720" cy="2016224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MX" sz="1800" b="1" dirty="0" smtClean="0">
                <a:solidFill>
                  <a:schemeClr val="tx1"/>
                </a:solidFill>
              </a:rPr>
              <a:t>b) Procedimentales/</a:t>
            </a:r>
            <a:r>
              <a:rPr lang="es-MX" sz="1800" b="1" dirty="0" err="1" smtClean="0">
                <a:solidFill>
                  <a:schemeClr val="tx1"/>
                </a:solidFill>
              </a:rPr>
              <a:t>Procedurales</a:t>
            </a:r>
            <a:r>
              <a:rPr lang="es-MX" sz="1800" dirty="0" smtClean="0">
                <a:solidFill>
                  <a:schemeClr val="tx1"/>
                </a:solidFill>
              </a:rPr>
              <a:t>. Son Texturas que son generadas mediante la evaluación de una función y/o algoritmo, el cual de cómo resultado, valores de color que corresponden a los correspondientes </a:t>
            </a:r>
            <a:r>
              <a:rPr lang="es-MX" sz="1800" dirty="0" err="1" smtClean="0">
                <a:solidFill>
                  <a:schemeClr val="tx1"/>
                </a:solidFill>
              </a:rPr>
              <a:t>Texeles</a:t>
            </a:r>
            <a:r>
              <a:rPr lang="es-MX" sz="1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836712"/>
            <a:ext cx="6858000" cy="1143000"/>
          </a:xfrm>
        </p:spPr>
        <p:txBody>
          <a:bodyPr/>
          <a:lstStyle/>
          <a:p>
            <a:r>
              <a:rPr lang="es-MX" dirty="0" smtClean="0"/>
              <a:t>Tipos de Texturas (Tamaño).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1187624" y="2060848"/>
            <a:ext cx="6984776" cy="14401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algn="just" fontAlgn="auto"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</a:pPr>
            <a:r>
              <a:rPr lang="es-MX" dirty="0" smtClean="0">
                <a:latin typeface="+mn-lt"/>
              </a:rPr>
              <a:t>De esta clasificación existen tres tipos de texturas: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s-MX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MX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Texturas</a:t>
            </a:r>
            <a:r>
              <a:rPr kumimoji="0" lang="es-MX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Una Dimensión (</a:t>
            </a:r>
            <a:r>
              <a:rPr kumimoji="0" lang="es-MX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1D</a:t>
            </a:r>
            <a:r>
              <a:rPr kumimoji="0" lang="es-MX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Son texturas que solo tienen un </a:t>
            </a:r>
            <a:r>
              <a:rPr kumimoji="0" lang="es-MX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Texel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altura y/o un </a:t>
            </a:r>
            <a:r>
              <a:rPr kumimoji="0" lang="es-MX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Texel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ancho.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475656" y="35010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843808" y="4005064"/>
          <a:ext cx="455712" cy="27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/>
              </a:tblGrid>
              <a:tr h="67723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7723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7723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7723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4427984" y="5013176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836712"/>
            <a:ext cx="6858000" cy="1143000"/>
          </a:xfrm>
        </p:spPr>
        <p:txBody>
          <a:bodyPr/>
          <a:lstStyle/>
          <a:p>
            <a:r>
              <a:rPr lang="es-MX" dirty="0" smtClean="0"/>
              <a:t>Tipos de Texturas (Tamaño).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342528"/>
            <a:ext cx="626469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MX" sz="4000" b="1" dirty="0" smtClean="0">
                <a:ln w="18000">
                  <a:solidFill>
                    <a:schemeClr val="bg2">
                      <a:lumMod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Texturizado</a:t>
            </a:r>
            <a:endParaRPr lang="es-MX" sz="4000" b="1" dirty="0">
              <a:ln w="18000">
                <a:solidFill>
                  <a:schemeClr val="bg2">
                    <a:lumMod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Computación Gráfica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>
                  <a:srgbClr val="F1F1F1"/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1187624" y="2060848"/>
            <a:ext cx="6984776" cy="10081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algn="just" fontAlgn="auto"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q"/>
            </a:pPr>
            <a:r>
              <a:rPr kumimoji="0" lang="es-MX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Texturas</a:t>
            </a:r>
            <a:r>
              <a:rPr kumimoji="0" lang="es-MX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Dos Dimensiones (</a:t>
            </a:r>
            <a:r>
              <a:rPr lang="es-MX" b="1" dirty="0" err="1" smtClean="0">
                <a:latin typeface="+mn-lt"/>
              </a:rPr>
              <a:t>2</a:t>
            </a:r>
            <a:r>
              <a:rPr kumimoji="0" lang="es-MX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D)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Son texturas que tienen mas de un </a:t>
            </a:r>
            <a:r>
              <a:rPr kumimoji="0" lang="es-MX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Texel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altura y de ancho.</a:t>
            </a:r>
          </a:p>
        </p:txBody>
      </p:sp>
      <p:graphicFrame>
        <p:nvGraphicFramePr>
          <p:cNvPr id="11" name="8 Marcador de contenido"/>
          <p:cNvGraphicFramePr>
            <a:graphicFrameLocks/>
          </p:cNvGraphicFramePr>
          <p:nvPr/>
        </p:nvGraphicFramePr>
        <p:xfrm>
          <a:off x="1043608" y="2924944"/>
          <a:ext cx="310832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  <a:gridCol w="345369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4788024" y="3212976"/>
          <a:ext cx="345638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</a:tblGrid>
              <a:tr h="28803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inity">
  <a:themeElements>
    <a:clrScheme name="Infinity">
      <a:dk1>
        <a:sysClr val="windowText" lastClr="000000"/>
      </a:dk1>
      <a:lt1>
        <a:sysClr val="window" lastClr="FFFFFF"/>
      </a:lt1>
      <a:dk2>
        <a:srgbClr val="EABB00"/>
      </a:dk2>
      <a:lt2>
        <a:srgbClr val="DEF2FA"/>
      </a:lt2>
      <a:accent1>
        <a:srgbClr val="983DB1"/>
      </a:accent1>
      <a:accent2>
        <a:srgbClr val="47D147"/>
      </a:accent2>
      <a:accent3>
        <a:srgbClr val="CC0053"/>
      </a:accent3>
      <a:accent4>
        <a:srgbClr val="EA950D"/>
      </a:accent4>
      <a:accent5>
        <a:srgbClr val="C800C8"/>
      </a:accent5>
      <a:accent6>
        <a:srgbClr val="6161FF"/>
      </a:accent6>
      <a:hlink>
        <a:srgbClr val="755D00"/>
      </a:hlink>
      <a:folHlink>
        <a:srgbClr val="31AEE0"/>
      </a:folHlink>
    </a:clrScheme>
    <a:fontScheme name="Infinity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nfinity">
      <a:fillStyleLst>
        <a:solidFill>
          <a:schemeClr val="phClr">
            <a:shade val="95000"/>
            <a:satMod val="115000"/>
          </a:schemeClr>
        </a:solidFill>
        <a:gradFill rotWithShape="1">
          <a:gsLst>
            <a:gs pos="0">
              <a:schemeClr val="phClr">
                <a:tint val="90000"/>
                <a:alpha val="50000"/>
                <a:satMod val="150000"/>
              </a:schemeClr>
            </a:gs>
            <a:gs pos="35000">
              <a:schemeClr val="phClr">
                <a:tint val="100000"/>
                <a:alpha val="80000"/>
                <a:satMod val="130000"/>
              </a:schemeClr>
            </a:gs>
            <a:gs pos="100000">
              <a:schemeClr val="phClr">
                <a:tint val="100000"/>
                <a:shade val="90000"/>
                <a:alpha val="95000"/>
                <a:satMod val="11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1000"/>
                <a:alpha val="90000"/>
                <a:satMod val="130000"/>
              </a:schemeClr>
            </a:gs>
            <a:gs pos="50000">
              <a:schemeClr val="phClr">
                <a:shade val="93000"/>
                <a:alpha val="70000"/>
                <a:satMod val="130000"/>
              </a:schemeClr>
            </a:gs>
            <a:gs pos="75000">
              <a:schemeClr val="phClr">
                <a:shade val="94000"/>
                <a:alpha val="50000"/>
                <a:satMod val="135000"/>
              </a:schemeClr>
            </a:gs>
            <a:gs pos="100000">
              <a:schemeClr val="phClr">
                <a:shade val="94000"/>
                <a:alpha val="50000"/>
                <a:satMod val="135000"/>
              </a:schemeClr>
            </a:gs>
          </a:gsLst>
          <a:lin ang="0" scaled="0"/>
        </a:gradFill>
      </a:fillStyleLst>
      <a:lnStyleLst>
        <a:ln w="19050" cap="flat" cmpd="sng" algn="ctr">
          <a:solidFill>
            <a:schemeClr val="phClr">
              <a:shade val="95000"/>
            </a:schemeClr>
          </a:solidFill>
          <a:prstDash val="solid"/>
        </a:ln>
        <a:ln w="31750" cap="flat" cmpd="sng" algn="ctr">
          <a:solidFill>
            <a:schemeClr val="phClr">
              <a:shade val="95000"/>
              <a:satMod val="110000"/>
            </a:schemeClr>
          </a:solidFill>
          <a:prstDash val="solid"/>
        </a:ln>
        <a:ln w="57150" cap="flat" cmpd="dbl" algn="ctr">
          <a:solidFill>
            <a:schemeClr val="phClr">
              <a:shade val="95000"/>
              <a:satMod val="130000"/>
            </a:schemeClr>
          </a:solidFill>
          <a:prstDash val="solid"/>
        </a:ln>
      </a:lnStyleLst>
      <a:effectStyleLst>
        <a:effectStyle>
          <a:effectLst>
            <a:outerShdw blurRad="63500" dist="25400" dir="5400000" sx="101000" sy="101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dir="5400000" sx="101000" sy="101000" algn="ctr" rotWithShape="0">
              <a:srgbClr val="000000">
                <a:alpha val="50000"/>
              </a:srgbClr>
            </a:outerShdw>
            <a:reflection blurRad="12700" stA="26000" endPos="15000" dist="19050" dir="5400000" sy="-100000" rotWithShape="0"/>
          </a:effectLst>
        </a:effectStyle>
        <a:effectStyle>
          <a:effectLst>
            <a:innerShdw blurRad="101600" dist="12700">
              <a:srgbClr val="000000">
                <a:alpha val="35000"/>
              </a:srgbClr>
            </a:innerShdw>
            <a:reflection blurRad="12700" stA="26000" endPos="25000" dist="1905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381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50000"/>
              </a:schemeClr>
            </a:gs>
            <a:gs pos="40000">
              <a:schemeClr val="phClr">
                <a:tint val="90000"/>
                <a:shade val="80000"/>
                <a:satMod val="200000"/>
              </a:schemeClr>
            </a:gs>
            <a:gs pos="100000">
              <a:schemeClr val="phClr">
                <a:shade val="20000"/>
                <a:satMod val="17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8" ma:contentTypeDescription="Create a new document." ma:contentTypeScope="" ma:versionID="5eea76452d7eb073b41e4ecbec7235c0"/>
</file>

<file path=customXml/itemProps1.xml><?xml version="1.0" encoding="utf-8"?>
<ds:datastoreItem xmlns:ds="http://schemas.openxmlformats.org/officeDocument/2006/customXml" ds:itemID="{2B6321D9-E6CB-4226-B8DD-D600D0562F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FEF726-9056-477B-BA65-05F5D621AF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3C319F-449F-483C-AF21-3E0E22769E97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Infinito(2)</Template>
  <TotalTime>569</TotalTime>
  <Words>464</Words>
  <Application>Microsoft Office PowerPoint</Application>
  <PresentationFormat>Presentación en pantalla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Wingdings</vt:lpstr>
      <vt:lpstr>Wingdings 2</vt:lpstr>
      <vt:lpstr>Infinity</vt:lpstr>
      <vt:lpstr>Presentación de PowerPoint</vt:lpstr>
      <vt:lpstr>Computación Gráfica</vt:lpstr>
      <vt:lpstr>Computación Gráfica</vt:lpstr>
      <vt:lpstr>Computación Gráfica</vt:lpstr>
      <vt:lpstr>Tipos de Texturas.</vt:lpstr>
      <vt:lpstr>Tipos de Texturas (Generación).</vt:lpstr>
      <vt:lpstr>Tipos de Texturas (Generación).</vt:lpstr>
      <vt:lpstr>Tipos de Texturas (Tamaño).</vt:lpstr>
      <vt:lpstr>Tipos de Texturas (Tamaño).</vt:lpstr>
      <vt:lpstr>Tipos de Texturas (Tamaño).</vt:lpstr>
      <vt:lpstr>Computación Gráfica</vt:lpstr>
      <vt:lpstr>Espacio de Textura.</vt:lpstr>
      <vt:lpstr>Espacio de Textura.</vt:lpstr>
      <vt:lpstr>Espacio de Textura.</vt:lpstr>
      <vt:lpstr>Espacio de Textura.</vt:lpstr>
      <vt:lpstr>Filtros.</vt:lpstr>
      <vt:lpstr>Filtros.</vt:lpstr>
      <vt:lpstr>Filtro MIP map.</vt:lpstr>
      <vt:lpstr>Filtro Anisotrópico.</vt:lpstr>
    </vt:vector>
  </TitlesOfParts>
  <Company>Hogar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Texturizado</dc:title>
  <dc:creator>Sergio Valencia</dc:creator>
  <cp:lastModifiedBy>Luis Sergio Valencia Castro</cp:lastModifiedBy>
  <cp:revision>93</cp:revision>
  <dcterms:created xsi:type="dcterms:W3CDTF">2010-11-16T19:10:02Z</dcterms:created>
  <dcterms:modified xsi:type="dcterms:W3CDTF">2020-04-02T15:53:43Z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TC300041409990</vt:lpwstr>
  </property>
</Properties>
</file>