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Geo"/>
      <p:regular r:id="rId18"/>
      <p: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Source Sans 3"/>
      <p:regular r:id="rId28"/>
      <p:bold r:id="rId29"/>
      <p:italic r:id="rId30"/>
      <p:boldItalic r:id="rId31"/>
    </p:embeddedFont>
    <p:embeddedFont>
      <p:font typeface="Ramabhadra"/>
      <p:regular r:id="rId32"/>
    </p:embeddedFont>
    <p:embeddedFont>
      <p:font typeface="Quattrocento Sans"/>
      <p:regular r:id="rId33"/>
      <p:bold r:id="rId34"/>
      <p:italic r:id="rId35"/>
      <p:boldItalic r:id="rId36"/>
    </p:embeddedFont>
    <p:embeddedFont>
      <p:font typeface="Fira Sans Extra Condensed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1DE5D7-84E2-4BC1-AB0E-BA101B902B50}">
  <a:tblStyle styleId="{321DE5D7-84E2-4BC1-AB0E-BA101B902B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SemiBold-boldItalic.fntdata"/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SourceSans3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Sans3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Sans3-boldItalic.fntdata"/><Relationship Id="rId30" Type="http://schemas.openxmlformats.org/officeDocument/2006/relationships/font" Target="fonts/SourceSans3-italic.fntdata"/><Relationship Id="rId11" Type="http://schemas.openxmlformats.org/officeDocument/2006/relationships/slide" Target="slides/slide5.xml"/><Relationship Id="rId33" Type="http://schemas.openxmlformats.org/officeDocument/2006/relationships/font" Target="fonts/QuattrocentoSans-regular.fntdata"/><Relationship Id="rId10" Type="http://schemas.openxmlformats.org/officeDocument/2006/relationships/slide" Target="slides/slide4.xml"/><Relationship Id="rId32" Type="http://schemas.openxmlformats.org/officeDocument/2006/relationships/font" Target="fonts/Ramabhadra-regular.fntdata"/><Relationship Id="rId13" Type="http://schemas.openxmlformats.org/officeDocument/2006/relationships/slide" Target="slides/slide7.xml"/><Relationship Id="rId35" Type="http://schemas.openxmlformats.org/officeDocument/2006/relationships/font" Target="fonts/QuattrocentoSans-italic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bold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SemiBold-regular.fntdata"/><Relationship Id="rId14" Type="http://schemas.openxmlformats.org/officeDocument/2006/relationships/slide" Target="slides/slide8.xml"/><Relationship Id="rId36" Type="http://schemas.openxmlformats.org/officeDocument/2006/relationships/font" Target="fonts/QuattrocentoSans-boldItalic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SemiBold-italic.fntdata"/><Relationship Id="rId16" Type="http://schemas.openxmlformats.org/officeDocument/2006/relationships/slide" Target="slides/slide10.xml"/><Relationship Id="rId38" Type="http://schemas.openxmlformats.org/officeDocument/2006/relationships/font" Target="fonts/FiraSansExtraCondensedSemiBold-bold.fntdata"/><Relationship Id="rId19" Type="http://schemas.openxmlformats.org/officeDocument/2006/relationships/font" Target="fonts/Geo-italic.fntdata"/><Relationship Id="rId18" Type="http://schemas.openxmlformats.org/officeDocument/2006/relationships/font" Target="fonts/Ge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8c061df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8c061df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today as a team we are going to present our business idea of </a:t>
            </a:r>
            <a:r>
              <a:rPr lang="en"/>
              <a:t>implementing</a:t>
            </a:r>
            <a:r>
              <a:rPr lang="en"/>
              <a:t> ai in return logistics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3301d8d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3301d8d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3301d8d4e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33301d8d4e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research, we observed that there was a 729 </a:t>
            </a:r>
            <a:r>
              <a:rPr lang="en"/>
              <a:t>billion</a:t>
            </a:r>
            <a:r>
              <a:rPr lang="en"/>
              <a:t> usd worth of loss regarding the return </a:t>
            </a:r>
            <a:r>
              <a:rPr lang="en"/>
              <a:t>products of ecommerce companies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4d99d1a7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4d99d1a7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dig deep in the </a:t>
            </a:r>
            <a:r>
              <a:rPr lang="en"/>
              <a:t>statistics</a:t>
            </a:r>
            <a:r>
              <a:rPr lang="en"/>
              <a:t>, we realized that </a:t>
            </a:r>
            <a:r>
              <a:rPr lang="en"/>
              <a:t>combining clothing and shoes, textile products occupied 44 percent of that loss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why we are going to focus on textile </a:t>
            </a:r>
            <a:r>
              <a:rPr lang="en"/>
              <a:t>products</a:t>
            </a:r>
            <a:r>
              <a:rPr lang="en"/>
              <a:t>, specifically imported </a:t>
            </a:r>
            <a:r>
              <a:rPr lang="en"/>
              <a:t>products</a:t>
            </a:r>
            <a:r>
              <a:rPr lang="en"/>
              <a:t> since they cause the most loss.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offer an </a:t>
            </a:r>
            <a:r>
              <a:rPr lang="en" sz="1500">
                <a:solidFill>
                  <a:schemeClr val="dk1"/>
                </a:solidFill>
              </a:rPr>
              <a:t>An </a:t>
            </a:r>
            <a:r>
              <a:rPr b="1" lang="en" sz="1500">
                <a:solidFill>
                  <a:schemeClr val="dk1"/>
                </a:solidFill>
              </a:rPr>
              <a:t>AI-driven extension</a:t>
            </a:r>
            <a:r>
              <a:rPr lang="en" sz="1500">
                <a:solidFill>
                  <a:schemeClr val="dk1"/>
                </a:solidFill>
              </a:rPr>
              <a:t> for major </a:t>
            </a:r>
            <a:r>
              <a:rPr b="1" lang="en" sz="1500">
                <a:solidFill>
                  <a:schemeClr val="dk1"/>
                </a:solidFill>
              </a:rPr>
              <a:t>large e-commerce companies. Textile products alone might have a small value, but their big amount will save a great amount of money.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Our target is all round the world, but regarding our demo datas later on we will focus on city of ontario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 consists of 3 parts.</a:t>
            </a:r>
            <a:br>
              <a:rPr lang="en"/>
            </a:br>
            <a:r>
              <a:rPr lang="en"/>
              <a:t>1. Determining a optimal warehouse location based on user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imported returned products will be collected in these warehouses which will reduce shipping back fee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Finally, an AI- </a:t>
            </a:r>
            <a:r>
              <a:rPr lang="en"/>
              <a:t>power</a:t>
            </a:r>
            <a:r>
              <a:rPr lang="en"/>
              <a:t> automated mail system will inform possible customers for the product depending on their interests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72b1845856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72b1845856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30a0576c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these criteria play a </a:t>
            </a:r>
            <a:r>
              <a:rPr lang="en"/>
              <a:t>crucial</a:t>
            </a:r>
            <a:r>
              <a:rPr lang="en"/>
              <a:t> role in determining the location of the warehouse but in different weights, </a:t>
            </a:r>
            <a:r>
              <a:rPr lang="en">
                <a:solidFill>
                  <a:schemeClr val="dk1"/>
                </a:solidFill>
              </a:rPr>
              <a:t>More about the process in the further presentations</a:t>
            </a:r>
            <a:endParaRPr/>
          </a:p>
        </p:txBody>
      </p:sp>
      <p:sp>
        <p:nvSpPr>
          <p:cNvPr id="300" name="Google Shape;300;g3330a0576c5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3301d8d4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the process in the further presentations</a:t>
            </a:r>
            <a:endParaRPr/>
          </a:p>
        </p:txBody>
      </p:sp>
      <p:sp>
        <p:nvSpPr>
          <p:cNvPr id="322" name="Google Shape;322;g333301d8d4e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3301d8d4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3301d8d4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s chiffre 1">
  <p:cSld name="BIG_NUMB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hasCustomPrompt="1" type="title"/>
          </p:nvPr>
        </p:nvSpPr>
        <p:spPr>
          <a:xfrm>
            <a:off x="1284000" y="1679313"/>
            <a:ext cx="6576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284000" y="3033088"/>
            <a:ext cx="6576000" cy="4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-160766" y="-385575"/>
            <a:ext cx="9184665" cy="6075153"/>
            <a:chOff x="-160766" y="-385575"/>
            <a:chExt cx="9184665" cy="6075153"/>
          </a:xfrm>
        </p:grpSpPr>
        <p:sp>
          <p:nvSpPr>
            <p:cNvPr id="54" name="Google Shape;54;p13"/>
            <p:cNvSpPr/>
            <p:nvPr/>
          </p:nvSpPr>
          <p:spPr>
            <a:xfrm>
              <a:off x="-160766" y="3189342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405783" y="-82290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918999" y="660658"/>
              <a:ext cx="1104900" cy="110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9514" y="-385575"/>
              <a:ext cx="1104900" cy="110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13"/>
            <p:cNvGrpSpPr/>
            <p:nvPr/>
          </p:nvGrpSpPr>
          <p:grpSpPr>
            <a:xfrm rot="-3491884">
              <a:off x="7730195" y="3984881"/>
              <a:ext cx="1046740" cy="1046731"/>
              <a:chOff x="233992" y="469926"/>
              <a:chExt cx="1046709" cy="1046700"/>
            </a:xfrm>
          </p:grpSpPr>
          <p:sp>
            <p:nvSpPr>
              <p:cNvPr id="59" name="Google Shape;59;p13"/>
              <p:cNvSpPr/>
              <p:nvPr/>
            </p:nvSpPr>
            <p:spPr>
              <a:xfrm>
                <a:off x="233992" y="469926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 rot="1732915">
                <a:off x="1018472" y="544821"/>
                <a:ext cx="222357" cy="22235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13"/>
            <p:cNvGrpSpPr/>
            <p:nvPr/>
          </p:nvGrpSpPr>
          <p:grpSpPr>
            <a:xfrm flipH="1" rot="-1121643">
              <a:off x="3092751" y="3988497"/>
              <a:ext cx="1500231" cy="1500231"/>
              <a:chOff x="7569203" y="3634752"/>
              <a:chExt cx="1500300" cy="1500300"/>
            </a:xfrm>
          </p:grpSpPr>
          <p:sp>
            <p:nvSpPr>
              <p:cNvPr id="62" name="Google Shape;62;p13"/>
              <p:cNvSpPr/>
              <p:nvPr/>
            </p:nvSpPr>
            <p:spPr>
              <a:xfrm rot="1729220">
                <a:off x="7767041" y="3832590"/>
                <a:ext cx="1104624" cy="110462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 rot="1732915">
                <a:off x="7869997" y="385767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949460" y="2403425"/>
            <a:ext cx="23064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2" type="subTitle"/>
          </p:nvPr>
        </p:nvSpPr>
        <p:spPr>
          <a:xfrm>
            <a:off x="3418796" y="2403425"/>
            <a:ext cx="23064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5888132" y="2403425"/>
            <a:ext cx="23064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4" type="subTitle"/>
          </p:nvPr>
        </p:nvSpPr>
        <p:spPr>
          <a:xfrm>
            <a:off x="949460" y="1740725"/>
            <a:ext cx="23064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5" type="subTitle"/>
          </p:nvPr>
        </p:nvSpPr>
        <p:spPr>
          <a:xfrm>
            <a:off x="3418800" y="1740725"/>
            <a:ext cx="23064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6" type="subTitle"/>
          </p:nvPr>
        </p:nvSpPr>
        <p:spPr>
          <a:xfrm>
            <a:off x="5888140" y="1740725"/>
            <a:ext cx="23064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grpSp>
        <p:nvGrpSpPr>
          <p:cNvPr id="72" name="Google Shape;72;p14"/>
          <p:cNvGrpSpPr/>
          <p:nvPr/>
        </p:nvGrpSpPr>
        <p:grpSpPr>
          <a:xfrm>
            <a:off x="-1078006" y="-112409"/>
            <a:ext cx="10994013" cy="6087436"/>
            <a:chOff x="-1078006" y="-112409"/>
            <a:chExt cx="10994013" cy="6087436"/>
          </a:xfrm>
        </p:grpSpPr>
        <p:sp>
          <p:nvSpPr>
            <p:cNvPr id="73" name="Google Shape;73;p14"/>
            <p:cNvSpPr/>
            <p:nvPr/>
          </p:nvSpPr>
          <p:spPr>
            <a:xfrm>
              <a:off x="-553471" y="401140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 rot="1729220">
              <a:off x="7940041" y="4672565"/>
              <a:ext cx="1104624" cy="11046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14"/>
            <p:cNvGrpSpPr/>
            <p:nvPr/>
          </p:nvGrpSpPr>
          <p:grpSpPr>
            <a:xfrm rot="-2700000">
              <a:off x="8652533" y="397213"/>
              <a:ext cx="1046699" cy="1046690"/>
              <a:chOff x="8423992" y="16151"/>
              <a:chExt cx="1046709" cy="1046700"/>
            </a:xfrm>
          </p:grpSpPr>
          <p:sp>
            <p:nvSpPr>
              <p:cNvPr id="76" name="Google Shape;76;p14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flipH="1" rot="-1732915">
                <a:off x="8463863" y="91046"/>
                <a:ext cx="222357" cy="22235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" name="Google Shape;78;p14"/>
            <p:cNvGrpSpPr/>
            <p:nvPr/>
          </p:nvGrpSpPr>
          <p:grpSpPr>
            <a:xfrm rot="3238206">
              <a:off x="-780262" y="185335"/>
              <a:ext cx="1500281" cy="1500281"/>
              <a:chOff x="-780297" y="-119498"/>
              <a:chExt cx="1500300" cy="1500300"/>
            </a:xfrm>
          </p:grpSpPr>
          <p:sp>
            <p:nvSpPr>
              <p:cNvPr id="79" name="Google Shape;79;p14"/>
              <p:cNvSpPr/>
              <p:nvPr/>
            </p:nvSpPr>
            <p:spPr>
              <a:xfrm flipH="1" rot="-1729220">
                <a:off x="-582459" y="78340"/>
                <a:ext cx="1104624" cy="110462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flipH="1" rot="-1732915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5"/>
          <p:cNvSpPr/>
          <p:nvPr/>
        </p:nvSpPr>
        <p:spPr>
          <a:xfrm flipH="1" rot="10800000">
            <a:off x="125667" y="-548847"/>
            <a:ext cx="1046700" cy="104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flipH="1" rot="9070780">
            <a:off x="375316" y="4651390"/>
            <a:ext cx="1104624" cy="110462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5"/>
          <p:cNvGrpSpPr/>
          <p:nvPr/>
        </p:nvGrpSpPr>
        <p:grpSpPr>
          <a:xfrm>
            <a:off x="8445067" y="3670849"/>
            <a:ext cx="1309200" cy="1309200"/>
            <a:chOff x="8445067" y="3670849"/>
            <a:chExt cx="1309200" cy="1309200"/>
          </a:xfrm>
        </p:grpSpPr>
        <p:sp>
          <p:nvSpPr>
            <p:cNvPr id="86" name="Google Shape;86;p15"/>
            <p:cNvSpPr/>
            <p:nvPr/>
          </p:nvSpPr>
          <p:spPr>
            <a:xfrm rot="-4368693">
              <a:off x="8576344" y="3802126"/>
              <a:ext cx="1046645" cy="1046645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-2634402">
              <a:off x="8776356" y="3758974"/>
              <a:ext cx="222355" cy="22235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8496041" y="293586"/>
            <a:ext cx="1368600" cy="1368600"/>
            <a:chOff x="8496041" y="293586"/>
            <a:chExt cx="1368600" cy="1368600"/>
          </a:xfrm>
        </p:grpSpPr>
        <p:sp>
          <p:nvSpPr>
            <p:cNvPr id="89" name="Google Shape;89;p15"/>
            <p:cNvSpPr/>
            <p:nvPr/>
          </p:nvSpPr>
          <p:spPr>
            <a:xfrm flipH="1" rot="-9829168">
              <a:off x="8628065" y="425610"/>
              <a:ext cx="1104553" cy="1104553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flipH="1" rot="-9831809">
              <a:off x="8535904" y="921781"/>
              <a:ext cx="222361" cy="222361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6"/>
          <p:cNvSpPr/>
          <p:nvPr/>
        </p:nvSpPr>
        <p:spPr>
          <a:xfrm flipH="1" rot="10800000">
            <a:off x="-498258" y="73528"/>
            <a:ext cx="1046700" cy="104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flipH="1" rot="9070780">
            <a:off x="8473441" y="306940"/>
            <a:ext cx="1104624" cy="1104624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6"/>
          <p:cNvGrpSpPr/>
          <p:nvPr/>
        </p:nvGrpSpPr>
        <p:grpSpPr>
          <a:xfrm>
            <a:off x="8246560" y="4234323"/>
            <a:ext cx="1401600" cy="1401600"/>
            <a:chOff x="8246560" y="4234323"/>
            <a:chExt cx="1401600" cy="1401600"/>
          </a:xfrm>
        </p:grpSpPr>
        <p:sp>
          <p:nvSpPr>
            <p:cNvPr id="96" name="Google Shape;96;p16"/>
            <p:cNvSpPr/>
            <p:nvPr/>
          </p:nvSpPr>
          <p:spPr>
            <a:xfrm rot="-1573635">
              <a:off x="8423977" y="4411739"/>
              <a:ext cx="1046766" cy="104676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 rot="157840">
              <a:off x="9021076" y="4356706"/>
              <a:ext cx="222234" cy="22223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-962641" y="3454241"/>
            <a:ext cx="1560000" cy="1560000"/>
            <a:chOff x="-962641" y="3454241"/>
            <a:chExt cx="1560000" cy="1560000"/>
          </a:xfrm>
        </p:grpSpPr>
        <p:sp>
          <p:nvSpPr>
            <p:cNvPr id="99" name="Google Shape;99;p16"/>
            <p:cNvSpPr/>
            <p:nvPr/>
          </p:nvSpPr>
          <p:spPr>
            <a:xfrm rot="7911114">
              <a:off x="-735018" y="3681864"/>
              <a:ext cx="1104754" cy="110475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 rot="7913029">
              <a:off x="187770" y="3887459"/>
              <a:ext cx="222431" cy="222431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 1">
  <p:cSld name="SECTION_HEADER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380200" y="2763450"/>
            <a:ext cx="4383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7"/>
          <p:cNvSpPr txBox="1"/>
          <p:nvPr>
            <p:ph hasCustomPrompt="1" idx="2" type="title"/>
          </p:nvPr>
        </p:nvSpPr>
        <p:spPr>
          <a:xfrm>
            <a:off x="3905700" y="1502850"/>
            <a:ext cx="1332600" cy="110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-64551" y="-557025"/>
            <a:ext cx="9618235" cy="6207735"/>
            <a:chOff x="-64551" y="-557025"/>
            <a:chExt cx="9618235" cy="6207735"/>
          </a:xfrm>
        </p:grpSpPr>
        <p:sp>
          <p:nvSpPr>
            <p:cNvPr id="105" name="Google Shape;105;p17"/>
            <p:cNvSpPr/>
            <p:nvPr/>
          </p:nvSpPr>
          <p:spPr>
            <a:xfrm flipH="1">
              <a:off x="-64551" y="81417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 flipH="1">
              <a:off x="5571774" y="4604010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 flipH="1">
              <a:off x="8448784" y="3346708"/>
              <a:ext cx="1104900" cy="110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 flipH="1">
              <a:off x="3911069" y="-557025"/>
              <a:ext cx="1104900" cy="110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17"/>
            <p:cNvGrpSpPr/>
            <p:nvPr/>
          </p:nvGrpSpPr>
          <p:grpSpPr>
            <a:xfrm>
              <a:off x="7876656" y="317526"/>
              <a:ext cx="1046709" cy="1046700"/>
              <a:chOff x="7876656" y="317526"/>
              <a:chExt cx="1046709" cy="1046700"/>
            </a:xfrm>
          </p:grpSpPr>
          <p:sp>
            <p:nvSpPr>
              <p:cNvPr id="110" name="Google Shape;110;p17"/>
              <p:cNvSpPr/>
              <p:nvPr/>
            </p:nvSpPr>
            <p:spPr>
              <a:xfrm flipH="1">
                <a:off x="7876666" y="317526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 flipH="1" rot="-1732915">
                <a:off x="7916528" y="392421"/>
                <a:ext cx="222357" cy="22235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7"/>
            <p:cNvGrpSpPr/>
            <p:nvPr/>
          </p:nvGrpSpPr>
          <p:grpSpPr>
            <a:xfrm>
              <a:off x="-64546" y="3634752"/>
              <a:ext cx="1500300" cy="1500300"/>
              <a:chOff x="-64546" y="3634752"/>
              <a:chExt cx="1500300" cy="1500300"/>
            </a:xfrm>
          </p:grpSpPr>
          <p:sp>
            <p:nvSpPr>
              <p:cNvPr id="113" name="Google Shape;113;p17"/>
              <p:cNvSpPr/>
              <p:nvPr/>
            </p:nvSpPr>
            <p:spPr>
              <a:xfrm flipH="1" rot="-1729220">
                <a:off x="133293" y="3832590"/>
                <a:ext cx="1104624" cy="110462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 flipH="1" rot="-1732915">
                <a:off x="912603" y="385767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13226" y="1801621"/>
            <a:ext cx="2456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2" type="subTitle"/>
          </p:nvPr>
        </p:nvSpPr>
        <p:spPr>
          <a:xfrm>
            <a:off x="3343650" y="1801599"/>
            <a:ext cx="2456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subTitle"/>
          </p:nvPr>
        </p:nvSpPr>
        <p:spPr>
          <a:xfrm>
            <a:off x="713226" y="3282176"/>
            <a:ext cx="2456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4" type="subTitle"/>
          </p:nvPr>
        </p:nvSpPr>
        <p:spPr>
          <a:xfrm>
            <a:off x="3343649" y="3282169"/>
            <a:ext cx="2456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5" type="subTitle"/>
          </p:nvPr>
        </p:nvSpPr>
        <p:spPr>
          <a:xfrm>
            <a:off x="5974074" y="1801599"/>
            <a:ext cx="2456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6" type="subTitle"/>
          </p:nvPr>
        </p:nvSpPr>
        <p:spPr>
          <a:xfrm>
            <a:off x="5974072" y="3282172"/>
            <a:ext cx="2456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7" type="subTitle"/>
          </p:nvPr>
        </p:nvSpPr>
        <p:spPr>
          <a:xfrm>
            <a:off x="713226" y="1416100"/>
            <a:ext cx="24567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8" type="subTitle"/>
          </p:nvPr>
        </p:nvSpPr>
        <p:spPr>
          <a:xfrm>
            <a:off x="3343646" y="1416100"/>
            <a:ext cx="24567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9" type="subTitle"/>
          </p:nvPr>
        </p:nvSpPr>
        <p:spPr>
          <a:xfrm>
            <a:off x="5974066" y="1416100"/>
            <a:ext cx="24567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3" type="subTitle"/>
          </p:nvPr>
        </p:nvSpPr>
        <p:spPr>
          <a:xfrm>
            <a:off x="713226" y="2896670"/>
            <a:ext cx="24567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4" type="subTitle"/>
          </p:nvPr>
        </p:nvSpPr>
        <p:spPr>
          <a:xfrm>
            <a:off x="3343646" y="2896670"/>
            <a:ext cx="24567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5" type="subTitle"/>
          </p:nvPr>
        </p:nvSpPr>
        <p:spPr>
          <a:xfrm>
            <a:off x="5974066" y="2896670"/>
            <a:ext cx="24567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18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b="1" sz="2400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/>
        </p:txBody>
      </p:sp>
      <p:grpSp>
        <p:nvGrpSpPr>
          <p:cNvPr id="129" name="Google Shape;129;p18"/>
          <p:cNvGrpSpPr/>
          <p:nvPr/>
        </p:nvGrpSpPr>
        <p:grpSpPr>
          <a:xfrm>
            <a:off x="-857093" y="-899298"/>
            <a:ext cx="10561360" cy="6804475"/>
            <a:chOff x="-857093" y="-899298"/>
            <a:chExt cx="10561360" cy="6804475"/>
          </a:xfrm>
        </p:grpSpPr>
        <p:sp>
          <p:nvSpPr>
            <p:cNvPr id="130" name="Google Shape;130;p18"/>
            <p:cNvSpPr/>
            <p:nvPr/>
          </p:nvSpPr>
          <p:spPr>
            <a:xfrm>
              <a:off x="8657567" y="696701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1729220">
              <a:off x="69141" y="-701460"/>
              <a:ext cx="1104624" cy="11046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18"/>
            <p:cNvGrpSpPr/>
            <p:nvPr/>
          </p:nvGrpSpPr>
          <p:grpSpPr>
            <a:xfrm flipH="1" rot="2390359">
              <a:off x="-643328" y="3724588"/>
              <a:ext cx="1046649" cy="1046640"/>
              <a:chOff x="8423992" y="16151"/>
              <a:chExt cx="1046709" cy="1046700"/>
            </a:xfrm>
          </p:grpSpPr>
          <p:sp>
            <p:nvSpPr>
              <p:cNvPr id="133" name="Google Shape;133;p18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 flipH="1" rot="-1732915">
                <a:off x="8463863" y="91046"/>
                <a:ext cx="222357" cy="22235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8"/>
            <p:cNvGrpSpPr/>
            <p:nvPr/>
          </p:nvGrpSpPr>
          <p:grpSpPr>
            <a:xfrm flipH="1">
              <a:off x="7577028" y="4404877"/>
              <a:ext cx="1500300" cy="1500300"/>
              <a:chOff x="-780297" y="-119498"/>
              <a:chExt cx="1500300" cy="1500300"/>
            </a:xfrm>
          </p:grpSpPr>
          <p:sp>
            <p:nvSpPr>
              <p:cNvPr id="136" name="Google Shape;136;p18"/>
              <p:cNvSpPr/>
              <p:nvPr/>
            </p:nvSpPr>
            <p:spPr>
              <a:xfrm flipH="1" rot="-1729220">
                <a:off x="-582459" y="78340"/>
                <a:ext cx="1104624" cy="110462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 flipH="1" rot="-1732915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486688" y="1747500"/>
            <a:ext cx="32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1486688" y="2472600"/>
            <a:ext cx="3233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" name="Google Shape;141;p19"/>
          <p:cNvGrpSpPr/>
          <p:nvPr/>
        </p:nvGrpSpPr>
        <p:grpSpPr>
          <a:xfrm>
            <a:off x="-519986" y="-644374"/>
            <a:ext cx="10243419" cy="6464458"/>
            <a:chOff x="-519986" y="-644374"/>
            <a:chExt cx="10243419" cy="6464458"/>
          </a:xfrm>
        </p:grpSpPr>
        <p:sp>
          <p:nvSpPr>
            <p:cNvPr id="142" name="Google Shape;142;p19"/>
            <p:cNvSpPr/>
            <p:nvPr/>
          </p:nvSpPr>
          <p:spPr>
            <a:xfrm flipH="1">
              <a:off x="-519986" y="3622826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flipH="1" rot="-1729220">
              <a:off x="8319391" y="2765665"/>
              <a:ext cx="1104624" cy="11046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9"/>
            <p:cNvGrpSpPr/>
            <p:nvPr/>
          </p:nvGrpSpPr>
          <p:grpSpPr>
            <a:xfrm flipH="1" rot="-577856">
              <a:off x="3329755" y="4204865"/>
              <a:ext cx="1500291" cy="1500291"/>
              <a:chOff x="3192228" y="3995427"/>
              <a:chExt cx="1500300" cy="1500300"/>
            </a:xfrm>
          </p:grpSpPr>
          <p:sp>
            <p:nvSpPr>
              <p:cNvPr id="145" name="Google Shape;145;p19"/>
              <p:cNvSpPr/>
              <p:nvPr/>
            </p:nvSpPr>
            <p:spPr>
              <a:xfrm rot="1729220">
                <a:off x="3390066" y="4193265"/>
                <a:ext cx="1104624" cy="110462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 rot="1732915">
                <a:off x="3493022" y="4218346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p19"/>
            <p:cNvGrpSpPr/>
            <p:nvPr/>
          </p:nvGrpSpPr>
          <p:grpSpPr>
            <a:xfrm flipH="1" rot="-4008852">
              <a:off x="8512990" y="-266346"/>
              <a:ext cx="1046672" cy="1046662"/>
              <a:chOff x="-451458" y="162251"/>
              <a:chExt cx="1046709" cy="1046700"/>
            </a:xfrm>
          </p:grpSpPr>
          <p:sp>
            <p:nvSpPr>
              <p:cNvPr id="148" name="Google Shape;148;p19"/>
              <p:cNvSpPr/>
              <p:nvPr/>
            </p:nvSpPr>
            <p:spPr>
              <a:xfrm>
                <a:off x="-451458" y="1622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 rot="1732915">
                <a:off x="333022" y="237146"/>
                <a:ext cx="222357" cy="22235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" name="Google Shape;150;p19"/>
            <p:cNvSpPr/>
            <p:nvPr/>
          </p:nvSpPr>
          <p:spPr>
            <a:xfrm flipH="1" rot="-1729220">
              <a:off x="-68109" y="197840"/>
              <a:ext cx="1104624" cy="11046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 flipH="1">
              <a:off x="3385264" y="-644374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17750" y="1080675"/>
            <a:ext cx="77085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3 SemiBold"/>
              <a:buChar char="■"/>
              <a:defRPr/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Sans 3 SemiBold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2347950" y="540000"/>
            <a:ext cx="44481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2347950" y="1724410"/>
            <a:ext cx="4448100" cy="11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/>
        </p:nvSpPr>
        <p:spPr>
          <a:xfrm>
            <a:off x="2099100" y="3707115"/>
            <a:ext cx="494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</a:t>
            </a:r>
            <a:endParaRPr b="1" sz="1000" u="sng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grpSp>
        <p:nvGrpSpPr>
          <p:cNvPr id="159" name="Google Shape;159;p21"/>
          <p:cNvGrpSpPr/>
          <p:nvPr/>
        </p:nvGrpSpPr>
        <p:grpSpPr>
          <a:xfrm>
            <a:off x="-472526" y="-785625"/>
            <a:ext cx="9933017" cy="6436335"/>
            <a:chOff x="-472526" y="-785625"/>
            <a:chExt cx="9933017" cy="6436335"/>
          </a:xfrm>
        </p:grpSpPr>
        <p:sp>
          <p:nvSpPr>
            <p:cNvPr id="160" name="Google Shape;160;p21"/>
            <p:cNvSpPr/>
            <p:nvPr/>
          </p:nvSpPr>
          <p:spPr>
            <a:xfrm>
              <a:off x="8202184" y="446142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52883" y="4604010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-472526" y="2508508"/>
              <a:ext cx="1104900" cy="110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6274989" y="-785625"/>
              <a:ext cx="1104900" cy="1104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21"/>
            <p:cNvGrpSpPr/>
            <p:nvPr/>
          </p:nvGrpSpPr>
          <p:grpSpPr>
            <a:xfrm>
              <a:off x="-101056" y="-93715"/>
              <a:ext cx="1412100" cy="1412100"/>
              <a:chOff x="51344" y="58685"/>
              <a:chExt cx="1412100" cy="1412100"/>
            </a:xfrm>
          </p:grpSpPr>
          <p:sp>
            <p:nvSpPr>
              <p:cNvPr id="165" name="Google Shape;165;p21"/>
              <p:cNvSpPr/>
              <p:nvPr/>
            </p:nvSpPr>
            <p:spPr>
              <a:xfrm rot="3747933">
                <a:off x="234012" y="241353"/>
                <a:ext cx="1046764" cy="104676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1"/>
              <p:cNvSpPr/>
              <p:nvPr/>
            </p:nvSpPr>
            <p:spPr>
              <a:xfrm rot="5478855">
                <a:off x="1117408" y="827834"/>
                <a:ext cx="222358" cy="22235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1"/>
            <p:cNvGrpSpPr/>
            <p:nvPr/>
          </p:nvGrpSpPr>
          <p:grpSpPr>
            <a:xfrm>
              <a:off x="7940091" y="2862644"/>
              <a:ext cx="1520400" cy="1520400"/>
              <a:chOff x="7559091" y="2862644"/>
              <a:chExt cx="1520400" cy="1520400"/>
            </a:xfrm>
          </p:grpSpPr>
          <p:sp>
            <p:nvSpPr>
              <p:cNvPr id="168" name="Google Shape;168;p21"/>
              <p:cNvSpPr/>
              <p:nvPr/>
            </p:nvSpPr>
            <p:spPr>
              <a:xfrm rot="-1904586">
                <a:off x="7767031" y="3070584"/>
                <a:ext cx="1104519" cy="1104519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1"/>
              <p:cNvSpPr/>
              <p:nvPr/>
            </p:nvSpPr>
            <p:spPr>
              <a:xfrm rot="-1899185">
                <a:off x="7679617" y="3601800"/>
                <a:ext cx="222381" cy="222381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713225" y="1390450"/>
            <a:ext cx="34470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3 SemiBold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■"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body"/>
          </p:nvPr>
        </p:nvSpPr>
        <p:spPr>
          <a:xfrm>
            <a:off x="4338664" y="1390450"/>
            <a:ext cx="34470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3 SemiBold"/>
              <a:buChar char="■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Source Sans 3 SemiBold"/>
              <a:buChar char="■"/>
              <a:defRPr/>
            </a:lvl9pPr>
          </a:lstStyle>
          <a:p/>
        </p:txBody>
      </p:sp>
      <p:grpSp>
        <p:nvGrpSpPr>
          <p:cNvPr id="174" name="Google Shape;174;p22"/>
          <p:cNvGrpSpPr/>
          <p:nvPr/>
        </p:nvGrpSpPr>
        <p:grpSpPr>
          <a:xfrm>
            <a:off x="650454" y="-664624"/>
            <a:ext cx="9468378" cy="5808126"/>
            <a:chOff x="650454" y="-664624"/>
            <a:chExt cx="9468378" cy="5808126"/>
          </a:xfrm>
        </p:grpSpPr>
        <p:sp>
          <p:nvSpPr>
            <p:cNvPr id="175" name="Google Shape;175;p22"/>
            <p:cNvSpPr/>
            <p:nvPr/>
          </p:nvSpPr>
          <p:spPr>
            <a:xfrm>
              <a:off x="650454" y="-664624"/>
              <a:ext cx="1046700" cy="1046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 rot="1729220">
              <a:off x="1172891" y="3841040"/>
              <a:ext cx="1104624" cy="1104624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22"/>
            <p:cNvGrpSpPr/>
            <p:nvPr/>
          </p:nvGrpSpPr>
          <p:grpSpPr>
            <a:xfrm rot="-1079465">
              <a:off x="7907370" y="3960617"/>
              <a:ext cx="1046814" cy="1046805"/>
              <a:chOff x="8423992" y="16151"/>
              <a:chExt cx="1046709" cy="1046700"/>
            </a:xfrm>
          </p:grpSpPr>
          <p:sp>
            <p:nvSpPr>
              <p:cNvPr id="178" name="Google Shape;178;p22"/>
              <p:cNvSpPr/>
              <p:nvPr/>
            </p:nvSpPr>
            <p:spPr>
              <a:xfrm flipH="1">
                <a:off x="8424001" y="16151"/>
                <a:ext cx="1046700" cy="1046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2"/>
              <p:cNvSpPr/>
              <p:nvPr/>
            </p:nvSpPr>
            <p:spPr>
              <a:xfrm flipH="1" rot="-1732915">
                <a:off x="8463863" y="91046"/>
                <a:ext cx="222357" cy="222357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22"/>
            <p:cNvGrpSpPr/>
            <p:nvPr/>
          </p:nvGrpSpPr>
          <p:grpSpPr>
            <a:xfrm rot="-7170323">
              <a:off x="8346386" y="272162"/>
              <a:ext cx="1500284" cy="1500284"/>
              <a:chOff x="-780297" y="-119498"/>
              <a:chExt cx="1500300" cy="1500300"/>
            </a:xfrm>
          </p:grpSpPr>
          <p:sp>
            <p:nvSpPr>
              <p:cNvPr id="181" name="Google Shape;181;p22"/>
              <p:cNvSpPr/>
              <p:nvPr/>
            </p:nvSpPr>
            <p:spPr>
              <a:xfrm flipH="1" rot="-1729220">
                <a:off x="-582459" y="78340"/>
                <a:ext cx="1104624" cy="1104624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 flipH="1" rot="-1732915">
                <a:off x="196852" y="103421"/>
                <a:ext cx="222357" cy="222357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ctrTitle"/>
          </p:nvPr>
        </p:nvSpPr>
        <p:spPr>
          <a:xfrm>
            <a:off x="650514" y="1623400"/>
            <a:ext cx="3514500" cy="14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650514" y="3142400"/>
            <a:ext cx="35145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1" name="Google Shape;201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econstor.eu/bitstream/10419/234061/1/1758326867.pdf" TargetMode="External"/><Relationship Id="rId10" Type="http://schemas.openxmlformats.org/officeDocument/2006/relationships/hyperlink" Target="https://www.mckinsey.com/~/media/mckinsey/industries/metals%20and%20mining/our%20insights/succeeding%20in%20the%20ai%20supply%20chain%20revolution/succeeding-in-the-ai-supply-chain-revolution.pdf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oronto.ca/home/311-toronto-at-your-service/find-service-information/article/?kb=kA06g000001cvc9CAA" TargetMode="External"/><Relationship Id="rId4" Type="http://schemas.openxmlformats.org/officeDocument/2006/relationships/hyperlink" Target="https://doi.org/10.1007/s10668-023-03141-z" TargetMode="External"/><Relationship Id="rId9" Type="http://schemas.openxmlformats.org/officeDocument/2006/relationships/hyperlink" Target="https://www.mckinsey.com/~/media/mckinsey/industries/metals%20and%20mining/our%20insights/succeeding%20in%20the%20ai%20supply%20chain%20revolution/succeeding-in-the-ai-supply-chain-revolution.pdf" TargetMode="External"/><Relationship Id="rId5" Type="http://schemas.openxmlformats.org/officeDocument/2006/relationships/hyperlink" Target="https://finance.yahoo.com/news/reverse-logistics-global-market-report-074600861.html?guccounter=1&amp;guce_referrer=aHR0cHM6Ly93d3cuZ29vZ2xlLmNvbS8&amp;guce_referrer_sig=AQAAALyEvuWvyGVtc9vqEPZKEdwLJ10PTy-mL3LeXR_GN23NzAf5VflNMFZVQ5ghPzenXuqQo33RChwCDZN486eJkiUkDVbRJTr5LXNogy6jPIq6ZEOj8aCnBKvPlGWGmD16j-atJ55Tiy-QY4IDq6n8STihHlpZ7oQzP_UqGEGHSZ-n" TargetMode="External"/><Relationship Id="rId6" Type="http://schemas.openxmlformats.org/officeDocument/2006/relationships/hyperlink" Target="https://www.loopreturns.com/blog/items-returned-most-often-ecommerce/" TargetMode="External"/><Relationship Id="rId7" Type="http://schemas.openxmlformats.org/officeDocument/2006/relationships/hyperlink" Target="https://www.barrettdistribution.com/reverse-logistics-for-clothing-finding-cost-saving-opportunities" TargetMode="External"/><Relationship Id="rId8" Type="http://schemas.openxmlformats.org/officeDocument/2006/relationships/hyperlink" Target="https://3dlook.ai/content-hub/the-true-cost-of-apparel-return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yvggiHGKMOo0u5JMmuR_A80c_T01pB0CrwUUhk6X1gs/copy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04E"/>
                </a:solidFill>
              </a:rPr>
              <a:t>AI In Return Logistics​</a:t>
            </a:r>
            <a:endParaRPr/>
          </a:p>
        </p:txBody>
      </p:sp>
      <p:cxnSp>
        <p:nvCxnSpPr>
          <p:cNvPr id="232" name="Google Shape;232;p36"/>
          <p:cNvCxnSpPr/>
          <p:nvPr/>
        </p:nvCxnSpPr>
        <p:spPr>
          <a:xfrm>
            <a:off x="1479900" y="3310500"/>
            <a:ext cx="618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5"/>
          <p:cNvSpPr txBox="1"/>
          <p:nvPr/>
        </p:nvSpPr>
        <p:spPr>
          <a:xfrm>
            <a:off x="1413150" y="937250"/>
            <a:ext cx="65757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AutoNum type="arabicPeriod"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City of Toronto - boundaries - area - geographical size. (2021, October 29). City of Toronto. </a:t>
            </a:r>
            <a:r>
              <a:rPr lang="en" sz="6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https://www.toronto.ca/home/311-toronto-at-your-service/find-service-information/article/?kb=kA06g000001cvc9CAA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AutoNum type="arabicPeriod"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Ravichandran, M., K. E. K. Vimal, Kumar, V., Kulkarni, O., Sundaramali Govindaswamy, &amp; Kandasamy, J. (2023). Environment and economic analysis of reverse supply chain scenarios for remanufacturing using discrete-event simulation approach. Environment Development and Sustainability, 26(4), 10183–10224. </a:t>
            </a:r>
            <a:r>
              <a:rPr lang="en" sz="6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https://doi.org/10.1007/s10668-023-03141-z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AutoNum type="arabicPeriod"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Research and Markets. (2024, April 23). Reverse Logistics Global Market Report 2024: A $900+ Billion Industry by 2028 - Long-term Forecasts to 2033 Featuring Major Players - Deutsche Post DHL, UPS, FedEx, Schenker, Kuehne + Nagel. Yahoo Finance. </a:t>
            </a:r>
            <a:r>
              <a:rPr lang="en" sz="6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finance.yahoo.com/news/reverse-logistics-global-market-report-074600861.html?guccounter=1&amp;guce_referrer=aHR0cHM6Ly93d3cuZ29vZ2xlLmNvbS8&amp;guce_referrer_sig=AQAAALyEvuWvyGVtc9vqEPZKEdwLJ10PTy-mL3LeXR_GN23NzAf5VflNMFZVQ5ghPzenXuqQo33RChwCDZN486eJkiUkDVbRJTr5LXNogy6jPIq6ZEOj8aCnBKvPlGWGmD16j-atJ55Tiy-QY4IDq6n8STihHlpZ7oQzP_UqGEGHSZ-n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AutoNum type="arabicPeriod"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What items are returned most often in ecommerce? (2023). Loopreturns.com. </a:t>
            </a:r>
            <a:r>
              <a:rPr lang="en" sz="6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https://www.loopreturns.com/blog/items-returned-most-often-ecommerce/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Font typeface="Times New Roman"/>
              <a:buAutoNum type="arabicPeriod"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Hothem, S. (2015, September 28). Reverse Logistics for Clothing: Finding Cost Saving Opportunities. Barrettdistribution.com. </a:t>
            </a:r>
            <a:r>
              <a:rPr lang="en" sz="6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https://www.barrettdistribution.com/reverse-logistics-for-clothing-finding-cost-saving-opportunities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0"/>
              <a:buFont typeface="Times New Roman"/>
              <a:buAutoNum type="arabicPeriod"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Loboda, V. (2023, April 6). The True Cost of Apparel Returns: Alarming Return Rates Require Loss-Minimization Solutions [Research]. 3DLOOK. </a:t>
            </a:r>
            <a:r>
              <a:rPr lang="en" sz="6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https://3dlook.ai/content-hub/the-true-cost-of-apparel-returns/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AutoNum type="arabicPeriod"/>
            </a:pPr>
            <a:r>
              <a:rPr lang="en" sz="6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https://www.mckinsey.com/~/media/mckinsey/industries/metals%20and%20mining/our%20insights/succeeding%20in%20the%20ai%20supply%20chain%20revolution/succeeding-in-the-ai-supply-chain-revolution.pdf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AutoNum type="arabicPeriod"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McKinsey &amp; Company. (2021). Metals and Mining Practice Succeeding in the AI supply-chain revolution New technology solutions could be transformative-but only if executives properly prepare their organizations. </a:t>
            </a:r>
            <a:r>
              <a:rPr lang="en" sz="6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https://www.mckinsey.com/~/media/mckinsey/industries/metals%20and%20mining/our%20insights/succeeding%20in%20the%20ai%20supply%20chain%20revolution/succeeding-in-the-ai-supply-chain-revolution.pdf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AutoNum type="arabicPeriod"/>
            </a:pPr>
            <a:r>
              <a:rPr lang="en" sz="600">
                <a:latin typeface="Times New Roman"/>
                <a:ea typeface="Times New Roman"/>
                <a:cs typeface="Times New Roman"/>
                <a:sym typeface="Times New Roman"/>
              </a:rPr>
              <a:t>Lechtenberg, S., &amp; Hellingrath, B. (2021). Applications of artificial intelligence in supply chain management: Identification of main research fields and greatest industry interests. </a:t>
            </a:r>
            <a:r>
              <a:rPr lang="en" sz="6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https://www.econstor.eu/bitstream/10419/234061/1/1758326867.pdf</a:t>
            </a: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>
            <p:ph type="title"/>
          </p:nvPr>
        </p:nvSpPr>
        <p:spPr>
          <a:xfrm>
            <a:off x="710250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mabhadra"/>
                <a:ea typeface="Ramabhadra"/>
                <a:cs typeface="Ramabhadra"/>
                <a:sym typeface="Ramabhadra"/>
              </a:rPr>
              <a:t>The Flow of the rest of the Presentation</a:t>
            </a:r>
            <a:endParaRPr>
              <a:latin typeface="Ramabhadra"/>
              <a:ea typeface="Ramabhadra"/>
              <a:cs typeface="Ramabhadra"/>
              <a:sym typeface="Ramabhadra"/>
            </a:endParaRPr>
          </a:p>
        </p:txBody>
      </p:sp>
      <p:grpSp>
        <p:nvGrpSpPr>
          <p:cNvPr id="367" name="Google Shape;367;p46"/>
          <p:cNvGrpSpPr/>
          <p:nvPr/>
        </p:nvGrpSpPr>
        <p:grpSpPr>
          <a:xfrm>
            <a:off x="1336350" y="1472975"/>
            <a:ext cx="1617475" cy="2679350"/>
            <a:chOff x="1336350" y="1531650"/>
            <a:chExt cx="1617475" cy="2679350"/>
          </a:xfrm>
        </p:grpSpPr>
        <p:sp>
          <p:nvSpPr>
            <p:cNvPr id="368" name="Google Shape;368;p46"/>
            <p:cNvSpPr/>
            <p:nvPr/>
          </p:nvSpPr>
          <p:spPr>
            <a:xfrm>
              <a:off x="1336350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69205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2159650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" name="Google Shape;371;p46"/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372" name="Google Shape;372;p46"/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rect b="b" l="l" r="r" t="t"/>
                <a:pathLst>
                  <a:path extrusionOk="0" h="9777" w="11074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46"/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rect b="b" l="l" r="r" t="t"/>
                <a:pathLst>
                  <a:path extrusionOk="0" h="15111" w="1361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46"/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rect b="b" l="l" r="r" t="t"/>
                <a:pathLst>
                  <a:path extrusionOk="0" h="1794" w="1454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6"/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rect b="b" l="l" r="r" t="t"/>
                <a:pathLst>
                  <a:path extrusionOk="0" h="2015" w="1025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6"/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rect b="b" l="l" r="r" t="t"/>
                <a:pathLst>
                  <a:path extrusionOk="0" h="2135" w="549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6"/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rect b="b" l="l" r="r" t="t"/>
                <a:pathLst>
                  <a:path extrusionOk="0" h="2122" w="632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46"/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rect b="b" l="l" r="r" t="t"/>
                <a:pathLst>
                  <a:path extrusionOk="0" h="610" w="2156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46"/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rect b="b" l="l" r="r" t="t"/>
                <a:pathLst>
                  <a:path extrusionOk="0" h="1052" w="2037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46"/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rect b="b" l="l" r="r" t="t"/>
                <a:pathLst>
                  <a:path extrusionOk="0" h="1458" w="1787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46"/>
            <p:cNvSpPr/>
            <p:nvPr/>
          </p:nvSpPr>
          <p:spPr>
            <a:xfrm>
              <a:off x="1737275" y="1583475"/>
              <a:ext cx="899850" cy="856350"/>
            </a:xfrm>
            <a:custGeom>
              <a:rect b="b" l="l" r="r" t="t"/>
              <a:pathLst>
                <a:path extrusionOk="0" h="34254" w="35994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6"/>
            <p:cNvSpPr txBox="1"/>
            <p:nvPr/>
          </p:nvSpPr>
          <p:spPr>
            <a:xfrm>
              <a:off x="149195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46"/>
            <p:cNvSpPr txBox="1"/>
            <p:nvPr/>
          </p:nvSpPr>
          <p:spPr>
            <a:xfrm>
              <a:off x="1491950" y="3099150"/>
              <a:ext cx="13542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Business Plan Presentation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4" name="Google Shape;384;p46"/>
          <p:cNvGrpSpPr/>
          <p:nvPr/>
        </p:nvGrpSpPr>
        <p:grpSpPr>
          <a:xfrm>
            <a:off x="2954100" y="1472975"/>
            <a:ext cx="1617600" cy="2679350"/>
            <a:chOff x="2954100" y="1531650"/>
            <a:chExt cx="1617600" cy="2679350"/>
          </a:xfrm>
        </p:grpSpPr>
        <p:sp>
          <p:nvSpPr>
            <p:cNvPr id="385" name="Google Shape;385;p46"/>
            <p:cNvSpPr/>
            <p:nvPr/>
          </p:nvSpPr>
          <p:spPr>
            <a:xfrm>
              <a:off x="2954100" y="2625225"/>
              <a:ext cx="1617500" cy="265550"/>
            </a:xfrm>
            <a:custGeom>
              <a:rect b="b" l="l" r="r" t="t"/>
              <a:pathLst>
                <a:path extrusionOk="0" h="10622" w="6470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6" name="Google Shape;386;p46"/>
            <p:cNvSpPr/>
            <p:nvPr/>
          </p:nvSpPr>
          <p:spPr>
            <a:xfrm>
              <a:off x="32860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6"/>
            <p:cNvSpPr/>
            <p:nvPr/>
          </p:nvSpPr>
          <p:spPr>
            <a:xfrm>
              <a:off x="3753300" y="2466575"/>
              <a:ext cx="19375" cy="236675"/>
            </a:xfrm>
            <a:custGeom>
              <a:rect b="b" l="l" r="r" t="t"/>
              <a:pathLst>
                <a:path extrusionOk="0" h="9467" w="775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46"/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389" name="Google Shape;389;p46"/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rect b="b" l="l" r="r" t="t"/>
                <a:pathLst>
                  <a:path extrusionOk="0" h="17574" w="11026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6"/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rect b="b" l="l" r="r" t="t"/>
                <a:pathLst>
                  <a:path extrusionOk="0" h="2144" w="298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6"/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rect b="b" l="l" r="r" t="t"/>
                <a:pathLst>
                  <a:path extrusionOk="0" h="2078" w="835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6"/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rect b="b" l="l" r="r" t="t"/>
                <a:pathLst>
                  <a:path extrusionOk="0" h="1904" w="1275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6"/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rect b="b" l="l" r="r" t="t"/>
                <a:pathLst>
                  <a:path extrusionOk="0" h="1614" w="1644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6"/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rect b="b" l="l" r="r" t="t"/>
                <a:pathLst>
                  <a:path extrusionOk="0" h="1617" w="1644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6"/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rect b="b" l="l" r="r" t="t"/>
                <a:pathLst>
                  <a:path extrusionOk="0" h="1898" w="1287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6"/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rect b="b" l="l" r="r" t="t"/>
                <a:pathLst>
                  <a:path extrusionOk="0" h="2079" w="834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6"/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rect b="b" l="l" r="r" t="t"/>
                <a:pathLst>
                  <a:path extrusionOk="0" h="6942" w="8776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46"/>
            <p:cNvSpPr/>
            <p:nvPr/>
          </p:nvSpPr>
          <p:spPr>
            <a:xfrm>
              <a:off x="3330050" y="1583475"/>
              <a:ext cx="900125" cy="856350"/>
            </a:xfrm>
            <a:custGeom>
              <a:rect b="b" l="l" r="r" t="t"/>
              <a:pathLst>
                <a:path extrusionOk="0" h="34254" w="36005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6"/>
            <p:cNvSpPr txBox="1"/>
            <p:nvPr/>
          </p:nvSpPr>
          <p:spPr>
            <a:xfrm>
              <a:off x="3085738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46"/>
            <p:cNvSpPr txBox="1"/>
            <p:nvPr/>
          </p:nvSpPr>
          <p:spPr>
            <a:xfrm>
              <a:off x="2954100" y="3099150"/>
              <a:ext cx="1617600" cy="10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Breakdown of the code for Warehouse Location Optimizer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01" name="Google Shape;401;p46"/>
          <p:cNvGrpSpPr/>
          <p:nvPr/>
        </p:nvGrpSpPr>
        <p:grpSpPr>
          <a:xfrm>
            <a:off x="4571700" y="1472975"/>
            <a:ext cx="1617475" cy="2807425"/>
            <a:chOff x="4572175" y="1531650"/>
            <a:chExt cx="1617475" cy="2807425"/>
          </a:xfrm>
        </p:grpSpPr>
        <p:sp>
          <p:nvSpPr>
            <p:cNvPr id="402" name="Google Shape;402;p46"/>
            <p:cNvSpPr/>
            <p:nvPr/>
          </p:nvSpPr>
          <p:spPr>
            <a:xfrm>
              <a:off x="457217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3" name="Google Shape;403;p46"/>
            <p:cNvSpPr/>
            <p:nvPr/>
          </p:nvSpPr>
          <p:spPr>
            <a:xfrm>
              <a:off x="4903750" y="1531650"/>
              <a:ext cx="954300" cy="954000"/>
            </a:xfrm>
            <a:custGeom>
              <a:rect b="b" l="l" r="r" t="t"/>
              <a:pathLst>
                <a:path extrusionOk="0" h="38160" w="38172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6"/>
            <p:cNvSpPr/>
            <p:nvPr/>
          </p:nvSpPr>
          <p:spPr>
            <a:xfrm>
              <a:off x="537137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46"/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406" name="Google Shape;406;p46"/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rect b="b" l="l" r="r" t="t"/>
                <a:pathLst>
                  <a:path extrusionOk="0" h="20230" w="19503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6"/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rect b="b" l="l" r="r" t="t"/>
                <a:pathLst>
                  <a:path extrusionOk="0" h="442" w="5918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6"/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rect b="b" l="l" r="r" t="t"/>
                <a:pathLst>
                  <a:path extrusionOk="0" h="442" w="1192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6"/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rect b="b" l="l" r="r" t="t"/>
                <a:pathLst>
                  <a:path extrusionOk="0" h="299" w="6073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6"/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6"/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rect b="b" l="l" r="r" t="t"/>
                <a:pathLst>
                  <a:path extrusionOk="0" h="299" w="543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6"/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46"/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rect b="b" l="l" r="r" t="t"/>
                <a:pathLst>
                  <a:path extrusionOk="0" h="299" w="6169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46"/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6"/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rect b="b" l="l" r="r" t="t"/>
                <a:pathLst>
                  <a:path extrusionOk="0" h="299" w="5847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6"/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7" name="Google Shape;417;p46"/>
            <p:cNvSpPr/>
            <p:nvPr/>
          </p:nvSpPr>
          <p:spPr>
            <a:xfrm>
              <a:off x="495017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6"/>
            <p:cNvSpPr txBox="1"/>
            <p:nvPr/>
          </p:nvSpPr>
          <p:spPr>
            <a:xfrm>
              <a:off x="4605525" y="2940775"/>
              <a:ext cx="1518000" cy="13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Breakdown of the AI-integrated notification system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19" name="Google Shape;419;p46"/>
          <p:cNvGrpSpPr/>
          <p:nvPr/>
        </p:nvGrpSpPr>
        <p:grpSpPr>
          <a:xfrm>
            <a:off x="6190225" y="1472975"/>
            <a:ext cx="1617475" cy="2679350"/>
            <a:chOff x="6190225" y="1531650"/>
            <a:chExt cx="1617475" cy="2679350"/>
          </a:xfrm>
        </p:grpSpPr>
        <p:sp>
          <p:nvSpPr>
            <p:cNvPr id="420" name="Google Shape;420;p46"/>
            <p:cNvSpPr/>
            <p:nvPr/>
          </p:nvSpPr>
          <p:spPr>
            <a:xfrm>
              <a:off x="619022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46"/>
            <p:cNvSpPr/>
            <p:nvPr/>
          </p:nvSpPr>
          <p:spPr>
            <a:xfrm>
              <a:off x="64727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694002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" name="Google Shape;423;p46"/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424" name="Google Shape;424;p46"/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rect b="b" l="l" r="r" t="t"/>
                <a:pathLst>
                  <a:path extrusionOk="0" h="14706" w="22182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46"/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rect b="b" l="l" r="r" t="t"/>
                <a:pathLst>
                  <a:path extrusionOk="0" h="7002" w="1644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46"/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rect b="b" l="l" r="r" t="t"/>
                <a:pathLst>
                  <a:path extrusionOk="0" h="6251" w="1644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46"/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rect b="b" l="l" r="r" t="t"/>
                <a:pathLst>
                  <a:path extrusionOk="0" h="5359" w="1644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46"/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rect b="b" l="l" r="r" t="t"/>
                <a:pathLst>
                  <a:path extrusionOk="0" h="4311" w="1632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6"/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rect b="b" l="l" r="r" t="t"/>
                <a:pathLst>
                  <a:path extrusionOk="0" h="3120" w="1633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46"/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rect b="b" l="l" r="r" t="t"/>
                <a:pathLst>
                  <a:path extrusionOk="0" h="454" w="12014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46"/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rect b="b" l="l" r="r" t="t"/>
                <a:pathLst>
                  <a:path extrusionOk="0" h="4691" w="7538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6"/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46"/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rect b="b" l="l" r="r" t="t"/>
                <a:pathLst>
                  <a:path extrusionOk="0" h="2930" w="2941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46"/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rect b="b" l="l" r="r" t="t"/>
                <a:pathLst>
                  <a:path extrusionOk="0" h="2930" w="2942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6"/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46"/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46"/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rect b="b" l="l" r="r" t="t"/>
                <a:pathLst>
                  <a:path extrusionOk="0" h="2930" w="293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8" name="Google Shape;438;p46"/>
            <p:cNvSpPr/>
            <p:nvPr/>
          </p:nvSpPr>
          <p:spPr>
            <a:xfrm>
              <a:off x="651882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6"/>
            <p:cNvSpPr txBox="1"/>
            <p:nvPr/>
          </p:nvSpPr>
          <p:spPr>
            <a:xfrm>
              <a:off x="6272463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46"/>
            <p:cNvSpPr txBox="1"/>
            <p:nvPr/>
          </p:nvSpPr>
          <p:spPr>
            <a:xfrm>
              <a:off x="6323475" y="3097600"/>
              <a:ext cx="13542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UI/UX Interface in Figma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284000" y="1679313"/>
            <a:ext cx="6576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$729,000,000,000</a:t>
            </a:r>
            <a:endParaRPr/>
          </a:p>
        </p:txBody>
      </p:sp>
      <p:sp>
        <p:nvSpPr>
          <p:cNvPr id="238" name="Google Shape;238;p37"/>
          <p:cNvSpPr txBox="1"/>
          <p:nvPr>
            <p:ph idx="1" type="subTitle"/>
          </p:nvPr>
        </p:nvSpPr>
        <p:spPr>
          <a:xfrm>
            <a:off x="1284000" y="3033100"/>
            <a:ext cx="67077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return logistics loss for 2024 </a:t>
            </a:r>
            <a:r>
              <a:rPr lang="en"/>
              <a:t>according to National Retail Federation [3]</a:t>
            </a:r>
            <a:endParaRPr/>
          </a:p>
        </p:txBody>
      </p:sp>
      <p:cxnSp>
        <p:nvCxnSpPr>
          <p:cNvPr id="239" name="Google Shape;239;p37"/>
          <p:cNvCxnSpPr/>
          <p:nvPr/>
        </p:nvCxnSpPr>
        <p:spPr>
          <a:xfrm>
            <a:off x="1479900" y="2863713"/>
            <a:ext cx="618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idx="4294967295" type="title"/>
          </p:nvPr>
        </p:nvSpPr>
        <p:spPr>
          <a:xfrm>
            <a:off x="6481363" y="3004950"/>
            <a:ext cx="19494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$1,000,000,000</a:t>
            </a:r>
            <a:endParaRPr sz="1800"/>
          </a:p>
        </p:txBody>
      </p:sp>
      <p:sp>
        <p:nvSpPr>
          <p:cNvPr id="245" name="Google Shape;245;p38"/>
          <p:cNvSpPr txBox="1"/>
          <p:nvPr>
            <p:ph idx="4294967295" type="title"/>
          </p:nvPr>
        </p:nvSpPr>
        <p:spPr>
          <a:xfrm>
            <a:off x="6481350" y="1876363"/>
            <a:ext cx="19494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$998,300,000</a:t>
            </a:r>
            <a:endParaRPr sz="1800"/>
          </a:p>
        </p:txBody>
      </p:sp>
      <p:sp>
        <p:nvSpPr>
          <p:cNvPr id="246" name="Google Shape;246;p38"/>
          <p:cNvSpPr txBox="1"/>
          <p:nvPr>
            <p:ph idx="4294967295" type="title"/>
          </p:nvPr>
        </p:nvSpPr>
        <p:spPr>
          <a:xfrm>
            <a:off x="720025" y="3005713"/>
            <a:ext cx="19494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$1,500,000,000</a:t>
            </a:r>
            <a:endParaRPr sz="1800"/>
          </a:p>
        </p:txBody>
      </p:sp>
      <p:sp>
        <p:nvSpPr>
          <p:cNvPr id="247" name="Google Shape;247;p38"/>
          <p:cNvSpPr txBox="1"/>
          <p:nvPr>
            <p:ph idx="4294967295" type="title"/>
          </p:nvPr>
        </p:nvSpPr>
        <p:spPr>
          <a:xfrm>
            <a:off x="720014" y="1875613"/>
            <a:ext cx="1949400" cy="46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1,000,000,000</a:t>
            </a:r>
            <a:endParaRPr sz="1800"/>
          </a:p>
        </p:txBody>
      </p:sp>
      <p:sp>
        <p:nvSpPr>
          <p:cNvPr id="248" name="Google Shape;248;p38"/>
          <p:cNvSpPr/>
          <p:nvPr/>
        </p:nvSpPr>
        <p:spPr>
          <a:xfrm>
            <a:off x="1603038" y="1692313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8"/>
          <p:cNvSpPr/>
          <p:nvPr/>
        </p:nvSpPr>
        <p:spPr>
          <a:xfrm>
            <a:off x="1603038" y="2820888"/>
            <a:ext cx="183300" cy="18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/>
          <p:nvPr/>
        </p:nvSpPr>
        <p:spPr>
          <a:xfrm>
            <a:off x="7364388" y="1693063"/>
            <a:ext cx="183300" cy="18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7364375" y="2821650"/>
            <a:ext cx="183300" cy="1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981900" y="443510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53" name="Google Shape;253;p38"/>
          <p:cNvSpPr txBox="1"/>
          <p:nvPr>
            <p:ph idx="4294967295" type="subTitle"/>
          </p:nvPr>
        </p:nvSpPr>
        <p:spPr>
          <a:xfrm>
            <a:off x="6481338" y="3390451"/>
            <a:ext cx="19494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254" name="Google Shape;254;p38"/>
          <p:cNvSpPr txBox="1"/>
          <p:nvPr>
            <p:ph idx="4294967295" type="subTitle"/>
          </p:nvPr>
        </p:nvSpPr>
        <p:spPr>
          <a:xfrm>
            <a:off x="720000" y="3391200"/>
            <a:ext cx="19494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255" name="Google Shape;255;p38"/>
          <p:cNvSpPr txBox="1"/>
          <p:nvPr>
            <p:ph idx="4294967295" type="subTitle"/>
          </p:nvPr>
        </p:nvSpPr>
        <p:spPr>
          <a:xfrm>
            <a:off x="720024" y="2261113"/>
            <a:ext cx="1949400" cy="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development</a:t>
            </a:r>
            <a:endParaRPr/>
          </a:p>
        </p:txBody>
      </p:sp>
      <p:pic>
        <p:nvPicPr>
          <p:cNvPr id="256" name="Google Shape;256;p3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1600200"/>
            <a:ext cx="3657600" cy="225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8"/>
          <p:cNvPicPr preferRelativeResize="0"/>
          <p:nvPr/>
        </p:nvPicPr>
        <p:blipFill rotWithShape="1">
          <a:blip r:embed="rId5">
            <a:alphaModFix/>
          </a:blip>
          <a:srcRect b="-8188" l="0" r="2123" t="-1725"/>
          <a:stretch/>
        </p:blipFill>
        <p:spPr>
          <a:xfrm>
            <a:off x="773425" y="391100"/>
            <a:ext cx="7490524" cy="425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/>
          <p:nvPr/>
        </p:nvSpPr>
        <p:spPr>
          <a:xfrm>
            <a:off x="4964525" y="553525"/>
            <a:ext cx="641700" cy="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[3-4]</a:t>
            </a:r>
            <a:endParaRPr sz="12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Plan Specifications</a:t>
            </a:r>
            <a:endParaRPr b="1"/>
          </a:p>
        </p:txBody>
      </p:sp>
      <p:sp>
        <p:nvSpPr>
          <p:cNvPr id="264" name="Google Shape;264;p39"/>
          <p:cNvSpPr txBox="1"/>
          <p:nvPr>
            <p:ph idx="4" type="subTitle"/>
          </p:nvPr>
        </p:nvSpPr>
        <p:spPr>
          <a:xfrm>
            <a:off x="3246325" y="1346925"/>
            <a:ext cx="2424000" cy="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 </a:t>
            </a:r>
            <a:endParaRPr/>
          </a:p>
        </p:txBody>
      </p:sp>
      <p:sp>
        <p:nvSpPr>
          <p:cNvPr id="265" name="Google Shape;265;p39"/>
          <p:cNvSpPr txBox="1"/>
          <p:nvPr>
            <p:ph idx="5" type="subTitle"/>
          </p:nvPr>
        </p:nvSpPr>
        <p:spPr>
          <a:xfrm>
            <a:off x="542250" y="1435675"/>
            <a:ext cx="2306400" cy="5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Market</a:t>
            </a:r>
            <a:endParaRPr/>
          </a:p>
        </p:txBody>
      </p:sp>
      <p:sp>
        <p:nvSpPr>
          <p:cNvPr id="266" name="Google Shape;266;p39"/>
          <p:cNvSpPr txBox="1"/>
          <p:nvPr>
            <p:ph idx="1" type="subTitle"/>
          </p:nvPr>
        </p:nvSpPr>
        <p:spPr>
          <a:xfrm>
            <a:off x="3246335" y="1779525"/>
            <a:ext cx="23064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An </a:t>
            </a:r>
            <a:r>
              <a:rPr b="1" lang="en" sz="1500">
                <a:solidFill>
                  <a:schemeClr val="dk1"/>
                </a:solidFill>
              </a:rPr>
              <a:t>AI-driven extension</a:t>
            </a:r>
            <a:r>
              <a:rPr lang="en" sz="1500">
                <a:solidFill>
                  <a:schemeClr val="dk1"/>
                </a:solidFill>
              </a:rPr>
              <a:t> for major </a:t>
            </a:r>
            <a:r>
              <a:rPr b="1" lang="en" sz="1500">
                <a:solidFill>
                  <a:schemeClr val="dk1"/>
                </a:solidFill>
              </a:rPr>
              <a:t>large e-commerce companies</a:t>
            </a:r>
            <a:r>
              <a:rPr lang="en" sz="1500">
                <a:solidFill>
                  <a:schemeClr val="dk1"/>
                </a:solidFill>
              </a:rPr>
              <a:t> (Amazon, eBay, Shein) that manage big volumes of sale.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7" name="Google Shape;267;p39"/>
          <p:cNvSpPr txBox="1"/>
          <p:nvPr>
            <p:ph idx="2" type="subTitle"/>
          </p:nvPr>
        </p:nvSpPr>
        <p:spPr>
          <a:xfrm>
            <a:off x="542246" y="1868375"/>
            <a:ext cx="23064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Imported t</a:t>
            </a:r>
            <a:r>
              <a:rPr b="1" lang="en" sz="1500">
                <a:solidFill>
                  <a:schemeClr val="dk1"/>
                </a:solidFill>
              </a:rPr>
              <a:t>extile products </a:t>
            </a:r>
            <a:r>
              <a:rPr lang="en" sz="1500">
                <a:solidFill>
                  <a:schemeClr val="dk1"/>
                </a:solidFill>
              </a:rPr>
              <a:t>such as clothes, shoes that align with </a:t>
            </a:r>
            <a:r>
              <a:rPr b="1" lang="en" sz="1500">
                <a:solidFill>
                  <a:schemeClr val="dk1"/>
                </a:solidFill>
              </a:rPr>
              <a:t>return policies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68" name="Google Shape;268;p39"/>
          <p:cNvSpPr txBox="1"/>
          <p:nvPr>
            <p:ph idx="3" type="subTitle"/>
          </p:nvPr>
        </p:nvSpPr>
        <p:spPr>
          <a:xfrm>
            <a:off x="5878600" y="1779525"/>
            <a:ext cx="2306400" cy="15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All around the world</a:t>
            </a:r>
            <a:r>
              <a:rPr lang="en" sz="1500">
                <a:solidFill>
                  <a:schemeClr val="dk1"/>
                </a:solidFill>
              </a:rPr>
              <a:t>, for the </a:t>
            </a:r>
            <a:r>
              <a:rPr b="1" lang="en" sz="1500">
                <a:solidFill>
                  <a:schemeClr val="dk1"/>
                </a:solidFill>
              </a:rPr>
              <a:t>demo</a:t>
            </a:r>
            <a:r>
              <a:rPr lang="en" sz="1500">
                <a:solidFill>
                  <a:schemeClr val="dk1"/>
                </a:solidFill>
              </a:rPr>
              <a:t>s we will focus on </a:t>
            </a:r>
            <a:r>
              <a:rPr b="1" lang="en" sz="1500">
                <a:solidFill>
                  <a:schemeClr val="dk1"/>
                </a:solidFill>
              </a:rPr>
              <a:t>City</a:t>
            </a:r>
            <a:r>
              <a:rPr b="1" lang="en" sz="1500">
                <a:solidFill>
                  <a:schemeClr val="dk1"/>
                </a:solidFill>
              </a:rPr>
              <a:t> of Toronto</a:t>
            </a:r>
            <a:r>
              <a:rPr lang="en" sz="1500">
                <a:solidFill>
                  <a:schemeClr val="dk1"/>
                </a:solidFill>
              </a:rPr>
              <a:t> [1]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69" name="Google Shape;269;p39"/>
          <p:cNvSpPr txBox="1"/>
          <p:nvPr>
            <p:ph idx="6" type="subTitle"/>
          </p:nvPr>
        </p:nvSpPr>
        <p:spPr>
          <a:xfrm>
            <a:off x="5878615" y="1116825"/>
            <a:ext cx="23064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Area</a:t>
            </a:r>
            <a:endParaRPr/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600" y="2898911"/>
            <a:ext cx="2141660" cy="194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Plan Integration</a:t>
            </a:r>
            <a:endParaRPr b="1"/>
          </a:p>
        </p:txBody>
      </p:sp>
      <p:sp>
        <p:nvSpPr>
          <p:cNvPr id="276" name="Google Shape;276;p40"/>
          <p:cNvSpPr txBox="1"/>
          <p:nvPr>
            <p:ph idx="4294967295" type="title"/>
          </p:nvPr>
        </p:nvSpPr>
        <p:spPr>
          <a:xfrm>
            <a:off x="1805714" y="1718558"/>
            <a:ext cx="947400" cy="77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01</a:t>
            </a:r>
            <a:endParaRPr sz="2300"/>
          </a:p>
        </p:txBody>
      </p:sp>
      <p:sp>
        <p:nvSpPr>
          <p:cNvPr id="277" name="Google Shape;277;p40"/>
          <p:cNvSpPr txBox="1"/>
          <p:nvPr>
            <p:ph idx="4294967295" type="title"/>
          </p:nvPr>
        </p:nvSpPr>
        <p:spPr>
          <a:xfrm>
            <a:off x="4098356" y="1718558"/>
            <a:ext cx="947400" cy="77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02</a:t>
            </a:r>
            <a:endParaRPr sz="2300"/>
          </a:p>
        </p:txBody>
      </p:sp>
      <p:sp>
        <p:nvSpPr>
          <p:cNvPr id="278" name="Google Shape;278;p40"/>
          <p:cNvSpPr txBox="1"/>
          <p:nvPr>
            <p:ph idx="4294967295" type="title"/>
          </p:nvPr>
        </p:nvSpPr>
        <p:spPr>
          <a:xfrm>
            <a:off x="6390873" y="1718502"/>
            <a:ext cx="947400" cy="77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03</a:t>
            </a:r>
            <a:endParaRPr sz="2300"/>
          </a:p>
        </p:txBody>
      </p:sp>
      <p:sp>
        <p:nvSpPr>
          <p:cNvPr id="279" name="Google Shape;279;p40"/>
          <p:cNvSpPr txBox="1"/>
          <p:nvPr/>
        </p:nvSpPr>
        <p:spPr>
          <a:xfrm flipH="1">
            <a:off x="1216002" y="2446798"/>
            <a:ext cx="2126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Determine </a:t>
            </a:r>
            <a:r>
              <a:rPr b="1"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optimal warehouse</a:t>
            </a:r>
            <a:r>
              <a:rPr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locations based on user data</a:t>
            </a:r>
            <a:endParaRPr sz="21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 flipH="1">
            <a:off x="3508650" y="2446805"/>
            <a:ext cx="2126700" cy="1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Collect </a:t>
            </a:r>
            <a:r>
              <a:rPr b="1"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returned </a:t>
            </a:r>
            <a:r>
              <a:rPr b="1"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products</a:t>
            </a:r>
            <a:r>
              <a:rPr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that align with </a:t>
            </a:r>
            <a:r>
              <a:rPr b="1"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return policies</a:t>
            </a:r>
            <a:r>
              <a:rPr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in the </a:t>
            </a:r>
            <a:r>
              <a:rPr b="1"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warehouses</a:t>
            </a:r>
            <a:endParaRPr b="1" sz="21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 flipH="1">
            <a:off x="5801300" y="2446800"/>
            <a:ext cx="2622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AI-powered automated email system</a:t>
            </a:r>
            <a:r>
              <a:rPr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for customers with </a:t>
            </a:r>
            <a:r>
              <a:rPr b="1"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shared interests </a:t>
            </a:r>
            <a:r>
              <a:rPr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 </a:t>
            </a:r>
            <a:r>
              <a:rPr b="1" lang="en" sz="21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warehouse products</a:t>
            </a:r>
            <a:endParaRPr b="1" sz="21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cxnSp>
        <p:nvCxnSpPr>
          <p:cNvPr id="282" name="Google Shape;282;p40"/>
          <p:cNvCxnSpPr>
            <a:stCxn id="277" idx="3"/>
            <a:endCxn id="278" idx="1"/>
          </p:cNvCxnSpPr>
          <p:nvPr/>
        </p:nvCxnSpPr>
        <p:spPr>
          <a:xfrm>
            <a:off x="5045756" y="2107658"/>
            <a:ext cx="13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40"/>
          <p:cNvCxnSpPr>
            <a:stCxn id="276" idx="3"/>
            <a:endCxn id="277" idx="1"/>
          </p:cNvCxnSpPr>
          <p:nvPr/>
        </p:nvCxnSpPr>
        <p:spPr>
          <a:xfrm>
            <a:off x="2753114" y="2107658"/>
            <a:ext cx="13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Stakeholders</a:t>
            </a:r>
            <a:endParaRPr b="1"/>
          </a:p>
        </p:txBody>
      </p:sp>
      <p:sp>
        <p:nvSpPr>
          <p:cNvPr id="289" name="Google Shape;289;p41"/>
          <p:cNvSpPr/>
          <p:nvPr/>
        </p:nvSpPr>
        <p:spPr>
          <a:xfrm>
            <a:off x="1940700" y="1687825"/>
            <a:ext cx="5262600" cy="2248200"/>
          </a:xfrm>
          <a:prstGeom prst="mathPlus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1540800" y="2641775"/>
            <a:ext cx="20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Low 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Influence</a:t>
            </a:r>
            <a:endParaRPr sz="10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6400800" y="2641850"/>
            <a:ext cx="1164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High 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Influence</a:t>
            </a:r>
            <a:endParaRPr sz="10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3562200" y="3936025"/>
            <a:ext cx="2019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Low 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Interest</a:t>
            </a:r>
            <a:endParaRPr sz="10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93" name="Google Shape;293;p41"/>
          <p:cNvSpPr/>
          <p:nvPr/>
        </p:nvSpPr>
        <p:spPr>
          <a:xfrm>
            <a:off x="4524846" y="2173950"/>
            <a:ext cx="2103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mabhadra"/>
                <a:ea typeface="Ramabhadra"/>
                <a:cs typeface="Ramabhadra"/>
                <a:sym typeface="Ramabhadra"/>
              </a:rPr>
              <a:t>Consumers</a:t>
            </a:r>
            <a:endParaRPr sz="1200">
              <a:solidFill>
                <a:srgbClr val="000000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294" name="Google Shape;294;p41"/>
          <p:cNvSpPr/>
          <p:nvPr/>
        </p:nvSpPr>
        <p:spPr>
          <a:xfrm>
            <a:off x="4648204" y="2819700"/>
            <a:ext cx="2103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mabhadra"/>
                <a:ea typeface="Ramabhadra"/>
                <a:cs typeface="Ramabhadra"/>
                <a:sym typeface="Ramabhadra"/>
              </a:rPr>
              <a:t>Government Regulators</a:t>
            </a:r>
            <a:endParaRPr sz="1200">
              <a:solidFill>
                <a:srgbClr val="000000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3561600" y="1349125"/>
            <a:ext cx="20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High Interest</a:t>
            </a:r>
            <a:endParaRPr sz="10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2617500" y="2079075"/>
            <a:ext cx="2103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mabhadra"/>
                <a:ea typeface="Ramabhadra"/>
                <a:cs typeface="Ramabhadra"/>
                <a:sym typeface="Ramabhadra"/>
              </a:rPr>
              <a:t>AI &amp; Data Analytics Companies</a:t>
            </a:r>
            <a:endParaRPr/>
          </a:p>
        </p:txBody>
      </p:sp>
      <p:sp>
        <p:nvSpPr>
          <p:cNvPr id="297" name="Google Shape;297;p41"/>
          <p:cNvSpPr/>
          <p:nvPr/>
        </p:nvSpPr>
        <p:spPr>
          <a:xfrm>
            <a:off x="4576150" y="1903475"/>
            <a:ext cx="21030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mabhadra"/>
                <a:ea typeface="Ramabhadra"/>
                <a:cs typeface="Ramabhadra"/>
                <a:sym typeface="Ramabhadra"/>
              </a:rPr>
              <a:t>3PL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42"/>
          <p:cNvGrpSpPr/>
          <p:nvPr/>
        </p:nvGrpSpPr>
        <p:grpSpPr>
          <a:xfrm>
            <a:off x="2615366" y="930229"/>
            <a:ext cx="3913370" cy="4213318"/>
            <a:chOff x="7774327" y="1447986"/>
            <a:chExt cx="10049743" cy="10820026"/>
          </a:xfrm>
        </p:grpSpPr>
        <p:sp>
          <p:nvSpPr>
            <p:cNvPr id="303" name="Google Shape;303;p42"/>
            <p:cNvSpPr/>
            <p:nvPr/>
          </p:nvSpPr>
          <p:spPr>
            <a:xfrm>
              <a:off x="11450073" y="6457092"/>
              <a:ext cx="2905461" cy="5810920"/>
            </a:xfrm>
            <a:custGeom>
              <a:rect b="b" l="l" r="r" t="t"/>
              <a:pathLst>
                <a:path extrusionOk="0" h="5687" w="2843">
                  <a:moveTo>
                    <a:pt x="345" y="5686"/>
                  </a:moveTo>
                  <a:lnTo>
                    <a:pt x="2796" y="5686"/>
                  </a:lnTo>
                  <a:lnTo>
                    <a:pt x="2796" y="5686"/>
                  </a:lnTo>
                  <a:cubicBezTo>
                    <a:pt x="2796" y="5686"/>
                    <a:pt x="1362" y="3499"/>
                    <a:pt x="2842" y="701"/>
                  </a:cubicBezTo>
                  <a:lnTo>
                    <a:pt x="2648" y="674"/>
                  </a:lnTo>
                  <a:lnTo>
                    <a:pt x="1668" y="2066"/>
                  </a:lnTo>
                  <a:lnTo>
                    <a:pt x="1668" y="2066"/>
                  </a:lnTo>
                  <a:cubicBezTo>
                    <a:pt x="1609" y="2169"/>
                    <a:pt x="1456" y="2157"/>
                    <a:pt x="1415" y="2045"/>
                  </a:cubicBezTo>
                  <a:lnTo>
                    <a:pt x="649" y="0"/>
                  </a:lnTo>
                  <a:lnTo>
                    <a:pt x="0" y="113"/>
                  </a:lnTo>
                  <a:lnTo>
                    <a:pt x="0" y="113"/>
                  </a:lnTo>
                  <a:cubicBezTo>
                    <a:pt x="0" y="113"/>
                    <a:pt x="1277" y="4023"/>
                    <a:pt x="345" y="5686"/>
                  </a:cubicBezTo>
                </a:path>
              </a:pathLst>
            </a:custGeom>
            <a:solidFill>
              <a:srgbClr val="433C2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13598762" y="3650730"/>
              <a:ext cx="4045120" cy="4216298"/>
            </a:xfrm>
            <a:custGeom>
              <a:rect b="b" l="l" r="r" t="t"/>
              <a:pathLst>
                <a:path extrusionOk="0" h="4127" w="3960">
                  <a:moveTo>
                    <a:pt x="32" y="2544"/>
                  </a:moveTo>
                  <a:lnTo>
                    <a:pt x="32" y="2544"/>
                  </a:lnTo>
                  <a:cubicBezTo>
                    <a:pt x="32" y="2544"/>
                    <a:pt x="0" y="751"/>
                    <a:pt x="2398" y="538"/>
                  </a:cubicBezTo>
                  <a:lnTo>
                    <a:pt x="2398" y="538"/>
                  </a:lnTo>
                  <a:cubicBezTo>
                    <a:pt x="2568" y="523"/>
                    <a:pt x="2740" y="526"/>
                    <a:pt x="2911" y="541"/>
                  </a:cubicBezTo>
                  <a:lnTo>
                    <a:pt x="2911" y="541"/>
                  </a:lnTo>
                  <a:cubicBezTo>
                    <a:pt x="3109" y="559"/>
                    <a:pt x="3499" y="517"/>
                    <a:pt x="3769" y="0"/>
                  </a:cubicBezTo>
                  <a:lnTo>
                    <a:pt x="3769" y="0"/>
                  </a:lnTo>
                  <a:cubicBezTo>
                    <a:pt x="3769" y="0"/>
                    <a:pt x="3959" y="1564"/>
                    <a:pt x="3357" y="2809"/>
                  </a:cubicBezTo>
                  <a:lnTo>
                    <a:pt x="3357" y="2809"/>
                  </a:lnTo>
                  <a:cubicBezTo>
                    <a:pt x="2936" y="3675"/>
                    <a:pt x="1953" y="4126"/>
                    <a:pt x="1028" y="3855"/>
                  </a:cubicBezTo>
                  <a:lnTo>
                    <a:pt x="1028" y="3855"/>
                  </a:lnTo>
                  <a:cubicBezTo>
                    <a:pt x="517" y="3706"/>
                    <a:pt x="55" y="3346"/>
                    <a:pt x="32" y="2544"/>
                  </a:cubicBezTo>
                </a:path>
              </a:pathLst>
            </a:custGeom>
            <a:solidFill>
              <a:srgbClr val="3F762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2"/>
            <p:cNvSpPr/>
            <p:nvPr/>
          </p:nvSpPr>
          <p:spPr>
            <a:xfrm>
              <a:off x="8805877" y="1871418"/>
              <a:ext cx="4391977" cy="5099203"/>
            </a:xfrm>
            <a:custGeom>
              <a:rect b="b" l="l" r="r" t="t"/>
              <a:pathLst>
                <a:path extrusionOk="0" h="4992" w="4299">
                  <a:moveTo>
                    <a:pt x="3571" y="4009"/>
                  </a:moveTo>
                  <a:lnTo>
                    <a:pt x="3571" y="4009"/>
                  </a:lnTo>
                  <a:cubicBezTo>
                    <a:pt x="3571" y="4009"/>
                    <a:pt x="4298" y="2218"/>
                    <a:pt x="1970" y="1073"/>
                  </a:cubicBezTo>
                  <a:lnTo>
                    <a:pt x="1970" y="1073"/>
                  </a:lnTo>
                  <a:cubicBezTo>
                    <a:pt x="1804" y="992"/>
                    <a:pt x="1629" y="928"/>
                    <a:pt x="1451" y="877"/>
                  </a:cubicBezTo>
                  <a:lnTo>
                    <a:pt x="1451" y="877"/>
                  </a:lnTo>
                  <a:cubicBezTo>
                    <a:pt x="1245" y="818"/>
                    <a:pt x="869" y="625"/>
                    <a:pt x="798" y="0"/>
                  </a:cubicBezTo>
                  <a:lnTo>
                    <a:pt x="798" y="0"/>
                  </a:lnTo>
                  <a:cubicBezTo>
                    <a:pt x="798" y="0"/>
                    <a:pt x="0" y="1499"/>
                    <a:pt x="123" y="2986"/>
                  </a:cubicBezTo>
                  <a:lnTo>
                    <a:pt x="123" y="2986"/>
                  </a:lnTo>
                  <a:cubicBezTo>
                    <a:pt x="209" y="4022"/>
                    <a:pt x="1024" y="4856"/>
                    <a:pt x="2059" y="4942"/>
                  </a:cubicBezTo>
                  <a:lnTo>
                    <a:pt x="2059" y="4942"/>
                  </a:lnTo>
                  <a:cubicBezTo>
                    <a:pt x="2632" y="4991"/>
                    <a:pt x="3236" y="4808"/>
                    <a:pt x="3571" y="400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7774327" y="5668787"/>
              <a:ext cx="4630720" cy="3955035"/>
            </a:xfrm>
            <a:custGeom>
              <a:rect b="b" l="l" r="r" t="t"/>
              <a:pathLst>
                <a:path extrusionOk="0" h="3872" w="4533">
                  <a:moveTo>
                    <a:pt x="4373" y="1826"/>
                  </a:moveTo>
                  <a:lnTo>
                    <a:pt x="4373" y="1826"/>
                  </a:lnTo>
                  <a:cubicBezTo>
                    <a:pt x="4373" y="1826"/>
                    <a:pt x="3997" y="0"/>
                    <a:pt x="1515" y="329"/>
                  </a:cubicBezTo>
                  <a:lnTo>
                    <a:pt x="1515" y="329"/>
                  </a:lnTo>
                  <a:cubicBezTo>
                    <a:pt x="1338" y="352"/>
                    <a:pt x="1164" y="394"/>
                    <a:pt x="994" y="449"/>
                  </a:cubicBezTo>
                  <a:lnTo>
                    <a:pt x="994" y="449"/>
                  </a:lnTo>
                  <a:cubicBezTo>
                    <a:pt x="797" y="512"/>
                    <a:pt x="392" y="559"/>
                    <a:pt x="0" y="95"/>
                  </a:cubicBezTo>
                  <a:lnTo>
                    <a:pt x="0" y="95"/>
                  </a:lnTo>
                  <a:cubicBezTo>
                    <a:pt x="0" y="95"/>
                    <a:pt x="163" y="1725"/>
                    <a:pt x="1058" y="2851"/>
                  </a:cubicBezTo>
                  <a:lnTo>
                    <a:pt x="1058" y="2851"/>
                  </a:lnTo>
                  <a:cubicBezTo>
                    <a:pt x="1682" y="3636"/>
                    <a:pt x="2783" y="3871"/>
                    <a:pt x="3660" y="3385"/>
                  </a:cubicBezTo>
                  <a:lnTo>
                    <a:pt x="3660" y="3385"/>
                  </a:lnTo>
                  <a:cubicBezTo>
                    <a:pt x="4146" y="3117"/>
                    <a:pt x="4532" y="2647"/>
                    <a:pt x="4373" y="18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2"/>
            <p:cNvSpPr/>
            <p:nvPr/>
          </p:nvSpPr>
          <p:spPr>
            <a:xfrm>
              <a:off x="13833001" y="6186816"/>
              <a:ext cx="3991069" cy="3409976"/>
            </a:xfrm>
            <a:custGeom>
              <a:rect b="b" l="l" r="r" t="t"/>
              <a:pathLst>
                <a:path extrusionOk="0" h="3338" w="3909">
                  <a:moveTo>
                    <a:pt x="138" y="1574"/>
                  </a:moveTo>
                  <a:lnTo>
                    <a:pt x="138" y="1574"/>
                  </a:lnTo>
                  <a:cubicBezTo>
                    <a:pt x="138" y="1574"/>
                    <a:pt x="461" y="0"/>
                    <a:pt x="2602" y="283"/>
                  </a:cubicBezTo>
                  <a:lnTo>
                    <a:pt x="2602" y="283"/>
                  </a:lnTo>
                  <a:cubicBezTo>
                    <a:pt x="2754" y="303"/>
                    <a:pt x="2904" y="340"/>
                    <a:pt x="3051" y="386"/>
                  </a:cubicBezTo>
                  <a:lnTo>
                    <a:pt x="3051" y="386"/>
                  </a:lnTo>
                  <a:cubicBezTo>
                    <a:pt x="3221" y="441"/>
                    <a:pt x="3570" y="480"/>
                    <a:pt x="3908" y="81"/>
                  </a:cubicBezTo>
                  <a:lnTo>
                    <a:pt x="3908" y="81"/>
                  </a:lnTo>
                  <a:cubicBezTo>
                    <a:pt x="3908" y="81"/>
                    <a:pt x="3768" y="1487"/>
                    <a:pt x="2996" y="2458"/>
                  </a:cubicBezTo>
                  <a:lnTo>
                    <a:pt x="2996" y="2458"/>
                  </a:lnTo>
                  <a:cubicBezTo>
                    <a:pt x="2458" y="3136"/>
                    <a:pt x="1509" y="3337"/>
                    <a:pt x="752" y="2919"/>
                  </a:cubicBezTo>
                  <a:lnTo>
                    <a:pt x="752" y="2919"/>
                  </a:lnTo>
                  <a:cubicBezTo>
                    <a:pt x="333" y="2688"/>
                    <a:pt x="0" y="2282"/>
                    <a:pt x="138" y="157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11729358" y="1447986"/>
              <a:ext cx="3752320" cy="4558642"/>
            </a:xfrm>
            <a:custGeom>
              <a:rect b="b" l="l" r="r" t="t"/>
              <a:pathLst>
                <a:path extrusionOk="0" h="4463" w="3674">
                  <a:moveTo>
                    <a:pt x="2358" y="4053"/>
                  </a:moveTo>
                  <a:lnTo>
                    <a:pt x="2358" y="4053"/>
                  </a:lnTo>
                  <a:cubicBezTo>
                    <a:pt x="2358" y="4053"/>
                    <a:pt x="3673" y="3128"/>
                    <a:pt x="2558" y="1278"/>
                  </a:cubicBezTo>
                  <a:lnTo>
                    <a:pt x="2558" y="1278"/>
                  </a:lnTo>
                  <a:cubicBezTo>
                    <a:pt x="2478" y="1146"/>
                    <a:pt x="2385" y="1023"/>
                    <a:pt x="2284" y="908"/>
                  </a:cubicBezTo>
                  <a:lnTo>
                    <a:pt x="2284" y="908"/>
                  </a:lnTo>
                  <a:cubicBezTo>
                    <a:pt x="2166" y="774"/>
                    <a:pt x="1989" y="469"/>
                    <a:pt x="2221" y="0"/>
                  </a:cubicBezTo>
                  <a:lnTo>
                    <a:pt x="2221" y="0"/>
                  </a:lnTo>
                  <a:cubicBezTo>
                    <a:pt x="2221" y="0"/>
                    <a:pt x="989" y="691"/>
                    <a:pt x="406" y="1786"/>
                  </a:cubicBezTo>
                  <a:lnTo>
                    <a:pt x="406" y="1786"/>
                  </a:lnTo>
                  <a:cubicBezTo>
                    <a:pt x="0" y="2550"/>
                    <a:pt x="195" y="3501"/>
                    <a:pt x="881" y="4028"/>
                  </a:cubicBezTo>
                  <a:lnTo>
                    <a:pt x="881" y="4028"/>
                  </a:lnTo>
                  <a:cubicBezTo>
                    <a:pt x="1259" y="4319"/>
                    <a:pt x="1764" y="4462"/>
                    <a:pt x="2358" y="405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42"/>
          <p:cNvSpPr txBox="1"/>
          <p:nvPr/>
        </p:nvSpPr>
        <p:spPr>
          <a:xfrm>
            <a:off x="3381522" y="3210482"/>
            <a:ext cx="614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01</a:t>
            </a:r>
            <a:endParaRPr sz="1100"/>
          </a:p>
        </p:txBody>
      </p:sp>
      <p:sp>
        <p:nvSpPr>
          <p:cNvPr id="310" name="Google Shape;310;p42"/>
          <p:cNvSpPr txBox="1"/>
          <p:nvPr/>
        </p:nvSpPr>
        <p:spPr>
          <a:xfrm>
            <a:off x="400800" y="3080792"/>
            <a:ext cx="204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Population 18 to 64 years</a:t>
            </a:r>
            <a:endParaRPr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3381522" y="1985933"/>
            <a:ext cx="614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02</a:t>
            </a:r>
            <a:endParaRPr sz="1100"/>
          </a:p>
        </p:txBody>
      </p:sp>
      <p:sp>
        <p:nvSpPr>
          <p:cNvPr id="312" name="Google Shape;312;p42"/>
          <p:cNvSpPr txBox="1"/>
          <p:nvPr/>
        </p:nvSpPr>
        <p:spPr>
          <a:xfrm>
            <a:off x="4486862" y="1675967"/>
            <a:ext cx="614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03</a:t>
            </a:r>
            <a:endParaRPr sz="1100"/>
          </a:p>
        </p:txBody>
      </p:sp>
      <p:sp>
        <p:nvSpPr>
          <p:cNvPr id="313" name="Google Shape;313;p42"/>
          <p:cNvSpPr txBox="1"/>
          <p:nvPr/>
        </p:nvSpPr>
        <p:spPr>
          <a:xfrm>
            <a:off x="5457290" y="2210295"/>
            <a:ext cx="614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04</a:t>
            </a:r>
            <a:endParaRPr sz="1100"/>
          </a:p>
        </p:txBody>
      </p:sp>
      <p:sp>
        <p:nvSpPr>
          <p:cNvPr id="314" name="Google Shape;314;p42"/>
          <p:cNvSpPr txBox="1"/>
          <p:nvPr/>
        </p:nvSpPr>
        <p:spPr>
          <a:xfrm>
            <a:off x="5363887" y="3197837"/>
            <a:ext cx="614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Geo"/>
                <a:ea typeface="Geo"/>
                <a:cs typeface="Geo"/>
                <a:sym typeface="Geo"/>
              </a:rPr>
              <a:t>05</a:t>
            </a:r>
            <a:endParaRPr sz="1100"/>
          </a:p>
        </p:txBody>
      </p:sp>
      <p:sp>
        <p:nvSpPr>
          <p:cNvPr id="315" name="Google Shape;315;p42"/>
          <p:cNvSpPr txBox="1"/>
          <p:nvPr/>
        </p:nvSpPr>
        <p:spPr>
          <a:xfrm>
            <a:off x="525775" y="1460575"/>
            <a:ext cx="268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Median total income</a:t>
            </a:r>
            <a:endParaRPr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5289750" y="1057200"/>
            <a:ext cx="22092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Transportation Services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6614614" y="1859203"/>
            <a:ext cx="2042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Amazon Purchase &amp; Return Density</a:t>
            </a:r>
            <a:endParaRPr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6458500" y="3469075"/>
            <a:ext cx="2243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Land Availability &amp; Cost</a:t>
            </a:r>
            <a:endParaRPr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0" y="157540"/>
            <a:ext cx="91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Warehouse Location Optimization Parameters</a:t>
            </a:r>
            <a:endParaRPr b="1" sz="2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3"/>
          <p:cNvGrpSpPr/>
          <p:nvPr/>
        </p:nvGrpSpPr>
        <p:grpSpPr>
          <a:xfrm>
            <a:off x="290443" y="1375588"/>
            <a:ext cx="8561895" cy="3492782"/>
            <a:chOff x="387258" y="1892174"/>
            <a:chExt cx="11415860" cy="4657042"/>
          </a:xfrm>
        </p:grpSpPr>
        <p:sp>
          <p:nvSpPr>
            <p:cNvPr id="325" name="Google Shape;325;p43"/>
            <p:cNvSpPr/>
            <p:nvPr/>
          </p:nvSpPr>
          <p:spPr>
            <a:xfrm>
              <a:off x="8986638" y="1892174"/>
              <a:ext cx="2816480" cy="3252623"/>
            </a:xfrm>
            <a:custGeom>
              <a:rect b="b" l="l" r="r" t="t"/>
              <a:pathLst>
                <a:path extrusionOk="0" h="1819649" w="1575653">
                  <a:moveTo>
                    <a:pt x="787714" y="0"/>
                  </a:moveTo>
                  <a:lnTo>
                    <a:pt x="1181797" y="227372"/>
                  </a:lnTo>
                  <a:lnTo>
                    <a:pt x="1575654" y="454969"/>
                  </a:lnTo>
                  <a:lnTo>
                    <a:pt x="1575654" y="909712"/>
                  </a:lnTo>
                  <a:lnTo>
                    <a:pt x="1575654" y="1364681"/>
                  </a:lnTo>
                  <a:lnTo>
                    <a:pt x="1181797" y="1592053"/>
                  </a:lnTo>
                  <a:lnTo>
                    <a:pt x="787714" y="1819649"/>
                  </a:lnTo>
                  <a:lnTo>
                    <a:pt x="393857" y="1592053"/>
                  </a:lnTo>
                  <a:lnTo>
                    <a:pt x="0" y="1364681"/>
                  </a:lnTo>
                  <a:lnTo>
                    <a:pt x="0" y="909712"/>
                  </a:lnTo>
                  <a:lnTo>
                    <a:pt x="0" y="454969"/>
                  </a:lnTo>
                  <a:lnTo>
                    <a:pt x="393857" y="227372"/>
                  </a:lnTo>
                  <a:lnTo>
                    <a:pt x="7877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27000" sx="102000" rotWithShape="0" algn="ctr" sy="102000">
                <a:srgbClr val="000000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9098751" y="2021968"/>
              <a:ext cx="2592383" cy="2993183"/>
            </a:xfrm>
            <a:custGeom>
              <a:rect b="b" l="l" r="r" t="t"/>
              <a:pathLst>
                <a:path extrusionOk="0" h="1674508" w="1450284">
                  <a:moveTo>
                    <a:pt x="725030" y="0"/>
                  </a:moveTo>
                  <a:lnTo>
                    <a:pt x="0" y="418571"/>
                  </a:lnTo>
                  <a:lnTo>
                    <a:pt x="0" y="1255938"/>
                  </a:lnTo>
                  <a:lnTo>
                    <a:pt x="725030" y="1674509"/>
                  </a:lnTo>
                  <a:lnTo>
                    <a:pt x="1450285" y="1255938"/>
                  </a:lnTo>
                  <a:lnTo>
                    <a:pt x="1450285" y="418571"/>
                  </a:lnTo>
                  <a:lnTo>
                    <a:pt x="725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sx="102000" rotWithShape="0" algn="ctr" sy="102000">
                <a:srgbClr val="000000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4193085" y="2505380"/>
              <a:ext cx="5383562" cy="2026914"/>
            </a:xfrm>
            <a:custGeom>
              <a:rect b="b" l="l" r="r" t="t"/>
              <a:pathLst>
                <a:path extrusionOk="0" h="1133938" w="3011783">
                  <a:moveTo>
                    <a:pt x="0" y="850398"/>
                  </a:moveTo>
                  <a:lnTo>
                    <a:pt x="2444701" y="850398"/>
                  </a:lnTo>
                  <a:lnTo>
                    <a:pt x="2444701" y="1133939"/>
                  </a:lnTo>
                  <a:lnTo>
                    <a:pt x="3011783" y="566857"/>
                  </a:lnTo>
                  <a:lnTo>
                    <a:pt x="2444701" y="0"/>
                  </a:lnTo>
                  <a:lnTo>
                    <a:pt x="2444701" y="283541"/>
                  </a:lnTo>
                  <a:lnTo>
                    <a:pt x="0" y="283541"/>
                  </a:lnTo>
                  <a:lnTo>
                    <a:pt x="89646" y="566857"/>
                  </a:lnTo>
                  <a:lnTo>
                    <a:pt x="0" y="8503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27000" sx="102000" rotWithShape="0" algn="ctr" sy="102000">
                <a:srgbClr val="000000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5180809" y="1892174"/>
              <a:ext cx="2816480" cy="3252623"/>
            </a:xfrm>
            <a:custGeom>
              <a:rect b="b" l="l" r="r" t="t"/>
              <a:pathLst>
                <a:path extrusionOk="0" h="1819649" w="1575653">
                  <a:moveTo>
                    <a:pt x="787715" y="0"/>
                  </a:moveTo>
                  <a:lnTo>
                    <a:pt x="1181796" y="227372"/>
                  </a:lnTo>
                  <a:lnTo>
                    <a:pt x="1575654" y="454969"/>
                  </a:lnTo>
                  <a:lnTo>
                    <a:pt x="1575654" y="909712"/>
                  </a:lnTo>
                  <a:lnTo>
                    <a:pt x="1575654" y="1364681"/>
                  </a:lnTo>
                  <a:lnTo>
                    <a:pt x="1181796" y="1592053"/>
                  </a:lnTo>
                  <a:lnTo>
                    <a:pt x="787715" y="1819649"/>
                  </a:lnTo>
                  <a:lnTo>
                    <a:pt x="393857" y="1592053"/>
                  </a:lnTo>
                  <a:lnTo>
                    <a:pt x="0" y="1364681"/>
                  </a:lnTo>
                  <a:lnTo>
                    <a:pt x="0" y="909712"/>
                  </a:lnTo>
                  <a:lnTo>
                    <a:pt x="0" y="454969"/>
                  </a:lnTo>
                  <a:lnTo>
                    <a:pt x="393857" y="227372"/>
                  </a:lnTo>
                  <a:lnTo>
                    <a:pt x="787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27000" sx="102000" rotWithShape="0" algn="ctr" sy="102000">
                <a:srgbClr val="000000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5292922" y="2021968"/>
              <a:ext cx="2592383" cy="2993183"/>
            </a:xfrm>
            <a:custGeom>
              <a:rect b="b" l="l" r="r" t="t"/>
              <a:pathLst>
                <a:path extrusionOk="0" h="1674508" w="1450284">
                  <a:moveTo>
                    <a:pt x="725030" y="0"/>
                  </a:moveTo>
                  <a:lnTo>
                    <a:pt x="0" y="418571"/>
                  </a:lnTo>
                  <a:lnTo>
                    <a:pt x="0" y="1255938"/>
                  </a:lnTo>
                  <a:lnTo>
                    <a:pt x="725030" y="1674509"/>
                  </a:lnTo>
                  <a:lnTo>
                    <a:pt x="1450285" y="1255938"/>
                  </a:lnTo>
                  <a:lnTo>
                    <a:pt x="1450285" y="418571"/>
                  </a:lnTo>
                  <a:lnTo>
                    <a:pt x="725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sx="102000" rotWithShape="0" algn="ctr" sy="102000">
                <a:srgbClr val="000000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387258" y="2505380"/>
              <a:ext cx="5383562" cy="2026914"/>
            </a:xfrm>
            <a:custGeom>
              <a:rect b="b" l="l" r="r" t="t"/>
              <a:pathLst>
                <a:path extrusionOk="0" h="1133938" w="3011783">
                  <a:moveTo>
                    <a:pt x="0" y="850398"/>
                  </a:moveTo>
                  <a:lnTo>
                    <a:pt x="2444701" y="850398"/>
                  </a:lnTo>
                  <a:lnTo>
                    <a:pt x="2444701" y="1133939"/>
                  </a:lnTo>
                  <a:lnTo>
                    <a:pt x="3011784" y="566857"/>
                  </a:lnTo>
                  <a:lnTo>
                    <a:pt x="2444701" y="0"/>
                  </a:lnTo>
                  <a:lnTo>
                    <a:pt x="2444701" y="283541"/>
                  </a:lnTo>
                  <a:lnTo>
                    <a:pt x="0" y="283541"/>
                  </a:lnTo>
                  <a:lnTo>
                    <a:pt x="89646" y="566857"/>
                  </a:lnTo>
                  <a:lnTo>
                    <a:pt x="0" y="8503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7000" sx="102000" rotWithShape="0" algn="ctr" sy="102000">
                <a:srgbClr val="000000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1374579" y="1892174"/>
              <a:ext cx="2816882" cy="3252623"/>
            </a:xfrm>
            <a:custGeom>
              <a:rect b="b" l="l" r="r" t="t"/>
              <a:pathLst>
                <a:path extrusionOk="0" h="1819649" w="1575878">
                  <a:moveTo>
                    <a:pt x="787939" y="0"/>
                  </a:moveTo>
                  <a:lnTo>
                    <a:pt x="1182021" y="227372"/>
                  </a:lnTo>
                  <a:lnTo>
                    <a:pt x="1575878" y="454969"/>
                  </a:lnTo>
                  <a:lnTo>
                    <a:pt x="1575878" y="909712"/>
                  </a:lnTo>
                  <a:lnTo>
                    <a:pt x="1575878" y="1364681"/>
                  </a:lnTo>
                  <a:lnTo>
                    <a:pt x="1182021" y="1592053"/>
                  </a:lnTo>
                  <a:lnTo>
                    <a:pt x="787939" y="1819649"/>
                  </a:lnTo>
                  <a:lnTo>
                    <a:pt x="394082" y="1592053"/>
                  </a:lnTo>
                  <a:lnTo>
                    <a:pt x="0" y="1364681"/>
                  </a:lnTo>
                  <a:lnTo>
                    <a:pt x="0" y="909712"/>
                  </a:lnTo>
                  <a:lnTo>
                    <a:pt x="0" y="454969"/>
                  </a:lnTo>
                  <a:lnTo>
                    <a:pt x="394082" y="227372"/>
                  </a:lnTo>
                  <a:lnTo>
                    <a:pt x="7879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27000" sx="102000" rotWithShape="0" algn="ctr" sy="102000">
                <a:srgbClr val="000000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1486893" y="2021968"/>
              <a:ext cx="2592383" cy="2993183"/>
            </a:xfrm>
            <a:custGeom>
              <a:rect b="b" l="l" r="r" t="t"/>
              <a:pathLst>
                <a:path extrusionOk="0" h="1674508" w="1450284">
                  <a:moveTo>
                    <a:pt x="725030" y="0"/>
                  </a:moveTo>
                  <a:lnTo>
                    <a:pt x="0" y="418571"/>
                  </a:lnTo>
                  <a:lnTo>
                    <a:pt x="0" y="1255938"/>
                  </a:lnTo>
                  <a:lnTo>
                    <a:pt x="725030" y="1674509"/>
                  </a:lnTo>
                  <a:lnTo>
                    <a:pt x="1450284" y="1255938"/>
                  </a:lnTo>
                  <a:lnTo>
                    <a:pt x="1450284" y="418571"/>
                  </a:lnTo>
                  <a:lnTo>
                    <a:pt x="725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7000" sx="102000" rotWithShape="0" algn="ctr" sy="102000">
                <a:srgbClr val="000000">
                  <a:alpha val="149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3"/>
            <p:cNvSpPr txBox="1"/>
            <p:nvPr/>
          </p:nvSpPr>
          <p:spPr>
            <a:xfrm>
              <a:off x="2631523" y="2572666"/>
              <a:ext cx="3045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1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b="1" sz="4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43"/>
            <p:cNvSpPr txBox="1"/>
            <p:nvPr/>
          </p:nvSpPr>
          <p:spPr>
            <a:xfrm>
              <a:off x="6378554" y="2572666"/>
              <a:ext cx="4227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1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b="1" sz="4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43"/>
            <p:cNvSpPr txBox="1"/>
            <p:nvPr/>
          </p:nvSpPr>
          <p:spPr>
            <a:xfrm>
              <a:off x="10155660" y="2572666"/>
              <a:ext cx="480000" cy="9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100">
                  <a:solidFill>
                    <a:srgbClr val="3F3F3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</a:t>
              </a:r>
              <a:endParaRPr b="1" sz="41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descr="Free icons - Free vector icons - Free SVG, PSD, PNG, EPS, Ai &amp; Icon Font" id="336" name="Google Shape;33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62603" y="3716678"/>
              <a:ext cx="642458" cy="6424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26331" y="3626578"/>
              <a:ext cx="727059" cy="822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utput Icons - Download Free Vector Icons | Noun Project" id="338" name="Google Shape;338;p4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74708" y="3716924"/>
              <a:ext cx="641964" cy="6419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43"/>
            <p:cNvSpPr txBox="1"/>
            <p:nvPr/>
          </p:nvSpPr>
          <p:spPr>
            <a:xfrm>
              <a:off x="1786582" y="5201616"/>
              <a:ext cx="1994400" cy="13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300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Input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Our input is the product that is returned to the warehouse</a:t>
              </a:r>
              <a:endParaRPr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43"/>
            <p:cNvSpPr txBox="1"/>
            <p:nvPr/>
          </p:nvSpPr>
          <p:spPr>
            <a:xfrm>
              <a:off x="5750733" y="5201616"/>
              <a:ext cx="1678200" cy="13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300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Process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AI system </a:t>
              </a:r>
              <a:r>
                <a:rPr lang="en" sz="1100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compares</a:t>
              </a:r>
              <a:r>
                <a:rPr lang="en" sz="1100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 the product features and user interests</a:t>
              </a:r>
              <a:endParaRPr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43"/>
            <p:cNvSpPr txBox="1"/>
            <p:nvPr/>
          </p:nvSpPr>
          <p:spPr>
            <a:xfrm>
              <a:off x="9569858" y="5201616"/>
              <a:ext cx="1651800" cy="13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300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Output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F3F3F"/>
                  </a:solidFill>
                  <a:latin typeface="Roboto"/>
                  <a:ea typeface="Roboto"/>
                  <a:cs typeface="Roboto"/>
                  <a:sym typeface="Roboto"/>
                </a:rPr>
                <a:t>AI-driven system sends mails to users that might be interested</a:t>
              </a:r>
              <a:endParaRPr sz="11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2" name="Google Shape;342;p43"/>
          <p:cNvSpPr txBox="1"/>
          <p:nvPr/>
        </p:nvSpPr>
        <p:spPr>
          <a:xfrm>
            <a:off x="0" y="309552"/>
            <a:ext cx="914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>
                <a:solidFill>
                  <a:srgbClr val="00304E"/>
                </a:solidFill>
                <a:latin typeface="Ramabhadra"/>
                <a:ea typeface="Ramabhadra"/>
                <a:cs typeface="Ramabhadra"/>
                <a:sym typeface="Ramabhadra"/>
              </a:rPr>
              <a:t>AI Powered Notification System</a:t>
            </a:r>
            <a:endParaRPr b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4"/>
          <p:cNvSpPr txBox="1"/>
          <p:nvPr>
            <p:ph idx="4294967295" type="title"/>
          </p:nvPr>
        </p:nvSpPr>
        <p:spPr>
          <a:xfrm>
            <a:off x="2267800" y="382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do we save ? </a:t>
            </a:r>
            <a:r>
              <a:rPr lang="en" sz="1800"/>
              <a:t>[2] [5-10]</a:t>
            </a:r>
            <a:endParaRPr sz="1800"/>
          </a:p>
        </p:txBody>
      </p:sp>
      <p:graphicFrame>
        <p:nvGraphicFramePr>
          <p:cNvPr id="349" name="Google Shape;349;p44"/>
          <p:cNvGraphicFramePr/>
          <p:nvPr/>
        </p:nvGraphicFramePr>
        <p:xfrm>
          <a:off x="35700" y="265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{321DE5D7-84E2-4BC1-AB0E-BA101B902B50}</a:tableStyleId>
              </a:tblPr>
              <a:tblGrid>
                <a:gridCol w="2252650"/>
              </a:tblGrid>
              <a:tr h="4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Transportation Cost</a:t>
                      </a:r>
                      <a:endParaRPr sz="1200">
                        <a:solidFill>
                          <a:schemeClr val="dk1"/>
                        </a:solidFill>
                        <a:latin typeface="Ramabhadra"/>
                        <a:ea typeface="Ramabhadra"/>
                        <a:cs typeface="Ramabhadra"/>
                        <a:sym typeface="Ramabhadra"/>
                      </a:endParaRPr>
                    </a:p>
                  </a:txBody>
                  <a:tcPr marT="91425" marB="91425" marR="91425" marL="91425"/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Labor Cost</a:t>
                      </a:r>
                      <a:endParaRPr sz="1200">
                        <a:solidFill>
                          <a:schemeClr val="dk1"/>
                        </a:solidFill>
                        <a:latin typeface="Ramabhadra"/>
                        <a:ea typeface="Ramabhadra"/>
                        <a:cs typeface="Ramabhadra"/>
                        <a:sym typeface="Ramabhadra"/>
                      </a:endParaRPr>
                    </a:p>
                  </a:txBody>
                  <a:tcPr marT="91425" marB="91425" marR="91425" marL="91425"/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Storage &amp; Warehouse Costs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3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Net Save</a:t>
                      </a:r>
                      <a:endParaRPr sz="1200">
                        <a:solidFill>
                          <a:schemeClr val="dk1"/>
                        </a:solidFill>
                        <a:latin typeface="Ramabhadra"/>
                        <a:ea typeface="Ramabhadra"/>
                        <a:cs typeface="Ramabhadra"/>
                        <a:sym typeface="Ramabhadra"/>
                      </a:endParaRPr>
                    </a:p>
                  </a:txBody>
                  <a:tcPr marT="91425" marB="91425" marR="91425" marL="91425"/>
                </a:tc>
              </a:tr>
              <a:tr h="41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Carbon Footprint</a:t>
                      </a:r>
                      <a:endParaRPr sz="1200">
                        <a:solidFill>
                          <a:schemeClr val="dk1"/>
                        </a:solidFill>
                        <a:latin typeface="Ramabhadra"/>
                        <a:ea typeface="Ramabhadra"/>
                        <a:cs typeface="Ramabhadra"/>
                        <a:sym typeface="Ramabhadr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0" name="Google Shape;350;p44"/>
          <p:cNvSpPr txBox="1"/>
          <p:nvPr/>
        </p:nvSpPr>
        <p:spPr>
          <a:xfrm>
            <a:off x="-11925" y="1545538"/>
            <a:ext cx="28575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rPr>
              <a:t>Total loss = 729 billion$</a:t>
            </a:r>
            <a:endParaRPr sz="1200">
              <a:solidFill>
                <a:schemeClr val="dk1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rPr>
              <a:t>Shoes + Clothing = 44%</a:t>
            </a:r>
            <a:endParaRPr sz="1200">
              <a:solidFill>
                <a:schemeClr val="dk1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rPr>
              <a:t>320.76 billion$</a:t>
            </a:r>
            <a:endParaRPr sz="1200">
              <a:solidFill>
                <a:schemeClr val="dk1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graphicFrame>
        <p:nvGraphicFramePr>
          <p:cNvPr id="351" name="Google Shape;351;p44"/>
          <p:cNvGraphicFramePr/>
          <p:nvPr/>
        </p:nvGraphicFramePr>
        <p:xfrm>
          <a:off x="2288350" y="131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{321DE5D7-84E2-4BC1-AB0E-BA101B902B50}</a:tableStyleId>
              </a:tblPr>
              <a:tblGrid>
                <a:gridCol w="1671650"/>
              </a:tblGrid>
              <a:tr h="134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Percentage of current  return logistics cost (%)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50% 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20% 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30% 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 -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-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2" name="Google Shape;352;p44"/>
          <p:cNvGraphicFramePr/>
          <p:nvPr/>
        </p:nvGraphicFramePr>
        <p:xfrm>
          <a:off x="3960000" y="13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{321DE5D7-84E2-4BC1-AB0E-BA101B902B50}</a:tableStyleId>
              </a:tblPr>
              <a:tblGrid>
                <a:gridCol w="1409700"/>
              </a:tblGrid>
              <a:tr h="134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Current Cost</a:t>
                      </a:r>
                      <a:endParaRPr sz="1600">
                        <a:solidFill>
                          <a:schemeClr val="dk1"/>
                        </a:solidFill>
                        <a:latin typeface="Ramabhadra"/>
                        <a:ea typeface="Ramabhadra"/>
                        <a:cs typeface="Ramabhadra"/>
                        <a:sym typeface="Ramabhadr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(US$)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364.5 billion $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64.15 billion $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96.2 billion  $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 -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1.5 billion metric tons (CO2)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3" name="Google Shape;353;p44"/>
          <p:cNvGraphicFramePr/>
          <p:nvPr/>
        </p:nvGraphicFramePr>
        <p:xfrm>
          <a:off x="5369700" y="1314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{321DE5D7-84E2-4BC1-AB0E-BA101B902B50}</a:tableStyleId>
              </a:tblPr>
              <a:tblGrid>
                <a:gridCol w="1500200"/>
              </a:tblGrid>
              <a:tr h="134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We aim to reduce/increase it by save</a:t>
                      </a:r>
                      <a:endParaRPr sz="1600">
                        <a:solidFill>
                          <a:schemeClr val="dk1"/>
                        </a:solidFill>
                        <a:latin typeface="Ramabhadra"/>
                        <a:ea typeface="Ramabhadra"/>
                        <a:cs typeface="Ramabhadra"/>
                        <a:sym typeface="Ramabhadr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(%)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reduce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 by 60%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increase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 by 20%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increase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 by 10%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 -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reduce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 by 80%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4" name="Google Shape;354;p44"/>
          <p:cNvGraphicFramePr/>
          <p:nvPr/>
        </p:nvGraphicFramePr>
        <p:xfrm>
          <a:off x="7979575" y="13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{321DE5D7-84E2-4BC1-AB0E-BA101B902B50}</a:tableStyleId>
              </a:tblPr>
              <a:tblGrid>
                <a:gridCol w="1176350"/>
              </a:tblGrid>
              <a:tr h="134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Net Save</a:t>
                      </a:r>
                      <a:endParaRPr sz="1600">
                        <a:solidFill>
                          <a:schemeClr val="dk1"/>
                        </a:solidFill>
                        <a:latin typeface="Ramabhadra"/>
                        <a:ea typeface="Ramabhadra"/>
                        <a:cs typeface="Ramabhadra"/>
                        <a:sym typeface="Ramabhadr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($)</a:t>
                      </a:r>
                      <a:endParaRPr sz="1600">
                        <a:solidFill>
                          <a:schemeClr val="dk1"/>
                        </a:solidFill>
                        <a:latin typeface="Ramabhadra"/>
                        <a:ea typeface="Ramabhadra"/>
                        <a:cs typeface="Ramabhadra"/>
                        <a:sym typeface="Ramabhad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+218.7 billion $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-12.83 billion $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- 9.72 billion $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+196.15 billion $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1.3 billion metrics tons (CO2)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5" name="Google Shape;355;p44"/>
          <p:cNvGraphicFramePr/>
          <p:nvPr/>
        </p:nvGraphicFramePr>
        <p:xfrm>
          <a:off x="6869888" y="13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{321DE5D7-84E2-4BC1-AB0E-BA101B902B50}</a:tableStyleId>
              </a:tblPr>
              <a:tblGrid>
                <a:gridCol w="1109675"/>
              </a:tblGrid>
              <a:tr h="1345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Predicted Cost</a:t>
                      </a:r>
                      <a:endParaRPr sz="1600">
                        <a:solidFill>
                          <a:schemeClr val="dk1"/>
                        </a:solidFill>
                        <a:latin typeface="Ramabhadra"/>
                        <a:ea typeface="Ramabhadra"/>
                        <a:cs typeface="Ramabhadra"/>
                        <a:sym typeface="Ramabhadr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amabhadra"/>
                          <a:ea typeface="Ramabhadra"/>
                          <a:cs typeface="Ramabhadra"/>
                          <a:sym typeface="Ramabhadra"/>
                        </a:rPr>
                        <a:t>(US$)</a:t>
                      </a:r>
                      <a:endParaRPr sz="1600">
                        <a:solidFill>
                          <a:schemeClr val="dk1"/>
                        </a:solidFill>
                        <a:latin typeface="Ramabhadra"/>
                        <a:ea typeface="Ramabhadra"/>
                        <a:cs typeface="Ramabhadra"/>
                        <a:sym typeface="Ramabhad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145.8 billion $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76.98 billion $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105.82 billion $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 -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0.3 billion metric tons (CO2)</a:t>
                      </a:r>
                      <a:endParaRPr sz="100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