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69" r:id="rId2"/>
    <p:sldId id="259" r:id="rId3"/>
    <p:sldId id="260" r:id="rId4"/>
    <p:sldId id="261" r:id="rId5"/>
    <p:sldId id="265" r:id="rId6"/>
    <p:sldId id="264" r:id="rId7"/>
    <p:sldId id="257" r:id="rId8"/>
    <p:sldId id="256" r:id="rId9"/>
    <p:sldId id="258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2FBB-2EB9-48F6-825A-15A9FEECFE3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A398-55AE-421F-A939-2CA69DC1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4/Selecting_quickselect_frames.gi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 – 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96341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 of 3 (Mo3)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median of first, center and last elements.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median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𝑓𝑖𝑟𝑠𝑡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𝑓𝑖𝑟𝑠𝑡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Bad performance still possible with Mo3; but much less likely.</a:t>
                </a:r>
              </a:p>
              <a:p>
                <a:r>
                  <a:rPr lang="en-US" dirty="0"/>
                  <a:t>Note: You can select three random elements to take median.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358" y="3301118"/>
            <a:ext cx="4803244" cy="13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 of 3 (Mo3)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/>
              <a:t> center = (low + high)/2;</a:t>
            </a:r>
          </a:p>
          <a:p>
            <a:pPr marL="0" indent="0">
              <a:buNone/>
            </a:pPr>
            <a:r>
              <a:rPr lang="en-US" dirty="0"/>
              <a:t>   // median of three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/>
              <a:t> pivot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Math</a:t>
            </a:r>
            <a:r>
              <a:rPr lang="en-US" dirty="0" err="1"/>
              <a:t>.max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Math</a:t>
            </a:r>
            <a:r>
              <a:rPr lang="en-US" dirty="0" err="1"/>
              <a:t>.min</a:t>
            </a:r>
            <a:r>
              <a:rPr lang="en-US" dirty="0"/>
              <a:t>(array[low],array[center]), 		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Math</a:t>
            </a:r>
            <a:r>
              <a:rPr lang="en-US" dirty="0" err="1"/>
              <a:t>.min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Math</a:t>
            </a:r>
            <a:r>
              <a:rPr lang="en-US" dirty="0" err="1"/>
              <a:t>.max</a:t>
            </a:r>
            <a:r>
              <a:rPr lang="en-US" dirty="0"/>
              <a:t>(array[low],array[center]),array[high]));</a:t>
            </a:r>
          </a:p>
        </p:txBody>
      </p:sp>
    </p:spTree>
    <p:extLst>
      <p:ext uri="{BB962C8B-B14F-4D97-AF65-F5344CB8AC3E}">
        <p14:creationId xmlns:p14="http://schemas.microsoft.com/office/powerpoint/2010/main" val="29347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Goal: </a:t>
            </a:r>
            <a:r>
              <a:rPr lang="en-US" dirty="0"/>
              <a:t>Given an array of </a:t>
            </a:r>
            <a:r>
              <a:rPr lang="en-US" i="1" dirty="0"/>
              <a:t>n</a:t>
            </a:r>
            <a:r>
              <a:rPr lang="en-US" dirty="0"/>
              <a:t> items, find the </a:t>
            </a:r>
            <a:r>
              <a:rPr lang="en-US" i="1" dirty="0"/>
              <a:t>k</a:t>
            </a:r>
            <a:r>
              <a:rPr lang="en-US" i="1" baseline="30000" dirty="0"/>
              <a:t>th</a:t>
            </a:r>
            <a:r>
              <a:rPr lang="en-US" i="1" dirty="0"/>
              <a:t> </a:t>
            </a:r>
            <a:r>
              <a:rPr lang="en-US" dirty="0"/>
              <a:t>smallest item.</a:t>
            </a:r>
          </a:p>
          <a:p>
            <a:r>
              <a:rPr lang="en-US" dirty="0"/>
              <a:t>NOT A SORTING ALGORITHM, MORE OF A SEARCH/SELECTION ALGORITHM</a:t>
            </a:r>
          </a:p>
          <a:p>
            <a:r>
              <a:rPr lang="en-US" dirty="0"/>
              <a:t>Select a pivot p.</a:t>
            </a:r>
          </a:p>
          <a:p>
            <a:r>
              <a:rPr lang="en-US" dirty="0"/>
              <a:t>Partition the array:</a:t>
            </a:r>
          </a:p>
          <a:p>
            <a:pPr lvl="1"/>
            <a:r>
              <a:rPr lang="en-US" dirty="0"/>
              <a:t>Sub-array with values less than pivot</a:t>
            </a:r>
          </a:p>
          <a:p>
            <a:pPr lvl="1"/>
            <a:r>
              <a:rPr lang="en-US" dirty="0"/>
              <a:t>Sub-array with values greater than pivot.</a:t>
            </a:r>
          </a:p>
          <a:p>
            <a:r>
              <a:rPr lang="en-US" dirty="0"/>
              <a:t>If k</a:t>
            </a:r>
            <a:r>
              <a:rPr lang="en-US" baseline="30000" dirty="0"/>
              <a:t>th</a:t>
            </a:r>
            <a:r>
              <a:rPr lang="en-US" dirty="0"/>
              <a:t> item is the pivot, you found it.</a:t>
            </a:r>
          </a:p>
          <a:p>
            <a:r>
              <a:rPr lang="en-US" dirty="0"/>
              <a:t>Else,</a:t>
            </a:r>
          </a:p>
          <a:p>
            <a:pPr lvl="1"/>
            <a:r>
              <a:rPr lang="en-US" dirty="0"/>
              <a:t>If it is smaller than pivot, set the high value to p-1 and call again.</a:t>
            </a:r>
          </a:p>
          <a:p>
            <a:pPr lvl="1"/>
            <a:r>
              <a:rPr lang="en-US" dirty="0"/>
              <a:t>If it is larger than pivot set the low value to p+1 and call again.</a:t>
            </a:r>
          </a:p>
          <a:p>
            <a:r>
              <a:rPr lang="en-US" dirty="0"/>
              <a:t>If you want to find k smallest elements, get all elements before the pivot when find k, the order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344871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37" y="1647587"/>
            <a:ext cx="7553325" cy="290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2539" y="535387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https://upload.wikimedia.org/wikipedia/commons/0/04/Selecting_quickselect_frames.gif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Quick-sort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02"/>
          <a:stretch/>
        </p:blipFill>
        <p:spPr>
          <a:xfrm>
            <a:off x="2671472" y="1320800"/>
            <a:ext cx="6849056" cy="1591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3608740"/>
            <a:ext cx="39909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3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Quick-sort 2-way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pivot.</a:t>
            </a:r>
          </a:p>
          <a:p>
            <a:r>
              <a:rPr lang="en-US" b="1" dirty="0"/>
              <a:t>Partitions:</a:t>
            </a:r>
          </a:p>
          <a:p>
            <a:pPr lvl="1"/>
            <a:r>
              <a:rPr lang="en-US" dirty="0"/>
              <a:t>Sub-array with elements less than pivot and call quick-sort again.</a:t>
            </a:r>
          </a:p>
          <a:p>
            <a:pPr lvl="1"/>
            <a:r>
              <a:rPr lang="en-US" dirty="0"/>
              <a:t>Sub-array with elements greater than pivot and call quick-sort again.</a:t>
            </a:r>
          </a:p>
          <a:p>
            <a:r>
              <a:rPr lang="en-US" b="1" dirty="0">
                <a:solidFill>
                  <a:srgbClr val="FF0000"/>
                </a:solidFill>
              </a:rPr>
              <a:t>Partitioning: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335"/>
          <a:stretch/>
        </p:blipFill>
        <p:spPr>
          <a:xfrm>
            <a:off x="838200" y="4342079"/>
            <a:ext cx="5030857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57" y="5349693"/>
            <a:ext cx="49530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4561808"/>
            <a:ext cx="501967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86" y="5669364"/>
            <a:ext cx="4972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Quick-sort 3-way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repeated elements in the data, the algorithm loses time dealing with them in 2-way partitioning.</a:t>
            </a:r>
          </a:p>
          <a:p>
            <a:r>
              <a:rPr lang="en-US" dirty="0"/>
              <a:t>Select pivot.</a:t>
            </a:r>
          </a:p>
          <a:p>
            <a:r>
              <a:rPr lang="en-US" b="1" dirty="0"/>
              <a:t>Partitions:</a:t>
            </a:r>
          </a:p>
          <a:p>
            <a:pPr lvl="1"/>
            <a:r>
              <a:rPr lang="en-US" dirty="0"/>
              <a:t>Sub-array with elements less than pivot and call quick-sort again.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Sub-array with elements equal to the pivot.</a:t>
            </a:r>
          </a:p>
          <a:p>
            <a:pPr lvl="1"/>
            <a:r>
              <a:rPr lang="en-US" dirty="0"/>
              <a:t>Sub-array with elements greater than pivot and call quick-sort again.</a:t>
            </a:r>
          </a:p>
        </p:txBody>
      </p:sp>
    </p:spTree>
    <p:extLst>
      <p:ext uri="{BB962C8B-B14F-4D97-AF65-F5344CB8AC3E}">
        <p14:creationId xmlns:p14="http://schemas.microsoft.com/office/powerpoint/2010/main" val="22611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Quick-sort 3-way partitioning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873"/>
            <a:ext cx="5925411" cy="36366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r="8674" b="1252"/>
          <a:stretch/>
        </p:blipFill>
        <p:spPr>
          <a:xfrm>
            <a:off x="7223364" y="1389093"/>
            <a:ext cx="4130436" cy="42968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60889" y="5987566"/>
            <a:ext cx="697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Output: A=[2, 1, 3, 3, 2, 4, 4, 4, 7, 6, 8, 10, 5] 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lt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: 5, </a:t>
            </a:r>
            <a:r>
              <a:rPr lang="pt-BR" dirty="0">
                <a:solidFill>
                  <a:srgbClr val="7030A0"/>
                </a:solidFill>
              </a:rPr>
              <a:t>gt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: 8)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17955" y="1434249"/>
            <a:ext cx="237067" cy="3015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13722" y="1758422"/>
            <a:ext cx="237067" cy="3015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1556" y="2664177"/>
            <a:ext cx="2370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060017"/>
            <a:ext cx="5925411" cy="23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5418667"/>
            <a:ext cx="211667" cy="267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41778" y="5215467"/>
            <a:ext cx="2822222" cy="33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41778" y="2291644"/>
            <a:ext cx="2246489" cy="18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200" y="1585046"/>
            <a:ext cx="592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lo: 0, hi: 12, p: 1, A[p] = 4                i:	</a:t>
            </a:r>
            <a:r>
              <a:rPr lang="en-US" dirty="0" err="1"/>
              <a:t>lt</a:t>
            </a:r>
            <a:r>
              <a:rPr lang="en-US" dirty="0"/>
              <a:t>:	</a:t>
            </a:r>
            <a:r>
              <a:rPr lang="en-US" dirty="0" err="1"/>
              <a:t>gt</a:t>
            </a:r>
            <a:r>
              <a:rPr lang="en-US" dirty="0"/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44622" y="1645532"/>
            <a:ext cx="214489" cy="26369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11619" y="1634872"/>
            <a:ext cx="214489" cy="263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45756" y="1641571"/>
            <a:ext cx="214489" cy="26369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visual comparison of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only check Quick sort 2-way and 3-way; but you can analyze the rest in your free time.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https://www.toptal.com/developers/sorting-algorithms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6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Quick-sort pivoting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Quick-sort does not guarantee O(n log n) complexity.</a:t>
            </a:r>
          </a:p>
          <a:p>
            <a:r>
              <a:rPr lang="en-US" dirty="0"/>
              <a:t>Pivot selection is the most crucial part for a better time complexity.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choice</a:t>
            </a:r>
            <a:r>
              <a:rPr lang="en-US" b="1" dirty="0"/>
              <a:t>: </a:t>
            </a:r>
            <a:r>
              <a:rPr lang="en-US" dirty="0"/>
              <a:t>Leads to O(n log n)</a:t>
            </a:r>
          </a:p>
          <a:p>
            <a:r>
              <a:rPr lang="en-US" b="1" dirty="0">
                <a:solidFill>
                  <a:srgbClr val="C00000"/>
                </a:solidFill>
              </a:rPr>
              <a:t>Worst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choice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Say, you selected the largest/smallest item.</a:t>
            </a:r>
          </a:p>
          <a:p>
            <a:pPr lvl="1"/>
            <a:r>
              <a:rPr lang="en-US" dirty="0"/>
              <a:t>One sub-array is always empty while the other contains all elements.</a:t>
            </a:r>
          </a:p>
          <a:p>
            <a:pPr lvl="1"/>
            <a:r>
              <a:rPr lang="en-US" dirty="0"/>
              <a:t>Recursion is applied only on the second group.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complexity</a:t>
            </a:r>
          </a:p>
        </p:txBody>
      </p:sp>
    </p:spTree>
    <p:extLst>
      <p:ext uri="{BB962C8B-B14F-4D97-AF65-F5344CB8AC3E}">
        <p14:creationId xmlns:p14="http://schemas.microsoft.com/office/powerpoint/2010/main" val="311840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Passive Strategies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Left, right or center element as pivot: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b="1" dirty="0"/>
              <a:t>: </a:t>
            </a:r>
            <a:r>
              <a:rPr lang="en-US" dirty="0"/>
              <a:t>Fast and easy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Disadvantages</a:t>
            </a:r>
            <a:r>
              <a:rPr lang="en-US" b="1" dirty="0"/>
              <a:t>: </a:t>
            </a:r>
            <a:r>
              <a:rPr lang="en-US" dirty="0"/>
              <a:t>Might cause worst case time complexity.</a:t>
            </a:r>
          </a:p>
          <a:p>
            <a:pPr lvl="1"/>
            <a:endParaRPr lang="en-US" b="1" dirty="0"/>
          </a:p>
          <a:p>
            <a:r>
              <a:rPr lang="en-US" dirty="0"/>
              <a:t>Random element as pivot: Select random element from the input / shuffle input data and use one of the approaches above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b="1" dirty="0"/>
              <a:t>: </a:t>
            </a:r>
            <a:r>
              <a:rPr lang="en-US" dirty="0"/>
              <a:t>Fast and easy, better for real world data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Disadvantages: </a:t>
            </a:r>
            <a:r>
              <a:rPr lang="en-US" dirty="0"/>
              <a:t>Might encounter smallest or largest element and cause worst case time complexity, an overhead for random element selection or shuffling</a:t>
            </a:r>
          </a:p>
        </p:txBody>
      </p:sp>
    </p:spTree>
    <p:extLst>
      <p:ext uri="{BB962C8B-B14F-4D97-AF65-F5344CB8AC3E}">
        <p14:creationId xmlns:p14="http://schemas.microsoft.com/office/powerpoint/2010/main" val="267393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Active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Theoretically best strategy: </a:t>
            </a:r>
            <a:r>
              <a:rPr lang="en-US" dirty="0"/>
              <a:t>Finding the median.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b="1" dirty="0"/>
              <a:t>: </a:t>
            </a:r>
            <a:r>
              <a:rPr lang="en-US" dirty="0"/>
              <a:t>Sub-arrays are split equally. Guaranteed to achieve O(n log n)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Disadvantages</a:t>
            </a:r>
            <a:r>
              <a:rPr lang="en-US" b="1" dirty="0"/>
              <a:t>: </a:t>
            </a:r>
            <a:r>
              <a:rPr lang="en-US" dirty="0"/>
              <a:t>Computationally inefficient. Finding the median has O(n) complexity. 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Approximate the median!</a:t>
            </a:r>
          </a:p>
          <a:p>
            <a:pPr lvl="1"/>
            <a:r>
              <a:rPr lang="en-US" dirty="0"/>
              <a:t>Median of Three (Mo3)</a:t>
            </a:r>
          </a:p>
          <a:p>
            <a:pPr lvl="1"/>
            <a:r>
              <a:rPr lang="en-US" dirty="0" err="1"/>
              <a:t>Ninther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641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PS – 5</vt:lpstr>
      <vt:lpstr>Quick-sort</vt:lpstr>
      <vt:lpstr>Quick-sort 2-way partitioning</vt:lpstr>
      <vt:lpstr>Quick-sort 3-way partitioning</vt:lpstr>
      <vt:lpstr>Quick-sort 3-way partitioning</vt:lpstr>
      <vt:lpstr>A visual comparison of sorting algorithms</vt:lpstr>
      <vt:lpstr>Quick-sort pivoting strategies</vt:lpstr>
      <vt:lpstr>Passive Strategies</vt:lpstr>
      <vt:lpstr>Active Strategies</vt:lpstr>
      <vt:lpstr>Median of 3 (Mo3)</vt:lpstr>
      <vt:lpstr>Median of 3 (Mo3)</vt:lpstr>
      <vt:lpstr>Quick Select</vt:lpstr>
      <vt:lpstr>Quick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Quick-sort Pivoting Strategies</dc:title>
  <dc:creator>DOGANCAN KEBUDE</dc:creator>
  <cp:lastModifiedBy>DOGANCAN KEBUDE</cp:lastModifiedBy>
  <cp:revision>19</cp:revision>
  <dcterms:created xsi:type="dcterms:W3CDTF">2017-04-19T07:45:33Z</dcterms:created>
  <dcterms:modified xsi:type="dcterms:W3CDTF">2017-04-20T15:33:17Z</dcterms:modified>
</cp:coreProperties>
</file>