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AN Twinkle" charset="1" panose="00000000000000000000"/>
      <p:regular r:id="rId18"/>
    </p:embeddedFont>
    <p:embeddedFont>
      <p:font typeface="Inter" charset="1" panose="020B0502030000000004"/>
      <p:regular r:id="rId19"/>
    </p:embeddedFont>
    <p:embeddedFont>
      <p:font typeface="Abril Fatface" charset="1" panose="02000503000000020003"/>
      <p:regular r:id="rId20"/>
    </p:embeddedFont>
    <p:embeddedFont>
      <p:font typeface="Arimo Bold" charset="1" panose="020B0704020202020204"/>
      <p:regular r:id="rId21"/>
    </p:embeddedFont>
    <p:embeddedFont>
      <p:font typeface="DejaVu Serif Bold" charset="1" panose="02060803050605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8459058"/>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5" id="5"/>
          <p:cNvGrpSpPr/>
          <p:nvPr/>
        </p:nvGrpSpPr>
        <p:grpSpPr>
          <a:xfrm rot="0">
            <a:off x="1028700" y="2057400"/>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9856002" y="2057400"/>
            <a:ext cx="7622393" cy="5222049"/>
          </a:xfrm>
          <a:custGeom>
            <a:avLst/>
            <a:gdLst/>
            <a:ahLst/>
            <a:cxnLst/>
            <a:rect r="r" b="b" t="t" l="l"/>
            <a:pathLst>
              <a:path h="5222049" w="7622393">
                <a:moveTo>
                  <a:pt x="0" y="0"/>
                </a:moveTo>
                <a:lnTo>
                  <a:pt x="7622392" y="0"/>
                </a:lnTo>
                <a:lnTo>
                  <a:pt x="7622392" y="5222049"/>
                </a:lnTo>
                <a:lnTo>
                  <a:pt x="0" y="5222049"/>
                </a:lnTo>
                <a:lnTo>
                  <a:pt x="0" y="0"/>
                </a:lnTo>
                <a:close/>
              </a:path>
            </a:pathLst>
          </a:custGeom>
          <a:blipFill>
            <a:blip r:embed="rId2"/>
            <a:stretch>
              <a:fillRect l="-12720" t="0" r="-9617" b="0"/>
            </a:stretch>
          </a:blipFill>
        </p:spPr>
      </p:sp>
      <p:sp>
        <p:nvSpPr>
          <p:cNvPr name="TextBox 9" id="9"/>
          <p:cNvSpPr txBox="true"/>
          <p:nvPr/>
        </p:nvSpPr>
        <p:spPr>
          <a:xfrm rot="0">
            <a:off x="1966801" y="3040158"/>
            <a:ext cx="7889200" cy="2588075"/>
          </a:xfrm>
          <a:prstGeom prst="rect">
            <a:avLst/>
          </a:prstGeom>
        </p:spPr>
        <p:txBody>
          <a:bodyPr anchor="t" rtlCol="false" tIns="0" lIns="0" bIns="0" rIns="0">
            <a:spAutoFit/>
          </a:bodyPr>
          <a:lstStyle/>
          <a:p>
            <a:pPr algn="l">
              <a:lnSpc>
                <a:spcPts val="10326"/>
              </a:lnSpc>
            </a:pPr>
            <a:r>
              <a:rPr lang="en-US" sz="7376">
                <a:solidFill>
                  <a:srgbClr val="000000"/>
                </a:solidFill>
                <a:latin typeface="TAN Twinkle"/>
                <a:ea typeface="TAN Twinkle"/>
                <a:cs typeface="TAN Twinkle"/>
                <a:sym typeface="TAN Twinkle"/>
              </a:rPr>
              <a:t>Irmak</a:t>
            </a:r>
          </a:p>
          <a:p>
            <a:pPr algn="l">
              <a:lnSpc>
                <a:spcPts val="10326"/>
              </a:lnSpc>
            </a:pPr>
            <a:r>
              <a:rPr lang="en-US" sz="7376">
                <a:solidFill>
                  <a:srgbClr val="000000"/>
                </a:solidFill>
                <a:latin typeface="TAN Twinkle"/>
                <a:ea typeface="TAN Twinkle"/>
                <a:cs typeface="TAN Twinkle"/>
                <a:sym typeface="TAN Twinkle"/>
              </a:rPr>
              <a:t>Tanrıverdi</a:t>
            </a:r>
          </a:p>
        </p:txBody>
      </p:sp>
      <p:sp>
        <p:nvSpPr>
          <p:cNvPr name="TextBox 10" id="10"/>
          <p:cNvSpPr txBox="true"/>
          <p:nvPr/>
        </p:nvSpPr>
        <p:spPr>
          <a:xfrm rot="0">
            <a:off x="1254800" y="8660242"/>
            <a:ext cx="13461411" cy="349250"/>
          </a:xfrm>
          <a:prstGeom prst="rect">
            <a:avLst/>
          </a:prstGeom>
        </p:spPr>
        <p:txBody>
          <a:bodyPr anchor="t" rtlCol="false" tIns="0" lIns="0" bIns="0" rIns="0">
            <a:spAutoFit/>
          </a:bodyPr>
          <a:lstStyle/>
          <a:p>
            <a:pPr algn="l">
              <a:lnSpc>
                <a:spcPts val="2800"/>
              </a:lnSpc>
              <a:spcBef>
                <a:spcPct val="0"/>
              </a:spcBef>
            </a:pPr>
            <a:r>
              <a:rPr lang="en-US" sz="2000" spc="600">
                <a:solidFill>
                  <a:srgbClr val="000000"/>
                </a:solidFill>
                <a:latin typeface="Inter"/>
                <a:ea typeface="Inter"/>
                <a:cs typeface="Inter"/>
                <a:sym typeface="Inter"/>
              </a:rPr>
              <a:t>OSTIM TEKNIK UNIVERSITESI YAPAY ZEKA MUHENDISLIGI OGRENCISI</a:t>
            </a:r>
          </a:p>
        </p:txBody>
      </p:sp>
      <p:sp>
        <p:nvSpPr>
          <p:cNvPr name="TextBox 11" id="11"/>
          <p:cNvSpPr txBox="true"/>
          <p:nvPr/>
        </p:nvSpPr>
        <p:spPr>
          <a:xfrm rot="0">
            <a:off x="1966801" y="5830443"/>
            <a:ext cx="13461411" cy="349250"/>
          </a:xfrm>
          <a:prstGeom prst="rect">
            <a:avLst/>
          </a:prstGeom>
        </p:spPr>
        <p:txBody>
          <a:bodyPr anchor="t" rtlCol="false" tIns="0" lIns="0" bIns="0" rIns="0">
            <a:spAutoFit/>
          </a:bodyPr>
          <a:lstStyle/>
          <a:p>
            <a:pPr algn="l">
              <a:lnSpc>
                <a:spcPts val="2800"/>
              </a:lnSpc>
              <a:spcBef>
                <a:spcPct val="0"/>
              </a:spcBef>
            </a:pPr>
            <a:r>
              <a:rPr lang="en-US" sz="2000" spc="600">
                <a:solidFill>
                  <a:srgbClr val="000000"/>
                </a:solidFill>
                <a:latin typeface="Inter"/>
                <a:ea typeface="Inter"/>
                <a:cs typeface="Inter"/>
                <a:sym typeface="Inter"/>
              </a:rPr>
              <a:t>26.07.2024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2847764" y="1280664"/>
            <a:ext cx="13084255" cy="1197830"/>
          </a:xfrm>
          <a:prstGeom prst="rect">
            <a:avLst/>
          </a:prstGeom>
        </p:spPr>
        <p:txBody>
          <a:bodyPr anchor="t" rtlCol="false" tIns="0" lIns="0" bIns="0" rIns="0">
            <a:spAutoFit/>
          </a:bodyPr>
          <a:lstStyle/>
          <a:p>
            <a:pPr algn="ctr">
              <a:lnSpc>
                <a:spcPts val="9577"/>
              </a:lnSpc>
            </a:pPr>
            <a:r>
              <a:rPr lang="en-US" sz="6841">
                <a:solidFill>
                  <a:srgbClr val="000000"/>
                </a:solidFill>
                <a:latin typeface="Arimo Bold"/>
                <a:ea typeface="Arimo Bold"/>
                <a:cs typeface="Arimo Bold"/>
                <a:sym typeface="Arimo Bold"/>
              </a:rPr>
              <a:t>Knime’da ETL Uygulama Süreci</a:t>
            </a:r>
          </a:p>
        </p:txBody>
      </p:sp>
      <p:sp>
        <p:nvSpPr>
          <p:cNvPr name="TextBox 5" id="5"/>
          <p:cNvSpPr txBox="true"/>
          <p:nvPr/>
        </p:nvSpPr>
        <p:spPr>
          <a:xfrm rot="0">
            <a:off x="1799665" y="5600078"/>
            <a:ext cx="2167414" cy="566420"/>
          </a:xfrm>
          <a:prstGeom prst="rect">
            <a:avLst/>
          </a:prstGeom>
        </p:spPr>
        <p:txBody>
          <a:bodyPr anchor="t" rtlCol="false" tIns="0" lIns="0" bIns="0" rIns="0">
            <a:spAutoFit/>
          </a:bodyPr>
          <a:lstStyle/>
          <a:p>
            <a:pPr algn="ctr">
              <a:lnSpc>
                <a:spcPts val="4480"/>
              </a:lnSpc>
            </a:pPr>
            <a:r>
              <a:rPr lang="en-US" sz="3200">
                <a:solidFill>
                  <a:srgbClr val="000000"/>
                </a:solidFill>
                <a:latin typeface="Arimo Bold"/>
                <a:ea typeface="Arimo Bold"/>
                <a:cs typeface="Arimo Bold"/>
                <a:sym typeface="Arimo Bold"/>
              </a:rPr>
              <a:t>ETL Nedir?</a:t>
            </a:r>
          </a:p>
        </p:txBody>
      </p:sp>
      <p:sp>
        <p:nvSpPr>
          <p:cNvPr name="TextBox 6" id="6"/>
          <p:cNvSpPr txBox="true"/>
          <p:nvPr/>
        </p:nvSpPr>
        <p:spPr>
          <a:xfrm rot="0">
            <a:off x="650324" y="6503219"/>
            <a:ext cx="4421094" cy="349250"/>
          </a:xfrm>
          <a:prstGeom prst="rect">
            <a:avLst/>
          </a:prstGeom>
        </p:spPr>
        <p:txBody>
          <a:bodyPr anchor="t" rtlCol="false" tIns="0" lIns="0" bIns="0" rIns="0">
            <a:spAutoFit/>
          </a:bodyPr>
          <a:lstStyle/>
          <a:p>
            <a:pPr algn="ctr">
              <a:lnSpc>
                <a:spcPts val="2800"/>
              </a:lnSpc>
            </a:pPr>
            <a:r>
              <a:rPr lang="en-US" sz="2000">
                <a:solidFill>
                  <a:srgbClr val="000000"/>
                </a:solidFill>
                <a:latin typeface="Inter"/>
                <a:ea typeface="Inter"/>
                <a:cs typeface="Inter"/>
                <a:sym typeface="Inter"/>
              </a:rPr>
              <a:t>(Çıkartma, dönüştürme ve yükleme)</a:t>
            </a:r>
          </a:p>
        </p:txBody>
      </p:sp>
      <p:sp>
        <p:nvSpPr>
          <p:cNvPr name="TextBox 7" id="7"/>
          <p:cNvSpPr txBox="true"/>
          <p:nvPr/>
        </p:nvSpPr>
        <p:spPr>
          <a:xfrm rot="0">
            <a:off x="400732" y="7152012"/>
            <a:ext cx="4894065" cy="1054100"/>
          </a:xfrm>
          <a:prstGeom prst="rect">
            <a:avLst/>
          </a:prstGeom>
        </p:spPr>
        <p:txBody>
          <a:bodyPr anchor="t" rtlCol="false" tIns="0" lIns="0" bIns="0" rIns="0">
            <a:spAutoFit/>
          </a:bodyPr>
          <a:lstStyle/>
          <a:p>
            <a:pPr algn="ctr">
              <a:lnSpc>
                <a:spcPts val="2800"/>
              </a:lnSpc>
            </a:pPr>
            <a:r>
              <a:rPr lang="en-US" sz="2000">
                <a:solidFill>
                  <a:srgbClr val="000000"/>
                </a:solidFill>
                <a:latin typeface="Inter"/>
                <a:ea typeface="Inter"/>
                <a:cs typeface="Inter"/>
                <a:sym typeface="Inter"/>
              </a:rPr>
              <a:t>Kabaca veri entegrasyonu süreçlerinde kullanılan temel bir işlemdir. </a:t>
            </a:r>
          </a:p>
          <a:p>
            <a:pPr algn="ctr">
              <a:lnSpc>
                <a:spcPts val="2800"/>
              </a:lnSpc>
            </a:pPr>
          </a:p>
        </p:txBody>
      </p:sp>
      <p:sp>
        <p:nvSpPr>
          <p:cNvPr name="TextBox 8" id="8"/>
          <p:cNvSpPr txBox="true"/>
          <p:nvPr/>
        </p:nvSpPr>
        <p:spPr>
          <a:xfrm rot="0">
            <a:off x="1255958" y="3022839"/>
            <a:ext cx="3183612" cy="592625"/>
          </a:xfrm>
          <a:prstGeom prst="rect">
            <a:avLst/>
          </a:prstGeom>
        </p:spPr>
        <p:txBody>
          <a:bodyPr anchor="t" rtlCol="false" tIns="0" lIns="0" bIns="0" rIns="0">
            <a:spAutoFit/>
          </a:bodyPr>
          <a:lstStyle/>
          <a:p>
            <a:pPr algn="ctr">
              <a:lnSpc>
                <a:spcPts val="4610"/>
              </a:lnSpc>
            </a:pPr>
            <a:r>
              <a:rPr lang="en-US" sz="3293">
                <a:solidFill>
                  <a:srgbClr val="000000"/>
                </a:solidFill>
                <a:latin typeface="Arimo Bold"/>
                <a:ea typeface="Arimo Bold"/>
                <a:cs typeface="Arimo Bold"/>
                <a:sym typeface="Arimo Bold"/>
              </a:rPr>
              <a:t>Projenin Amacı:</a:t>
            </a:r>
          </a:p>
        </p:txBody>
      </p:sp>
      <p:sp>
        <p:nvSpPr>
          <p:cNvPr name="TextBox 9" id="9"/>
          <p:cNvSpPr txBox="true"/>
          <p:nvPr/>
        </p:nvSpPr>
        <p:spPr>
          <a:xfrm rot="0">
            <a:off x="650324" y="3857885"/>
            <a:ext cx="4657579" cy="656589"/>
          </a:xfrm>
          <a:prstGeom prst="rect">
            <a:avLst/>
          </a:prstGeom>
        </p:spPr>
        <p:txBody>
          <a:bodyPr anchor="t" rtlCol="false" tIns="0" lIns="0" bIns="0" rIns="0">
            <a:spAutoFit/>
          </a:bodyPr>
          <a:lstStyle/>
          <a:p>
            <a:pPr algn="ctr">
              <a:lnSpc>
                <a:spcPts val="2660"/>
              </a:lnSpc>
            </a:pPr>
            <a:r>
              <a:rPr lang="en-US" sz="1900">
                <a:solidFill>
                  <a:srgbClr val="000000"/>
                </a:solidFill>
                <a:latin typeface="Inter"/>
                <a:ea typeface="Inter"/>
                <a:cs typeface="Inter"/>
                <a:sym typeface="Inter"/>
              </a:rPr>
              <a:t>Pandas vs Sql’de çözülmüş soruları  Knime’da işlemek.</a:t>
            </a:r>
          </a:p>
        </p:txBody>
      </p:sp>
      <p:sp>
        <p:nvSpPr>
          <p:cNvPr name="Freeform 10" id="10"/>
          <p:cNvSpPr/>
          <p:nvPr/>
        </p:nvSpPr>
        <p:spPr>
          <a:xfrm flipH="false" flipV="false" rot="0">
            <a:off x="6964481" y="2675425"/>
            <a:ext cx="9516089" cy="3491073"/>
          </a:xfrm>
          <a:custGeom>
            <a:avLst/>
            <a:gdLst/>
            <a:ahLst/>
            <a:cxnLst/>
            <a:rect r="r" b="b" t="t" l="l"/>
            <a:pathLst>
              <a:path h="3491073" w="9516089">
                <a:moveTo>
                  <a:pt x="0" y="0"/>
                </a:moveTo>
                <a:lnTo>
                  <a:pt x="9516089" y="0"/>
                </a:lnTo>
                <a:lnTo>
                  <a:pt x="9516089" y="3491073"/>
                </a:lnTo>
                <a:lnTo>
                  <a:pt x="0" y="3491073"/>
                </a:lnTo>
                <a:lnTo>
                  <a:pt x="0" y="0"/>
                </a:lnTo>
                <a:close/>
              </a:path>
            </a:pathLst>
          </a:custGeom>
          <a:blipFill>
            <a:blip r:embed="rId2"/>
            <a:stretch>
              <a:fillRect l="0" t="0" r="0" b="0"/>
            </a:stretch>
          </a:blipFill>
        </p:spPr>
      </p:sp>
      <p:sp>
        <p:nvSpPr>
          <p:cNvPr name="Freeform 11" id="11"/>
          <p:cNvSpPr/>
          <p:nvPr/>
        </p:nvSpPr>
        <p:spPr>
          <a:xfrm flipH="false" flipV="false" rot="0">
            <a:off x="6964481" y="6701656"/>
            <a:ext cx="4357105" cy="2449123"/>
          </a:xfrm>
          <a:custGeom>
            <a:avLst/>
            <a:gdLst/>
            <a:ahLst/>
            <a:cxnLst/>
            <a:rect r="r" b="b" t="t" l="l"/>
            <a:pathLst>
              <a:path h="2449123" w="4357105">
                <a:moveTo>
                  <a:pt x="0" y="0"/>
                </a:moveTo>
                <a:lnTo>
                  <a:pt x="4357106" y="0"/>
                </a:lnTo>
                <a:lnTo>
                  <a:pt x="4357106" y="2449124"/>
                </a:lnTo>
                <a:lnTo>
                  <a:pt x="0" y="2449124"/>
                </a:lnTo>
                <a:lnTo>
                  <a:pt x="0" y="0"/>
                </a:lnTo>
                <a:close/>
              </a:path>
            </a:pathLst>
          </a:custGeom>
          <a:blipFill>
            <a:blip r:embed="rId3"/>
            <a:stretch>
              <a:fillRect l="-42052" t="-26645" r="-58544" b="-27670"/>
            </a:stretch>
          </a:blipFill>
        </p:spPr>
      </p:sp>
      <p:sp>
        <p:nvSpPr>
          <p:cNvPr name="Freeform 12" id="12"/>
          <p:cNvSpPr/>
          <p:nvPr/>
        </p:nvSpPr>
        <p:spPr>
          <a:xfrm flipH="false" flipV="false" rot="0">
            <a:off x="12338782" y="6357155"/>
            <a:ext cx="4562779" cy="2594212"/>
          </a:xfrm>
          <a:custGeom>
            <a:avLst/>
            <a:gdLst/>
            <a:ahLst/>
            <a:cxnLst/>
            <a:rect r="r" b="b" t="t" l="l"/>
            <a:pathLst>
              <a:path h="2594212" w="4562779">
                <a:moveTo>
                  <a:pt x="0" y="0"/>
                </a:moveTo>
                <a:lnTo>
                  <a:pt x="4562779" y="0"/>
                </a:lnTo>
                <a:lnTo>
                  <a:pt x="4562779" y="2594212"/>
                </a:lnTo>
                <a:lnTo>
                  <a:pt x="0" y="2594212"/>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329080" y="205740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2194904" y="3182358"/>
            <a:ext cx="14749540" cy="2588075"/>
          </a:xfrm>
          <a:prstGeom prst="rect">
            <a:avLst/>
          </a:prstGeom>
        </p:spPr>
        <p:txBody>
          <a:bodyPr anchor="t" rtlCol="false" tIns="0" lIns="0" bIns="0" rIns="0">
            <a:spAutoFit/>
          </a:bodyPr>
          <a:lstStyle/>
          <a:p>
            <a:pPr algn="l">
              <a:lnSpc>
                <a:spcPts val="10326"/>
              </a:lnSpc>
            </a:pPr>
            <a:r>
              <a:rPr lang="en-US" sz="7376">
                <a:solidFill>
                  <a:srgbClr val="000000"/>
                </a:solidFill>
                <a:latin typeface="TAN Twinkle"/>
                <a:ea typeface="TAN Twinkle"/>
                <a:cs typeface="TAN Twinkle"/>
                <a:sym typeface="TAN Twinkle"/>
              </a:rPr>
              <a:t>Beni Dinlediğiniz İçin Teşekkür Ederim..</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2295396" y="5700298"/>
            <a:ext cx="3213934" cy="3213934"/>
          </a:xfrm>
          <a:custGeom>
            <a:avLst/>
            <a:gdLst/>
            <a:ahLst/>
            <a:cxnLst/>
            <a:rect r="r" b="b" t="t" l="l"/>
            <a:pathLst>
              <a:path h="3213934" w="3213934">
                <a:moveTo>
                  <a:pt x="0" y="0"/>
                </a:moveTo>
                <a:lnTo>
                  <a:pt x="3213934" y="0"/>
                </a:lnTo>
                <a:lnTo>
                  <a:pt x="3213934" y="3213934"/>
                </a:lnTo>
                <a:lnTo>
                  <a:pt x="0" y="3213934"/>
                </a:lnTo>
                <a:lnTo>
                  <a:pt x="0" y="0"/>
                </a:lnTo>
                <a:close/>
              </a:path>
            </a:pathLst>
          </a:custGeom>
          <a:blipFill>
            <a:blip r:embed="rId2"/>
            <a:stretch>
              <a:fillRect l="0" t="0" r="0" b="0"/>
            </a:stretch>
          </a:blipFill>
        </p:spPr>
      </p:sp>
      <p:sp>
        <p:nvSpPr>
          <p:cNvPr name="Freeform 8" id="8"/>
          <p:cNvSpPr/>
          <p:nvPr/>
        </p:nvSpPr>
        <p:spPr>
          <a:xfrm flipH="false" flipV="false" rot="0">
            <a:off x="8354674" y="4192577"/>
            <a:ext cx="2277186" cy="2277186"/>
          </a:xfrm>
          <a:custGeom>
            <a:avLst/>
            <a:gdLst/>
            <a:ahLst/>
            <a:cxnLst/>
            <a:rect r="r" b="b" t="t" l="l"/>
            <a:pathLst>
              <a:path h="2277186" w="2277186">
                <a:moveTo>
                  <a:pt x="0" y="0"/>
                </a:moveTo>
                <a:lnTo>
                  <a:pt x="2277186" y="0"/>
                </a:lnTo>
                <a:lnTo>
                  <a:pt x="2277186" y="2277186"/>
                </a:lnTo>
                <a:lnTo>
                  <a:pt x="0" y="2277186"/>
                </a:lnTo>
                <a:lnTo>
                  <a:pt x="0" y="0"/>
                </a:lnTo>
                <a:close/>
              </a:path>
            </a:pathLst>
          </a:custGeom>
          <a:blipFill>
            <a:blip r:embed="rId3"/>
            <a:stretch>
              <a:fillRect l="0" t="0" r="0" b="0"/>
            </a:stretch>
          </a:blipFill>
        </p:spPr>
      </p:sp>
      <p:sp>
        <p:nvSpPr>
          <p:cNvPr name="Freeform 9" id="9"/>
          <p:cNvSpPr/>
          <p:nvPr/>
        </p:nvSpPr>
        <p:spPr>
          <a:xfrm flipH="false" flipV="false" rot="0">
            <a:off x="13837104" y="2060083"/>
            <a:ext cx="2626614" cy="3083417"/>
          </a:xfrm>
          <a:custGeom>
            <a:avLst/>
            <a:gdLst/>
            <a:ahLst/>
            <a:cxnLst/>
            <a:rect r="r" b="b" t="t" l="l"/>
            <a:pathLst>
              <a:path h="3083417" w="2626614">
                <a:moveTo>
                  <a:pt x="0" y="0"/>
                </a:moveTo>
                <a:lnTo>
                  <a:pt x="2626614" y="0"/>
                </a:lnTo>
                <a:lnTo>
                  <a:pt x="2626614" y="3083417"/>
                </a:lnTo>
                <a:lnTo>
                  <a:pt x="0" y="3083417"/>
                </a:lnTo>
                <a:lnTo>
                  <a:pt x="0" y="0"/>
                </a:lnTo>
                <a:close/>
              </a:path>
            </a:pathLst>
          </a:custGeom>
          <a:blipFill>
            <a:blip r:embed="rId4"/>
            <a:stretch>
              <a:fillRect l="0" t="0" r="0" b="0"/>
            </a:stretch>
          </a:blipFill>
        </p:spPr>
      </p:sp>
      <p:sp>
        <p:nvSpPr>
          <p:cNvPr name="Freeform 10" id="10"/>
          <p:cNvSpPr/>
          <p:nvPr/>
        </p:nvSpPr>
        <p:spPr>
          <a:xfrm flipH="false" flipV="false" rot="0">
            <a:off x="1287935" y="5697519"/>
            <a:ext cx="4400748" cy="1544488"/>
          </a:xfrm>
          <a:custGeom>
            <a:avLst/>
            <a:gdLst/>
            <a:ahLst/>
            <a:cxnLst/>
            <a:rect r="r" b="b" t="t" l="l"/>
            <a:pathLst>
              <a:path h="1544488" w="4400748">
                <a:moveTo>
                  <a:pt x="0" y="0"/>
                </a:moveTo>
                <a:lnTo>
                  <a:pt x="4400749" y="0"/>
                </a:lnTo>
                <a:lnTo>
                  <a:pt x="4400749" y="1544488"/>
                </a:lnTo>
                <a:lnTo>
                  <a:pt x="0" y="1544488"/>
                </a:lnTo>
                <a:lnTo>
                  <a:pt x="0" y="0"/>
                </a:lnTo>
                <a:close/>
              </a:path>
            </a:pathLst>
          </a:custGeom>
          <a:blipFill>
            <a:blip r:embed="rId5"/>
            <a:stretch>
              <a:fillRect l="-5962" t="-10327" r="-10506" b="0"/>
            </a:stretch>
          </a:blipFill>
        </p:spPr>
      </p:sp>
      <p:sp>
        <p:nvSpPr>
          <p:cNvPr name="Freeform 11" id="11"/>
          <p:cNvSpPr/>
          <p:nvPr/>
        </p:nvSpPr>
        <p:spPr>
          <a:xfrm flipH="false" flipV="false" rot="0">
            <a:off x="1287935" y="7242007"/>
            <a:ext cx="4779125" cy="1409228"/>
          </a:xfrm>
          <a:custGeom>
            <a:avLst/>
            <a:gdLst/>
            <a:ahLst/>
            <a:cxnLst/>
            <a:rect r="r" b="b" t="t" l="l"/>
            <a:pathLst>
              <a:path h="1409228" w="4779125">
                <a:moveTo>
                  <a:pt x="0" y="0"/>
                </a:moveTo>
                <a:lnTo>
                  <a:pt x="4779125" y="0"/>
                </a:lnTo>
                <a:lnTo>
                  <a:pt x="4779125" y="1409228"/>
                </a:lnTo>
                <a:lnTo>
                  <a:pt x="0" y="1409228"/>
                </a:lnTo>
                <a:lnTo>
                  <a:pt x="0" y="0"/>
                </a:lnTo>
                <a:close/>
              </a:path>
            </a:pathLst>
          </a:custGeom>
          <a:blipFill>
            <a:blip r:embed="rId6"/>
            <a:stretch>
              <a:fillRect l="0" t="-4299" r="0" b="-4299"/>
            </a:stretch>
          </a:blipFill>
        </p:spPr>
      </p:sp>
      <p:sp>
        <p:nvSpPr>
          <p:cNvPr name="Freeform 12" id="12"/>
          <p:cNvSpPr/>
          <p:nvPr/>
        </p:nvSpPr>
        <p:spPr>
          <a:xfrm flipH="false" flipV="false" rot="0">
            <a:off x="1287935" y="3850903"/>
            <a:ext cx="4400748" cy="1565910"/>
          </a:xfrm>
          <a:custGeom>
            <a:avLst/>
            <a:gdLst/>
            <a:ahLst/>
            <a:cxnLst/>
            <a:rect r="r" b="b" t="t" l="l"/>
            <a:pathLst>
              <a:path h="1565910" w="4400748">
                <a:moveTo>
                  <a:pt x="0" y="0"/>
                </a:moveTo>
                <a:lnTo>
                  <a:pt x="4400749" y="0"/>
                </a:lnTo>
                <a:lnTo>
                  <a:pt x="4400749" y="1565910"/>
                </a:lnTo>
                <a:lnTo>
                  <a:pt x="0" y="1565910"/>
                </a:lnTo>
                <a:lnTo>
                  <a:pt x="0" y="0"/>
                </a:lnTo>
                <a:close/>
              </a:path>
            </a:pathLst>
          </a:custGeom>
          <a:blipFill>
            <a:blip r:embed="rId7"/>
            <a:stretch>
              <a:fillRect l="0" t="0" r="0" b="0"/>
            </a:stretch>
          </a:blipFill>
        </p:spPr>
      </p:sp>
      <p:sp>
        <p:nvSpPr>
          <p:cNvPr name="TextBox 13" id="13"/>
          <p:cNvSpPr txBox="true"/>
          <p:nvPr/>
        </p:nvSpPr>
        <p:spPr>
          <a:xfrm rot="0">
            <a:off x="16916043" y="8281137"/>
            <a:ext cx="343257" cy="1189990"/>
          </a:xfrm>
          <a:prstGeom prst="rect">
            <a:avLst/>
          </a:prstGeom>
        </p:spPr>
        <p:txBody>
          <a:bodyPr anchor="t" rtlCol="false" tIns="0" lIns="0" bIns="0" rIns="0">
            <a:spAutoFit/>
          </a:bodyPr>
          <a:lstStyle/>
          <a:p>
            <a:pPr algn="ctr">
              <a:lnSpc>
                <a:spcPts val="4759"/>
              </a:lnSpc>
            </a:pPr>
            <a:r>
              <a:rPr lang="en-US" sz="3399">
                <a:solidFill>
                  <a:srgbClr val="000000"/>
                </a:solidFill>
                <a:latin typeface="Abril Fatface"/>
                <a:ea typeface="Abril Fatface"/>
                <a:cs typeface="Abril Fatface"/>
                <a:sym typeface="Abril Fatface"/>
              </a:rPr>
              <a:t>...</a:t>
            </a:r>
          </a:p>
          <a:p>
            <a:pPr algn="ctr">
              <a:lnSpc>
                <a:spcPts val="4759"/>
              </a:lnSpc>
            </a:pPr>
          </a:p>
        </p:txBody>
      </p:sp>
      <p:sp>
        <p:nvSpPr>
          <p:cNvPr name="TextBox 14" id="14"/>
          <p:cNvSpPr txBox="true"/>
          <p:nvPr/>
        </p:nvSpPr>
        <p:spPr>
          <a:xfrm rot="0">
            <a:off x="2571750" y="2273159"/>
            <a:ext cx="9906693" cy="1276558"/>
          </a:xfrm>
          <a:prstGeom prst="rect">
            <a:avLst/>
          </a:prstGeom>
        </p:spPr>
        <p:txBody>
          <a:bodyPr anchor="t" rtlCol="false" tIns="0" lIns="0" bIns="0" rIns="0">
            <a:spAutoFit/>
          </a:bodyPr>
          <a:lstStyle/>
          <a:p>
            <a:pPr algn="l">
              <a:lnSpc>
                <a:spcPts val="10326"/>
              </a:lnSpc>
            </a:pPr>
            <a:r>
              <a:rPr lang="en-US" sz="7376">
                <a:solidFill>
                  <a:srgbClr val="000000"/>
                </a:solidFill>
                <a:latin typeface="TAN Twinkle"/>
                <a:ea typeface="TAN Twinkle"/>
                <a:cs typeface="TAN Twinkle"/>
                <a:sym typeface="TAN Twinkle"/>
              </a:rPr>
              <a:t>Kazandıklarım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170591" y="4685285"/>
            <a:ext cx="6666073" cy="3749666"/>
          </a:xfrm>
          <a:custGeom>
            <a:avLst/>
            <a:gdLst/>
            <a:ahLst/>
            <a:cxnLst/>
            <a:rect r="r" b="b" t="t" l="l"/>
            <a:pathLst>
              <a:path h="3749666" w="6666073">
                <a:moveTo>
                  <a:pt x="0" y="0"/>
                </a:moveTo>
                <a:lnTo>
                  <a:pt x="6666073" y="0"/>
                </a:lnTo>
                <a:lnTo>
                  <a:pt x="6666073" y="3749666"/>
                </a:lnTo>
                <a:lnTo>
                  <a:pt x="0" y="3749666"/>
                </a:lnTo>
                <a:lnTo>
                  <a:pt x="0" y="0"/>
                </a:lnTo>
                <a:close/>
              </a:path>
            </a:pathLst>
          </a:custGeom>
          <a:blipFill>
            <a:blip r:embed="rId2"/>
            <a:stretch>
              <a:fillRect l="0" t="-5399" r="0" b="-5399"/>
            </a:stretch>
          </a:blipFill>
        </p:spPr>
      </p:sp>
      <p:sp>
        <p:nvSpPr>
          <p:cNvPr name="Freeform 5" id="5"/>
          <p:cNvSpPr/>
          <p:nvPr/>
        </p:nvSpPr>
        <p:spPr>
          <a:xfrm flipH="false" flipV="false" rot="0">
            <a:off x="10449398" y="4431965"/>
            <a:ext cx="4566985" cy="4256306"/>
          </a:xfrm>
          <a:custGeom>
            <a:avLst/>
            <a:gdLst/>
            <a:ahLst/>
            <a:cxnLst/>
            <a:rect r="r" b="b" t="t" l="l"/>
            <a:pathLst>
              <a:path h="4256306" w="4566985">
                <a:moveTo>
                  <a:pt x="0" y="0"/>
                </a:moveTo>
                <a:lnTo>
                  <a:pt x="4566986" y="0"/>
                </a:lnTo>
                <a:lnTo>
                  <a:pt x="4566986" y="4256306"/>
                </a:lnTo>
                <a:lnTo>
                  <a:pt x="0" y="4256306"/>
                </a:lnTo>
                <a:lnTo>
                  <a:pt x="0" y="0"/>
                </a:lnTo>
                <a:close/>
              </a:path>
            </a:pathLst>
          </a:custGeom>
          <a:blipFill>
            <a:blip r:embed="rId3"/>
            <a:stretch>
              <a:fillRect l="0" t="0" r="0" b="0"/>
            </a:stretch>
          </a:blipFill>
        </p:spPr>
      </p:sp>
      <p:sp>
        <p:nvSpPr>
          <p:cNvPr name="TextBox 6" id="6"/>
          <p:cNvSpPr txBox="true"/>
          <p:nvPr/>
        </p:nvSpPr>
        <p:spPr>
          <a:xfrm rot="0">
            <a:off x="521845" y="2878321"/>
            <a:ext cx="16946880" cy="1002665"/>
          </a:xfrm>
          <a:prstGeom prst="rect">
            <a:avLst/>
          </a:prstGeom>
        </p:spPr>
        <p:txBody>
          <a:bodyPr anchor="t" rtlCol="false" tIns="0" lIns="0" bIns="0" rIns="0">
            <a:spAutoFit/>
          </a:bodyPr>
          <a:lstStyle/>
          <a:p>
            <a:pPr algn="ctr">
              <a:lnSpc>
                <a:spcPts val="4060"/>
              </a:lnSpc>
            </a:pPr>
            <a:r>
              <a:rPr lang="en-US" sz="2900">
                <a:solidFill>
                  <a:srgbClr val="000000"/>
                </a:solidFill>
                <a:latin typeface="Inter"/>
                <a:ea typeface="Inter"/>
                <a:cs typeface="Inter"/>
                <a:sym typeface="Inter"/>
              </a:rPr>
              <a:t>Yapay Zeka ; öğrenme, yaratıcılık ve görüntü tanıma gibi genellikle insan zekasıyla ilişkilendirilen bilişsel sorunları çözmeyi amaçlayan bilgisayar bilimi alanıdır. </a:t>
            </a:r>
          </a:p>
        </p:txBody>
      </p:sp>
      <p:sp>
        <p:nvSpPr>
          <p:cNvPr name="TextBox 7" id="7"/>
          <p:cNvSpPr txBox="true"/>
          <p:nvPr/>
        </p:nvSpPr>
        <p:spPr>
          <a:xfrm rot="0">
            <a:off x="879985" y="1607263"/>
            <a:ext cx="16230600" cy="920715"/>
          </a:xfrm>
          <a:prstGeom prst="rect">
            <a:avLst/>
          </a:prstGeom>
        </p:spPr>
        <p:txBody>
          <a:bodyPr anchor="t" rtlCol="false" tIns="0" lIns="0" bIns="0" rIns="0">
            <a:spAutoFit/>
          </a:bodyPr>
          <a:lstStyle/>
          <a:p>
            <a:pPr algn="l">
              <a:lnSpc>
                <a:spcPts val="7526"/>
              </a:lnSpc>
            </a:pPr>
            <a:r>
              <a:rPr lang="en-US" sz="5376">
                <a:solidFill>
                  <a:srgbClr val="000000"/>
                </a:solidFill>
                <a:latin typeface="TAN Twinkle"/>
                <a:ea typeface="TAN Twinkle"/>
                <a:cs typeface="TAN Twinkle"/>
                <a:sym typeface="TAN Twinkle"/>
              </a:rPr>
              <a:t>Yapay Zeka Nedir?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9778244" y="3978491"/>
            <a:ext cx="7788486" cy="3324833"/>
          </a:xfrm>
          <a:custGeom>
            <a:avLst/>
            <a:gdLst/>
            <a:ahLst/>
            <a:cxnLst/>
            <a:rect r="r" b="b" t="t" l="l"/>
            <a:pathLst>
              <a:path h="3324833" w="7788486">
                <a:moveTo>
                  <a:pt x="0" y="0"/>
                </a:moveTo>
                <a:lnTo>
                  <a:pt x="7788487" y="0"/>
                </a:lnTo>
                <a:lnTo>
                  <a:pt x="7788487" y="3324833"/>
                </a:lnTo>
                <a:lnTo>
                  <a:pt x="0" y="33248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579378" y="2000502"/>
            <a:ext cx="16230600" cy="920715"/>
          </a:xfrm>
          <a:prstGeom prst="rect">
            <a:avLst/>
          </a:prstGeom>
        </p:spPr>
        <p:txBody>
          <a:bodyPr anchor="t" rtlCol="false" tIns="0" lIns="0" bIns="0" rIns="0">
            <a:spAutoFit/>
          </a:bodyPr>
          <a:lstStyle/>
          <a:p>
            <a:pPr algn="l">
              <a:lnSpc>
                <a:spcPts val="7526"/>
              </a:lnSpc>
            </a:pPr>
            <a:r>
              <a:rPr lang="en-US" sz="5376">
                <a:solidFill>
                  <a:srgbClr val="000000"/>
                </a:solidFill>
                <a:latin typeface="TAN Twinkle"/>
                <a:ea typeface="TAN Twinkle"/>
                <a:cs typeface="TAN Twinkle"/>
                <a:sym typeface="TAN Twinkle"/>
              </a:rPr>
              <a:t>Makine Öğrenmesi Nedir?</a:t>
            </a:r>
          </a:p>
        </p:txBody>
      </p:sp>
      <p:sp>
        <p:nvSpPr>
          <p:cNvPr name="TextBox 9" id="9"/>
          <p:cNvSpPr txBox="true"/>
          <p:nvPr/>
        </p:nvSpPr>
        <p:spPr>
          <a:xfrm rot="0">
            <a:off x="356956" y="3930866"/>
            <a:ext cx="9213811" cy="3574415"/>
          </a:xfrm>
          <a:prstGeom prst="rect">
            <a:avLst/>
          </a:prstGeom>
        </p:spPr>
        <p:txBody>
          <a:bodyPr anchor="t" rtlCol="false" tIns="0" lIns="0" bIns="0" rIns="0">
            <a:spAutoFit/>
          </a:bodyPr>
          <a:lstStyle/>
          <a:p>
            <a:pPr algn="ctr">
              <a:lnSpc>
                <a:spcPts val="4060"/>
              </a:lnSpc>
            </a:pPr>
            <a:r>
              <a:rPr lang="en-US" sz="2900">
                <a:solidFill>
                  <a:srgbClr val="000000"/>
                </a:solidFill>
                <a:latin typeface="Inter"/>
                <a:ea typeface="Inter"/>
                <a:cs typeface="Inter"/>
                <a:sym typeface="Inter"/>
              </a:rPr>
              <a:t>“Matematikte fonksiyonlar konusunda tanım kümesi, değer kümesi gibi kümeler vardır. Tanım kümesine koyduğumuz değerin çıktısını nasıl değer kümesinde alabiliyorsak makine öğrenmesi de bu sürecin tamamına yani tanım kümesinden değer kümesine gelene kadarki süreçte gerçekleşen öğrenme ve modelleme sürecidir.”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028700" y="1871491"/>
            <a:ext cx="6272204" cy="6127391"/>
          </a:xfrm>
          <a:custGeom>
            <a:avLst/>
            <a:gdLst/>
            <a:ahLst/>
            <a:cxnLst/>
            <a:rect r="r" b="b" t="t" l="l"/>
            <a:pathLst>
              <a:path h="6127391" w="6272204">
                <a:moveTo>
                  <a:pt x="0" y="0"/>
                </a:moveTo>
                <a:lnTo>
                  <a:pt x="6272204" y="0"/>
                </a:lnTo>
                <a:lnTo>
                  <a:pt x="6272204" y="6127391"/>
                </a:lnTo>
                <a:lnTo>
                  <a:pt x="0" y="6127391"/>
                </a:lnTo>
                <a:lnTo>
                  <a:pt x="0" y="0"/>
                </a:lnTo>
                <a:close/>
              </a:path>
            </a:pathLst>
          </a:custGeom>
          <a:blipFill>
            <a:blip r:embed="rId2"/>
            <a:stretch>
              <a:fillRect l="0" t="0" r="0" b="0"/>
            </a:stretch>
          </a:blipFill>
        </p:spPr>
      </p:sp>
      <p:sp>
        <p:nvSpPr>
          <p:cNvPr name="TextBox 5" id="5"/>
          <p:cNvSpPr txBox="true"/>
          <p:nvPr/>
        </p:nvSpPr>
        <p:spPr>
          <a:xfrm rot="0">
            <a:off x="7786103" y="2734775"/>
            <a:ext cx="16230600" cy="920623"/>
          </a:xfrm>
          <a:prstGeom prst="rect">
            <a:avLst/>
          </a:prstGeom>
        </p:spPr>
        <p:txBody>
          <a:bodyPr anchor="t" rtlCol="false" tIns="0" lIns="0" bIns="0" rIns="0">
            <a:spAutoFit/>
          </a:bodyPr>
          <a:lstStyle/>
          <a:p>
            <a:pPr algn="l">
              <a:lnSpc>
                <a:spcPts val="7531"/>
              </a:lnSpc>
            </a:pPr>
            <a:r>
              <a:rPr lang="en-US" sz="5379">
                <a:solidFill>
                  <a:srgbClr val="000000"/>
                </a:solidFill>
                <a:latin typeface="TAN Twinkle"/>
                <a:ea typeface="TAN Twinkle"/>
                <a:cs typeface="TAN Twinkle"/>
                <a:sym typeface="TAN Twinkle"/>
              </a:rPr>
              <a:t>Veri Bilimi Nedir?</a:t>
            </a:r>
          </a:p>
        </p:txBody>
      </p:sp>
      <p:sp>
        <p:nvSpPr>
          <p:cNvPr name="TextBox 6" id="6"/>
          <p:cNvSpPr txBox="true"/>
          <p:nvPr/>
        </p:nvSpPr>
        <p:spPr>
          <a:xfrm rot="0">
            <a:off x="8950788" y="4887561"/>
            <a:ext cx="6778012" cy="2031365"/>
          </a:xfrm>
          <a:prstGeom prst="rect">
            <a:avLst/>
          </a:prstGeom>
        </p:spPr>
        <p:txBody>
          <a:bodyPr anchor="t" rtlCol="false" tIns="0" lIns="0" bIns="0" rIns="0">
            <a:spAutoFit/>
          </a:bodyPr>
          <a:lstStyle/>
          <a:p>
            <a:pPr algn="ctr">
              <a:lnSpc>
                <a:spcPts val="4060"/>
              </a:lnSpc>
            </a:pPr>
            <a:r>
              <a:rPr lang="en-US" sz="2900">
                <a:solidFill>
                  <a:srgbClr val="000000"/>
                </a:solidFill>
                <a:latin typeface="Inter"/>
                <a:ea typeface="Inter"/>
                <a:cs typeface="Inter"/>
                <a:sym typeface="Inter"/>
              </a:rPr>
              <a:t>Bir iş sektöründe bazı bilgisayar  bilimleri ve bazı matematiksel istatiksel tekniklerin  kullanılmasıyla ortaya çıkan alan, veribilimi olarak tanımlanır.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8368413" y="4503509"/>
            <a:ext cx="7845631" cy="4481034"/>
          </a:xfrm>
          <a:custGeom>
            <a:avLst/>
            <a:gdLst/>
            <a:ahLst/>
            <a:cxnLst/>
            <a:rect r="r" b="b" t="t" l="l"/>
            <a:pathLst>
              <a:path h="4481034" w="7845631">
                <a:moveTo>
                  <a:pt x="0" y="0"/>
                </a:moveTo>
                <a:lnTo>
                  <a:pt x="7845631" y="0"/>
                </a:lnTo>
                <a:lnTo>
                  <a:pt x="7845631" y="4481034"/>
                </a:lnTo>
                <a:lnTo>
                  <a:pt x="0" y="4481034"/>
                </a:lnTo>
                <a:lnTo>
                  <a:pt x="0" y="0"/>
                </a:lnTo>
                <a:close/>
              </a:path>
            </a:pathLst>
          </a:custGeom>
          <a:blipFill>
            <a:blip r:embed="rId2"/>
            <a:stretch>
              <a:fillRect l="0" t="-1038" r="-20798" b="-1038"/>
            </a:stretch>
          </a:blipFill>
        </p:spPr>
      </p:sp>
      <p:sp>
        <p:nvSpPr>
          <p:cNvPr name="TextBox 5" id="5"/>
          <p:cNvSpPr txBox="true"/>
          <p:nvPr/>
        </p:nvSpPr>
        <p:spPr>
          <a:xfrm rot="0">
            <a:off x="2530393" y="1152897"/>
            <a:ext cx="13923232" cy="3846727"/>
          </a:xfrm>
          <a:prstGeom prst="rect">
            <a:avLst/>
          </a:prstGeom>
        </p:spPr>
        <p:txBody>
          <a:bodyPr anchor="t" rtlCol="false" tIns="0" lIns="0" bIns="0" rIns="0">
            <a:spAutoFit/>
          </a:bodyPr>
          <a:lstStyle/>
          <a:p>
            <a:pPr algn="ctr">
              <a:lnSpc>
                <a:spcPts val="10174"/>
              </a:lnSpc>
            </a:pPr>
            <a:r>
              <a:rPr lang="en-US" sz="7267">
                <a:solidFill>
                  <a:srgbClr val="000000"/>
                </a:solidFill>
                <a:latin typeface="Arimo Bold"/>
                <a:ea typeface="Arimo Bold"/>
                <a:cs typeface="Arimo Bold"/>
                <a:sym typeface="Arimo Bold"/>
              </a:rPr>
              <a:t>Yaptığım Bazı Proje ve Çalışmalar </a:t>
            </a:r>
          </a:p>
          <a:p>
            <a:pPr algn="ctr">
              <a:lnSpc>
                <a:spcPts val="10174"/>
              </a:lnSpc>
            </a:pPr>
          </a:p>
        </p:txBody>
      </p:sp>
      <p:sp>
        <p:nvSpPr>
          <p:cNvPr name="TextBox 6" id="6"/>
          <p:cNvSpPr txBox="true"/>
          <p:nvPr/>
        </p:nvSpPr>
        <p:spPr>
          <a:xfrm rot="0">
            <a:off x="638510" y="3738515"/>
            <a:ext cx="6889431" cy="1261109"/>
          </a:xfrm>
          <a:prstGeom prst="rect">
            <a:avLst/>
          </a:prstGeom>
        </p:spPr>
        <p:txBody>
          <a:bodyPr anchor="t" rtlCol="false" tIns="0" lIns="0" bIns="0" rIns="0">
            <a:spAutoFit/>
          </a:bodyPr>
          <a:lstStyle/>
          <a:p>
            <a:pPr algn="ctr">
              <a:lnSpc>
                <a:spcPts val="5040"/>
              </a:lnSpc>
            </a:pPr>
            <a:r>
              <a:rPr lang="en-US" sz="3600">
                <a:solidFill>
                  <a:srgbClr val="000000"/>
                </a:solidFill>
                <a:latin typeface="DejaVu Serif Bold"/>
                <a:ea typeface="DejaVu Serif Bold"/>
                <a:cs typeface="DejaVu Serif Bold"/>
                <a:sym typeface="DejaVu Serif Bold"/>
              </a:rPr>
              <a:t>Sınıflandırma Algoritmaları Uygulaması</a:t>
            </a:r>
          </a:p>
        </p:txBody>
      </p:sp>
      <p:sp>
        <p:nvSpPr>
          <p:cNvPr name="TextBox 7" id="7"/>
          <p:cNvSpPr txBox="true"/>
          <p:nvPr/>
        </p:nvSpPr>
        <p:spPr>
          <a:xfrm rot="0">
            <a:off x="638510" y="5919162"/>
            <a:ext cx="3183612" cy="592625"/>
          </a:xfrm>
          <a:prstGeom prst="rect">
            <a:avLst/>
          </a:prstGeom>
        </p:spPr>
        <p:txBody>
          <a:bodyPr anchor="t" rtlCol="false" tIns="0" lIns="0" bIns="0" rIns="0">
            <a:spAutoFit/>
          </a:bodyPr>
          <a:lstStyle/>
          <a:p>
            <a:pPr algn="ctr">
              <a:lnSpc>
                <a:spcPts val="4610"/>
              </a:lnSpc>
            </a:pPr>
            <a:r>
              <a:rPr lang="en-US" sz="3293">
                <a:solidFill>
                  <a:srgbClr val="000000"/>
                </a:solidFill>
                <a:latin typeface="Arimo Bold"/>
                <a:ea typeface="Arimo Bold"/>
                <a:cs typeface="Arimo Bold"/>
                <a:sym typeface="Arimo Bold"/>
              </a:rPr>
              <a:t>Projenin Amacı:</a:t>
            </a:r>
          </a:p>
        </p:txBody>
      </p:sp>
      <p:sp>
        <p:nvSpPr>
          <p:cNvPr name="TextBox 8" id="8"/>
          <p:cNvSpPr txBox="true"/>
          <p:nvPr/>
        </p:nvSpPr>
        <p:spPr>
          <a:xfrm rot="0">
            <a:off x="300888" y="6686876"/>
            <a:ext cx="6671301" cy="1064260"/>
          </a:xfrm>
          <a:prstGeom prst="rect">
            <a:avLst/>
          </a:prstGeom>
        </p:spPr>
        <p:txBody>
          <a:bodyPr anchor="t" rtlCol="false" tIns="0" lIns="0" bIns="0" rIns="0">
            <a:spAutoFit/>
          </a:bodyPr>
          <a:lstStyle/>
          <a:p>
            <a:pPr algn="ctr">
              <a:lnSpc>
                <a:spcPts val="4340"/>
              </a:lnSpc>
            </a:pPr>
            <a:r>
              <a:rPr lang="en-US" sz="3100">
                <a:solidFill>
                  <a:srgbClr val="000000"/>
                </a:solidFill>
                <a:latin typeface="Inter"/>
                <a:ea typeface="Inter"/>
                <a:cs typeface="Inter"/>
                <a:sym typeface="Inter"/>
              </a:rPr>
              <a:t>¨Annelerin sağlıklarındaki risk analizi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1307246" y="6012294"/>
            <a:ext cx="5587512" cy="1043644"/>
          </a:xfrm>
          <a:custGeom>
            <a:avLst/>
            <a:gdLst/>
            <a:ahLst/>
            <a:cxnLst/>
            <a:rect r="r" b="b" t="t" l="l"/>
            <a:pathLst>
              <a:path h="1043644" w="5587512">
                <a:moveTo>
                  <a:pt x="0" y="0"/>
                </a:moveTo>
                <a:lnTo>
                  <a:pt x="5587512" y="0"/>
                </a:lnTo>
                <a:lnTo>
                  <a:pt x="5587512" y="1043644"/>
                </a:lnTo>
                <a:lnTo>
                  <a:pt x="0" y="1043644"/>
                </a:lnTo>
                <a:lnTo>
                  <a:pt x="0" y="0"/>
                </a:lnTo>
                <a:close/>
              </a:path>
            </a:pathLst>
          </a:custGeom>
          <a:blipFill>
            <a:blip r:embed="rId2"/>
            <a:stretch>
              <a:fillRect l="0" t="0" r="0" b="0"/>
            </a:stretch>
          </a:blipFill>
        </p:spPr>
      </p:sp>
      <p:sp>
        <p:nvSpPr>
          <p:cNvPr name="Freeform 5" id="5"/>
          <p:cNvSpPr/>
          <p:nvPr/>
        </p:nvSpPr>
        <p:spPr>
          <a:xfrm flipH="false" flipV="false" rot="0">
            <a:off x="860368" y="2423717"/>
            <a:ext cx="8995282" cy="4977515"/>
          </a:xfrm>
          <a:custGeom>
            <a:avLst/>
            <a:gdLst/>
            <a:ahLst/>
            <a:cxnLst/>
            <a:rect r="r" b="b" t="t" l="l"/>
            <a:pathLst>
              <a:path h="4977515" w="8995282">
                <a:moveTo>
                  <a:pt x="0" y="0"/>
                </a:moveTo>
                <a:lnTo>
                  <a:pt x="8995281" y="0"/>
                </a:lnTo>
                <a:lnTo>
                  <a:pt x="8995281" y="4977514"/>
                </a:lnTo>
                <a:lnTo>
                  <a:pt x="0" y="4977514"/>
                </a:lnTo>
                <a:lnTo>
                  <a:pt x="0" y="0"/>
                </a:lnTo>
                <a:close/>
              </a:path>
            </a:pathLst>
          </a:custGeom>
          <a:blipFill>
            <a:blip r:embed="rId3"/>
            <a:stretch>
              <a:fillRect l="0" t="0" r="0" b="0"/>
            </a:stretch>
          </a:blipFill>
        </p:spPr>
      </p:sp>
      <p:sp>
        <p:nvSpPr>
          <p:cNvPr name="TextBox 6" id="6"/>
          <p:cNvSpPr txBox="true"/>
          <p:nvPr/>
        </p:nvSpPr>
        <p:spPr>
          <a:xfrm rot="0">
            <a:off x="11035633" y="2329283"/>
            <a:ext cx="4218861" cy="575128"/>
          </a:xfrm>
          <a:prstGeom prst="rect">
            <a:avLst/>
          </a:prstGeom>
        </p:spPr>
        <p:txBody>
          <a:bodyPr anchor="t" rtlCol="false" tIns="0" lIns="0" bIns="0" rIns="0">
            <a:spAutoFit/>
          </a:bodyPr>
          <a:lstStyle/>
          <a:p>
            <a:pPr algn="ctr">
              <a:lnSpc>
                <a:spcPts val="4525"/>
              </a:lnSpc>
            </a:pPr>
            <a:r>
              <a:rPr lang="en-US" sz="3232">
                <a:solidFill>
                  <a:srgbClr val="000000"/>
                </a:solidFill>
                <a:latin typeface="Arimo Bold"/>
                <a:ea typeface="Arimo Bold"/>
                <a:cs typeface="Arimo Bold"/>
                <a:sym typeface="Arimo Bold"/>
              </a:rPr>
              <a:t>Kullanılan Yöntemler:</a:t>
            </a:r>
          </a:p>
        </p:txBody>
      </p:sp>
      <p:sp>
        <p:nvSpPr>
          <p:cNvPr name="TextBox 7" id="7"/>
          <p:cNvSpPr txBox="true"/>
          <p:nvPr/>
        </p:nvSpPr>
        <p:spPr>
          <a:xfrm rot="0">
            <a:off x="11079621" y="4826749"/>
            <a:ext cx="1874163" cy="566419"/>
          </a:xfrm>
          <a:prstGeom prst="rect">
            <a:avLst/>
          </a:prstGeom>
        </p:spPr>
        <p:txBody>
          <a:bodyPr anchor="t" rtlCol="false" tIns="0" lIns="0" bIns="0" rIns="0">
            <a:spAutoFit/>
          </a:bodyPr>
          <a:lstStyle/>
          <a:p>
            <a:pPr algn="ctr">
              <a:lnSpc>
                <a:spcPts val="4480"/>
              </a:lnSpc>
            </a:pPr>
            <a:r>
              <a:rPr lang="en-US" sz="3200">
                <a:solidFill>
                  <a:srgbClr val="000000"/>
                </a:solidFill>
                <a:latin typeface="Arimo Bold"/>
                <a:ea typeface="Arimo Bold"/>
                <a:cs typeface="Arimo Bold"/>
                <a:sym typeface="Arimo Bold"/>
              </a:rPr>
              <a:t>Sonuçlar:</a:t>
            </a:r>
          </a:p>
        </p:txBody>
      </p:sp>
      <p:sp>
        <p:nvSpPr>
          <p:cNvPr name="TextBox 8" id="8"/>
          <p:cNvSpPr txBox="true"/>
          <p:nvPr/>
        </p:nvSpPr>
        <p:spPr>
          <a:xfrm rot="0">
            <a:off x="10587999" y="3463722"/>
            <a:ext cx="6671301" cy="1064260"/>
          </a:xfrm>
          <a:prstGeom prst="rect">
            <a:avLst/>
          </a:prstGeom>
        </p:spPr>
        <p:txBody>
          <a:bodyPr anchor="t" rtlCol="false" tIns="0" lIns="0" bIns="0" rIns="0">
            <a:spAutoFit/>
          </a:bodyPr>
          <a:lstStyle/>
          <a:p>
            <a:pPr algn="ctr">
              <a:lnSpc>
                <a:spcPts val="4340"/>
              </a:lnSpc>
            </a:pPr>
            <a:r>
              <a:rPr lang="en-US" sz="3100">
                <a:solidFill>
                  <a:srgbClr val="000000"/>
                </a:solidFill>
                <a:latin typeface="Inter"/>
                <a:ea typeface="Inter"/>
                <a:cs typeface="Inter"/>
                <a:sym typeface="Inter"/>
              </a:rPr>
              <a:t>¨KNN, RF,Decision Tree, Naive Bayes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218487" y="4013788"/>
            <a:ext cx="2091863" cy="209186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1785453" y="3437748"/>
            <a:ext cx="7761739" cy="4320853"/>
          </a:xfrm>
          <a:custGeom>
            <a:avLst/>
            <a:gdLst/>
            <a:ahLst/>
            <a:cxnLst/>
            <a:rect r="r" b="b" t="t" l="l"/>
            <a:pathLst>
              <a:path h="4320853" w="7761739">
                <a:moveTo>
                  <a:pt x="0" y="0"/>
                </a:moveTo>
                <a:lnTo>
                  <a:pt x="7761738" y="0"/>
                </a:lnTo>
                <a:lnTo>
                  <a:pt x="7761738" y="4320853"/>
                </a:lnTo>
                <a:lnTo>
                  <a:pt x="0" y="4320853"/>
                </a:lnTo>
                <a:lnTo>
                  <a:pt x="0" y="0"/>
                </a:lnTo>
                <a:close/>
              </a:path>
            </a:pathLst>
          </a:custGeom>
          <a:blipFill>
            <a:blip r:embed="rId2"/>
            <a:stretch>
              <a:fillRect l="-9591" t="0" r="-14776" b="0"/>
            </a:stretch>
          </a:blipFill>
        </p:spPr>
      </p:sp>
      <p:sp>
        <p:nvSpPr>
          <p:cNvPr name="TextBox 8" id="8"/>
          <p:cNvSpPr txBox="true"/>
          <p:nvPr/>
        </p:nvSpPr>
        <p:spPr>
          <a:xfrm rot="0">
            <a:off x="-258223" y="904875"/>
            <a:ext cx="17767732" cy="932167"/>
          </a:xfrm>
          <a:prstGeom prst="rect">
            <a:avLst/>
          </a:prstGeom>
        </p:spPr>
        <p:txBody>
          <a:bodyPr anchor="t" rtlCol="false" tIns="0" lIns="0" bIns="0" rIns="0">
            <a:spAutoFit/>
          </a:bodyPr>
          <a:lstStyle/>
          <a:p>
            <a:pPr algn="ctr">
              <a:lnSpc>
                <a:spcPts val="7420"/>
              </a:lnSpc>
            </a:pPr>
            <a:r>
              <a:rPr lang="en-US" sz="5300">
                <a:solidFill>
                  <a:srgbClr val="000000"/>
                </a:solidFill>
                <a:latin typeface="Arimo Bold"/>
                <a:ea typeface="Arimo Bold"/>
                <a:cs typeface="Arimo Bold"/>
                <a:sym typeface="Arimo Bold"/>
              </a:rPr>
              <a:t>Regression Algoritmaları Uygulaması</a:t>
            </a:r>
          </a:p>
        </p:txBody>
      </p:sp>
      <p:sp>
        <p:nvSpPr>
          <p:cNvPr name="TextBox 9" id="9"/>
          <p:cNvSpPr txBox="true"/>
          <p:nvPr/>
        </p:nvSpPr>
        <p:spPr>
          <a:xfrm rot="0">
            <a:off x="11473899" y="2728918"/>
            <a:ext cx="3183612" cy="592625"/>
          </a:xfrm>
          <a:prstGeom prst="rect">
            <a:avLst/>
          </a:prstGeom>
        </p:spPr>
        <p:txBody>
          <a:bodyPr anchor="t" rtlCol="false" tIns="0" lIns="0" bIns="0" rIns="0">
            <a:spAutoFit/>
          </a:bodyPr>
          <a:lstStyle/>
          <a:p>
            <a:pPr algn="ctr">
              <a:lnSpc>
                <a:spcPts val="4610"/>
              </a:lnSpc>
            </a:pPr>
            <a:r>
              <a:rPr lang="en-US" sz="3293">
                <a:solidFill>
                  <a:srgbClr val="000000"/>
                </a:solidFill>
                <a:latin typeface="Arimo Bold"/>
                <a:ea typeface="Arimo Bold"/>
                <a:cs typeface="Arimo Bold"/>
                <a:sym typeface="Arimo Bold"/>
              </a:rPr>
              <a:t>Projenin Amacı:</a:t>
            </a:r>
          </a:p>
        </p:txBody>
      </p:sp>
      <p:sp>
        <p:nvSpPr>
          <p:cNvPr name="TextBox 10" id="10"/>
          <p:cNvSpPr txBox="true"/>
          <p:nvPr/>
        </p:nvSpPr>
        <p:spPr>
          <a:xfrm rot="0">
            <a:off x="11473899" y="4813073"/>
            <a:ext cx="4218861" cy="575128"/>
          </a:xfrm>
          <a:prstGeom prst="rect">
            <a:avLst/>
          </a:prstGeom>
        </p:spPr>
        <p:txBody>
          <a:bodyPr anchor="t" rtlCol="false" tIns="0" lIns="0" bIns="0" rIns="0">
            <a:spAutoFit/>
          </a:bodyPr>
          <a:lstStyle/>
          <a:p>
            <a:pPr algn="ctr">
              <a:lnSpc>
                <a:spcPts val="4525"/>
              </a:lnSpc>
            </a:pPr>
            <a:r>
              <a:rPr lang="en-US" sz="3232">
                <a:solidFill>
                  <a:srgbClr val="000000"/>
                </a:solidFill>
                <a:latin typeface="Arimo Bold"/>
                <a:ea typeface="Arimo Bold"/>
                <a:cs typeface="Arimo Bold"/>
                <a:sym typeface="Arimo Bold"/>
              </a:rPr>
              <a:t>Kullanılan Yöntemler:</a:t>
            </a:r>
          </a:p>
        </p:txBody>
      </p:sp>
      <p:sp>
        <p:nvSpPr>
          <p:cNvPr name="TextBox 11" id="11"/>
          <p:cNvSpPr txBox="true"/>
          <p:nvPr/>
        </p:nvSpPr>
        <p:spPr>
          <a:xfrm rot="0">
            <a:off x="11473899" y="6507901"/>
            <a:ext cx="1874163" cy="566419"/>
          </a:xfrm>
          <a:prstGeom prst="rect">
            <a:avLst/>
          </a:prstGeom>
        </p:spPr>
        <p:txBody>
          <a:bodyPr anchor="t" rtlCol="false" tIns="0" lIns="0" bIns="0" rIns="0">
            <a:spAutoFit/>
          </a:bodyPr>
          <a:lstStyle/>
          <a:p>
            <a:pPr algn="ctr">
              <a:lnSpc>
                <a:spcPts val="4480"/>
              </a:lnSpc>
            </a:pPr>
            <a:r>
              <a:rPr lang="en-US" sz="3200">
                <a:solidFill>
                  <a:srgbClr val="000000"/>
                </a:solidFill>
                <a:latin typeface="Arimo Bold"/>
                <a:ea typeface="Arimo Bold"/>
                <a:cs typeface="Arimo Bold"/>
                <a:sym typeface="Arimo Bold"/>
              </a:rPr>
              <a:t>Sonuçlar:</a:t>
            </a:r>
          </a:p>
        </p:txBody>
      </p:sp>
      <p:sp>
        <p:nvSpPr>
          <p:cNvPr name="TextBox 12" id="12"/>
          <p:cNvSpPr txBox="true"/>
          <p:nvPr/>
        </p:nvSpPr>
        <p:spPr>
          <a:xfrm rot="0">
            <a:off x="10540539" y="5559652"/>
            <a:ext cx="7841904" cy="488315"/>
          </a:xfrm>
          <a:prstGeom prst="rect">
            <a:avLst/>
          </a:prstGeom>
        </p:spPr>
        <p:txBody>
          <a:bodyPr anchor="t" rtlCol="false" tIns="0" lIns="0" bIns="0" rIns="0">
            <a:spAutoFit/>
          </a:bodyPr>
          <a:lstStyle/>
          <a:p>
            <a:pPr algn="ctr">
              <a:lnSpc>
                <a:spcPts val="4060"/>
              </a:lnSpc>
            </a:pPr>
            <a:r>
              <a:rPr lang="en-US" sz="2900">
                <a:solidFill>
                  <a:srgbClr val="000000"/>
                </a:solidFill>
                <a:latin typeface="Inter"/>
                <a:ea typeface="Inter"/>
                <a:cs typeface="Inter"/>
                <a:sym typeface="Inter"/>
              </a:rPr>
              <a:t>¨Linear Regression, Polynomial Regression</a:t>
            </a:r>
          </a:p>
        </p:txBody>
      </p:sp>
      <p:sp>
        <p:nvSpPr>
          <p:cNvPr name="TextBox 13" id="13"/>
          <p:cNvSpPr txBox="true"/>
          <p:nvPr/>
        </p:nvSpPr>
        <p:spPr>
          <a:xfrm rot="0">
            <a:off x="10930740" y="3488643"/>
            <a:ext cx="6671301" cy="1002665"/>
          </a:xfrm>
          <a:prstGeom prst="rect">
            <a:avLst/>
          </a:prstGeom>
        </p:spPr>
        <p:txBody>
          <a:bodyPr anchor="t" rtlCol="false" tIns="0" lIns="0" bIns="0" rIns="0">
            <a:spAutoFit/>
          </a:bodyPr>
          <a:lstStyle/>
          <a:p>
            <a:pPr algn="ctr">
              <a:lnSpc>
                <a:spcPts val="4060"/>
              </a:lnSpc>
            </a:pPr>
            <a:r>
              <a:rPr lang="en-US" sz="2900">
                <a:solidFill>
                  <a:srgbClr val="000000"/>
                </a:solidFill>
                <a:latin typeface="Inter"/>
                <a:ea typeface="Inter"/>
                <a:cs typeface="Inter"/>
                <a:sym typeface="Inter"/>
              </a:rPr>
              <a:t>¨Öğrencilerin ders çalışma saatleri ile notlarının analizi.</a:t>
            </a:r>
          </a:p>
        </p:txBody>
      </p:sp>
      <p:sp>
        <p:nvSpPr>
          <p:cNvPr name="TextBox 14" id="14"/>
          <p:cNvSpPr txBox="true"/>
          <p:nvPr/>
        </p:nvSpPr>
        <p:spPr>
          <a:xfrm rot="0">
            <a:off x="10540539" y="7245770"/>
            <a:ext cx="7451703" cy="3574415"/>
          </a:xfrm>
          <a:prstGeom prst="rect">
            <a:avLst/>
          </a:prstGeom>
        </p:spPr>
        <p:txBody>
          <a:bodyPr anchor="t" rtlCol="false" tIns="0" lIns="0" bIns="0" rIns="0">
            <a:spAutoFit/>
          </a:bodyPr>
          <a:lstStyle/>
          <a:p>
            <a:pPr algn="ctr">
              <a:lnSpc>
                <a:spcPts val="4060"/>
              </a:lnSpc>
            </a:pPr>
            <a:r>
              <a:rPr lang="en-US" sz="2900">
                <a:solidFill>
                  <a:srgbClr val="000000"/>
                </a:solidFill>
                <a:latin typeface="Inter"/>
                <a:ea typeface="Inter"/>
                <a:cs typeface="Inter"/>
                <a:sym typeface="Inter"/>
              </a:rPr>
              <a:t>¨R² değerinin 0.945 olması modelin oldukça iyi performans gösterdiğini, yani verilerin %94.5'ini açıkladığını gösterir.</a:t>
            </a:r>
          </a:p>
          <a:p>
            <a:pPr algn="ctr">
              <a:lnSpc>
                <a:spcPts val="4060"/>
              </a:lnSpc>
            </a:pPr>
          </a:p>
          <a:p>
            <a:pPr algn="ctr">
              <a:lnSpc>
                <a:spcPts val="4060"/>
              </a:lnSpc>
            </a:pPr>
          </a:p>
          <a:p>
            <a:pPr algn="ctr">
              <a:lnSpc>
                <a:spcPts val="4060"/>
              </a:lnSpc>
            </a:pPr>
            <a:r>
              <a:rPr lang="en-US" sz="2900">
                <a:solidFill>
                  <a:srgbClr val="000000"/>
                </a:solidFill>
                <a:latin typeface="Inter"/>
                <a:ea typeface="Inter"/>
                <a:cs typeface="Inter"/>
                <a:sym typeface="Inter"/>
              </a:rPr>
              <a:t>4o</a:t>
            </a:r>
          </a:p>
          <a:p>
            <a:pPr algn="ctr">
              <a:lnSpc>
                <a:spcPts val="406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0530502" y="2039554"/>
            <a:ext cx="5946938" cy="6207893"/>
          </a:xfrm>
          <a:custGeom>
            <a:avLst/>
            <a:gdLst/>
            <a:ahLst/>
            <a:cxnLst/>
            <a:rect r="r" b="b" t="t" l="l"/>
            <a:pathLst>
              <a:path h="6207893" w="5946938">
                <a:moveTo>
                  <a:pt x="0" y="0"/>
                </a:moveTo>
                <a:lnTo>
                  <a:pt x="5946939" y="0"/>
                </a:lnTo>
                <a:lnTo>
                  <a:pt x="5946939" y="6207892"/>
                </a:lnTo>
                <a:lnTo>
                  <a:pt x="0" y="6207892"/>
                </a:lnTo>
                <a:lnTo>
                  <a:pt x="0" y="0"/>
                </a:lnTo>
                <a:close/>
              </a:path>
            </a:pathLst>
          </a:custGeom>
          <a:blipFill>
            <a:blip r:embed="rId2"/>
            <a:stretch>
              <a:fillRect l="0" t="-376" r="-11811" b="0"/>
            </a:stretch>
          </a:blipFill>
        </p:spPr>
      </p:sp>
      <p:sp>
        <p:nvSpPr>
          <p:cNvPr name="Freeform 5" id="5"/>
          <p:cNvSpPr/>
          <p:nvPr/>
        </p:nvSpPr>
        <p:spPr>
          <a:xfrm flipH="false" flipV="false" rot="0">
            <a:off x="1439358" y="2039554"/>
            <a:ext cx="7502024" cy="6230186"/>
          </a:xfrm>
          <a:custGeom>
            <a:avLst/>
            <a:gdLst/>
            <a:ahLst/>
            <a:cxnLst/>
            <a:rect r="r" b="b" t="t" l="l"/>
            <a:pathLst>
              <a:path h="6230186" w="7502024">
                <a:moveTo>
                  <a:pt x="0" y="0"/>
                </a:moveTo>
                <a:lnTo>
                  <a:pt x="7502024" y="0"/>
                </a:lnTo>
                <a:lnTo>
                  <a:pt x="7502024" y="6230186"/>
                </a:lnTo>
                <a:lnTo>
                  <a:pt x="0" y="6230186"/>
                </a:lnTo>
                <a:lnTo>
                  <a:pt x="0" y="0"/>
                </a:lnTo>
                <a:close/>
              </a:path>
            </a:pathLst>
          </a:custGeom>
          <a:blipFill>
            <a:blip r:embed="rId3"/>
            <a:stretch>
              <a:fillRect l="-3542" t="0" r="-1085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DAGL1zGQosM</dc:identifier>
  <dcterms:modified xsi:type="dcterms:W3CDTF">2011-08-01T06:04:30Z</dcterms:modified>
  <cp:revision>1</cp:revision>
  <dc:title>Irmak Tanrıverdi</dc:title>
</cp:coreProperties>
</file>