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68" r:id="rId14"/>
    <p:sldId id="272" r:id="rId15"/>
    <p:sldId id="269" r:id="rId16"/>
    <p:sldId id="271"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29" autoAdjust="0"/>
    <p:restoredTop sz="94660"/>
  </p:normalViewPr>
  <p:slideViewPr>
    <p:cSldViewPr snapToGrid="0">
      <p:cViewPr varScale="1">
        <p:scale>
          <a:sx n="67" d="100"/>
          <a:sy n="67" d="100"/>
        </p:scale>
        <p:origin x="6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9996222-44E9-41DF-B985-D939CBD5F4A9}"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3CD69B-0C80-4A1C-80ED-38144A96043F}"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94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96222-44E9-41DF-B985-D939CBD5F4A9}"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3CD69B-0C80-4A1C-80ED-38144A96043F}" type="slidenum">
              <a:rPr lang="en-IN" smtClean="0"/>
              <a:t>‹#›</a:t>
            </a:fld>
            <a:endParaRPr lang="en-IN"/>
          </a:p>
        </p:txBody>
      </p:sp>
    </p:spTree>
    <p:extLst>
      <p:ext uri="{BB962C8B-B14F-4D97-AF65-F5344CB8AC3E}">
        <p14:creationId xmlns:p14="http://schemas.microsoft.com/office/powerpoint/2010/main" val="5582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96222-44E9-41DF-B985-D939CBD5F4A9}"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3CD69B-0C80-4A1C-80ED-38144A96043F}"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53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996222-44E9-41DF-B985-D939CBD5F4A9}"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3CD69B-0C80-4A1C-80ED-38144A96043F}" type="slidenum">
              <a:rPr lang="en-IN" smtClean="0"/>
              <a:t>‹#›</a:t>
            </a:fld>
            <a:endParaRPr lang="en-IN"/>
          </a:p>
        </p:txBody>
      </p:sp>
    </p:spTree>
    <p:extLst>
      <p:ext uri="{BB962C8B-B14F-4D97-AF65-F5344CB8AC3E}">
        <p14:creationId xmlns:p14="http://schemas.microsoft.com/office/powerpoint/2010/main" val="229316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96222-44E9-41DF-B985-D939CBD5F4A9}"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3CD69B-0C80-4A1C-80ED-38144A96043F}" type="slidenum">
              <a:rPr lang="en-IN" smtClean="0"/>
              <a:t>‹#›</a:t>
            </a:fld>
            <a:endParaRPr lang="en-IN"/>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00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996222-44E9-41DF-B985-D939CBD5F4A9}"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3CD69B-0C80-4A1C-80ED-38144A96043F}" type="slidenum">
              <a:rPr lang="en-IN" smtClean="0"/>
              <a:t>‹#›</a:t>
            </a:fld>
            <a:endParaRPr lang="en-IN"/>
          </a:p>
        </p:txBody>
      </p:sp>
    </p:spTree>
    <p:extLst>
      <p:ext uri="{BB962C8B-B14F-4D97-AF65-F5344CB8AC3E}">
        <p14:creationId xmlns:p14="http://schemas.microsoft.com/office/powerpoint/2010/main" val="303859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996222-44E9-41DF-B985-D939CBD5F4A9}" type="datetimeFigureOut">
              <a:rPr lang="en-IN" smtClean="0"/>
              <a:t>17-03-2025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3CD69B-0C80-4A1C-80ED-38144A96043F}" type="slidenum">
              <a:rPr lang="en-IN" smtClean="0"/>
              <a:t>‹#›</a:t>
            </a:fld>
            <a:endParaRPr lang="en-IN"/>
          </a:p>
        </p:txBody>
      </p:sp>
    </p:spTree>
    <p:extLst>
      <p:ext uri="{BB962C8B-B14F-4D97-AF65-F5344CB8AC3E}">
        <p14:creationId xmlns:p14="http://schemas.microsoft.com/office/powerpoint/2010/main" val="106805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996222-44E9-41DF-B985-D939CBD5F4A9}" type="datetimeFigureOut">
              <a:rPr lang="en-IN" smtClean="0"/>
              <a:t>17-03-2025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3CD69B-0C80-4A1C-80ED-38144A96043F}" type="slidenum">
              <a:rPr lang="en-IN" smtClean="0"/>
              <a:t>‹#›</a:t>
            </a:fld>
            <a:endParaRPr lang="en-IN"/>
          </a:p>
        </p:txBody>
      </p:sp>
    </p:spTree>
    <p:extLst>
      <p:ext uri="{BB962C8B-B14F-4D97-AF65-F5344CB8AC3E}">
        <p14:creationId xmlns:p14="http://schemas.microsoft.com/office/powerpoint/2010/main" val="235076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96222-44E9-41DF-B985-D939CBD5F4A9}" type="datetimeFigureOut">
              <a:rPr lang="en-IN" smtClean="0"/>
              <a:t>17-03-2025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3CD69B-0C80-4A1C-80ED-38144A96043F}" type="slidenum">
              <a:rPr lang="en-IN" smtClean="0"/>
              <a:t>‹#›</a:t>
            </a:fld>
            <a:endParaRPr lang="en-IN"/>
          </a:p>
        </p:txBody>
      </p:sp>
    </p:spTree>
    <p:extLst>
      <p:ext uri="{BB962C8B-B14F-4D97-AF65-F5344CB8AC3E}">
        <p14:creationId xmlns:p14="http://schemas.microsoft.com/office/powerpoint/2010/main" val="382589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96222-44E9-41DF-B985-D939CBD5F4A9}"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3CD69B-0C80-4A1C-80ED-38144A96043F}" type="slidenum">
              <a:rPr lang="en-IN" smtClean="0"/>
              <a:t>‹#›</a:t>
            </a:fld>
            <a:endParaRPr lang="en-IN"/>
          </a:p>
        </p:txBody>
      </p:sp>
    </p:spTree>
    <p:extLst>
      <p:ext uri="{BB962C8B-B14F-4D97-AF65-F5344CB8AC3E}">
        <p14:creationId xmlns:p14="http://schemas.microsoft.com/office/powerpoint/2010/main" val="9820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996222-44E9-41DF-B985-D939CBD5F4A9}"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3CD69B-0C80-4A1C-80ED-38144A96043F}" type="slidenum">
              <a:rPr lang="en-IN" smtClean="0"/>
              <a:t>‹#›</a:t>
            </a:fld>
            <a:endParaRPr lang="en-IN"/>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893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9996222-44E9-41DF-B985-D939CBD5F4A9}" type="datetimeFigureOut">
              <a:rPr lang="en-IN" smtClean="0"/>
              <a:t>17-03-2025</a:t>
            </a:fld>
            <a:endParaRPr lang="en-IN"/>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IN"/>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5F3CD69B-0C80-4A1C-80ED-38144A96043F}"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000818"/>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92A0-CD04-AD1F-BB18-9722050732D4}"/>
              </a:ext>
            </a:extLst>
          </p:cNvPr>
          <p:cNvSpPr>
            <a:spLocks noGrp="1"/>
          </p:cNvSpPr>
          <p:nvPr>
            <p:ph type="ctrTitle"/>
          </p:nvPr>
        </p:nvSpPr>
        <p:spPr>
          <a:xfrm>
            <a:off x="1524000" y="1122363"/>
            <a:ext cx="9144000" cy="2306637"/>
          </a:xfrm>
        </p:spPr>
        <p:txBody>
          <a:bodyPr>
            <a:normAutofit/>
          </a:bodyPr>
          <a:lstStyle/>
          <a:p>
            <a:r>
              <a:rPr lang="en-US" dirty="0">
                <a:highlight>
                  <a:srgbClr val="C0C0C0"/>
                </a:highlight>
                <a:latin typeface="Times New Roman" panose="02020603050405020304" pitchFamily="18" charset="0"/>
                <a:cs typeface="Times New Roman" panose="02020603050405020304" pitchFamily="18" charset="0"/>
              </a:rPr>
              <a:t>IT SUPPORT TICKET MANAGEMENT SYSTEM ANALYSIS </a:t>
            </a:r>
            <a:endParaRPr lang="en-IN" dirty="0">
              <a:highlight>
                <a:srgbClr val="C0C0C0"/>
              </a:highligh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325446-2964-95AE-9003-5675F0192768}"/>
              </a:ext>
            </a:extLst>
          </p:cNvPr>
          <p:cNvSpPr>
            <a:spLocks noGrp="1"/>
          </p:cNvSpPr>
          <p:nvPr>
            <p:ph type="subTitle" idx="1"/>
          </p:nvPr>
        </p:nvSpPr>
        <p:spPr>
          <a:xfrm>
            <a:off x="1402080" y="4373880"/>
            <a:ext cx="8976360" cy="1249680"/>
          </a:xfrm>
        </p:spPr>
        <p:txBody>
          <a:bodyPr>
            <a:normAutofit/>
          </a:bodyPr>
          <a:lstStyle/>
          <a:p>
            <a:r>
              <a:rPr lang="en-US" sz="2800" b="1" dirty="0">
                <a:highlight>
                  <a:srgbClr val="FFFF00"/>
                </a:highlight>
              </a:rPr>
              <a:t>Irman Sharma</a:t>
            </a:r>
          </a:p>
          <a:p>
            <a:endParaRPr lang="en-US" dirty="0"/>
          </a:p>
          <a:p>
            <a:r>
              <a:rPr lang="en-US" sz="2000" b="1" dirty="0">
                <a:highlight>
                  <a:srgbClr val="FFFF00"/>
                </a:highlight>
              </a:rPr>
              <a:t>19</a:t>
            </a:r>
            <a:r>
              <a:rPr lang="en-US" sz="2000" b="1" baseline="30000" dirty="0">
                <a:highlight>
                  <a:srgbClr val="FFFF00"/>
                </a:highlight>
              </a:rPr>
              <a:t>th</a:t>
            </a:r>
            <a:r>
              <a:rPr lang="en-US" sz="2000" b="1" dirty="0">
                <a:highlight>
                  <a:srgbClr val="FFFF00"/>
                </a:highlight>
              </a:rPr>
              <a:t> December 2024</a:t>
            </a:r>
            <a:endParaRPr lang="en-IN" sz="2000" b="1" dirty="0">
              <a:highlight>
                <a:srgbClr val="FFFF00"/>
              </a:highlight>
            </a:endParaRPr>
          </a:p>
        </p:txBody>
      </p:sp>
      <p:pic>
        <p:nvPicPr>
          <p:cNvPr id="6" name="Graphic 5" descr="Bar chart">
            <a:extLst>
              <a:ext uri="{FF2B5EF4-FFF2-40B4-BE49-F238E27FC236}">
                <a16:creationId xmlns:a16="http://schemas.microsoft.com/office/drawing/2014/main" id="{9669D206-2589-6597-4220-D40932D991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59040" y="4943156"/>
            <a:ext cx="1539240" cy="1808164"/>
          </a:xfrm>
          <a:prstGeom prst="rect">
            <a:avLst/>
          </a:prstGeom>
        </p:spPr>
      </p:pic>
    </p:spTree>
    <p:extLst>
      <p:ext uri="{BB962C8B-B14F-4D97-AF65-F5344CB8AC3E}">
        <p14:creationId xmlns:p14="http://schemas.microsoft.com/office/powerpoint/2010/main" val="429330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0504F-055C-935A-FF4A-6AA30339FA93}"/>
              </a:ext>
            </a:extLst>
          </p:cNvPr>
          <p:cNvSpPr>
            <a:spLocks noGrp="1"/>
          </p:cNvSpPr>
          <p:nvPr>
            <p:ph type="title"/>
          </p:nvPr>
        </p:nvSpPr>
        <p:spPr>
          <a:xfrm>
            <a:off x="1024128" y="212271"/>
            <a:ext cx="9720072" cy="440872"/>
          </a:xfrm>
        </p:spPr>
        <p:txBody>
          <a:bodyPr>
            <a:noAutofit/>
          </a:bodyPr>
          <a:lstStyle/>
          <a:p>
            <a:pPr algn="ctr"/>
            <a:r>
              <a:rPr lang="en-US" sz="3200" dirty="0"/>
              <a:t>Number of tickets based on request category </a:t>
            </a:r>
            <a:endParaRPr lang="en-IN" sz="3200" dirty="0"/>
          </a:p>
        </p:txBody>
      </p:sp>
      <p:pic>
        <p:nvPicPr>
          <p:cNvPr id="8" name="Content Placeholder 7">
            <a:extLst>
              <a:ext uri="{FF2B5EF4-FFF2-40B4-BE49-F238E27FC236}">
                <a16:creationId xmlns:a16="http://schemas.microsoft.com/office/drawing/2014/main" id="{57ABD372-DD81-05D8-B65F-522A0381B2E2}"/>
              </a:ext>
            </a:extLst>
          </p:cNvPr>
          <p:cNvPicPr>
            <a:picLocks noGrp="1" noChangeAspect="1"/>
          </p:cNvPicPr>
          <p:nvPr>
            <p:ph idx="1"/>
          </p:nvPr>
        </p:nvPicPr>
        <p:blipFill>
          <a:blip r:embed="rId2"/>
          <a:stretch>
            <a:fillRect/>
          </a:stretch>
        </p:blipFill>
        <p:spPr>
          <a:xfrm>
            <a:off x="3878580" y="1142578"/>
            <a:ext cx="4434840" cy="3216062"/>
          </a:xfrm>
          <a:prstGeom prst="rect">
            <a:avLst/>
          </a:prstGeom>
        </p:spPr>
      </p:pic>
      <p:sp>
        <p:nvSpPr>
          <p:cNvPr id="10" name="TextBox 9">
            <a:extLst>
              <a:ext uri="{FF2B5EF4-FFF2-40B4-BE49-F238E27FC236}">
                <a16:creationId xmlns:a16="http://schemas.microsoft.com/office/drawing/2014/main" id="{2B863B8C-0BC8-421A-A3A3-0C2EA98F3BAA}"/>
              </a:ext>
            </a:extLst>
          </p:cNvPr>
          <p:cNvSpPr txBox="1"/>
          <p:nvPr/>
        </p:nvSpPr>
        <p:spPr>
          <a:xfrm>
            <a:off x="0" y="4632960"/>
            <a:ext cx="12192000" cy="101566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Observations: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System has the largest ticket share, followed by login access.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ticket share of hardware is relatively low.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127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B92E-B19F-E197-FA7F-EB23A0A317A4}"/>
              </a:ext>
            </a:extLst>
          </p:cNvPr>
          <p:cNvSpPr>
            <a:spLocks noGrp="1"/>
          </p:cNvSpPr>
          <p:nvPr>
            <p:ph type="title"/>
          </p:nvPr>
        </p:nvSpPr>
        <p:spPr>
          <a:xfrm>
            <a:off x="1024128" y="212271"/>
            <a:ext cx="9720072" cy="1045029"/>
          </a:xfrm>
        </p:spPr>
        <p:txBody>
          <a:bodyPr>
            <a:normAutofit/>
          </a:bodyPr>
          <a:lstStyle/>
          <a:p>
            <a:pPr algn="ctr"/>
            <a:r>
              <a:rPr lang="en-US" sz="3600" dirty="0"/>
              <a:t>Average resolution time by category (quarter wise)</a:t>
            </a:r>
            <a:endParaRPr lang="en-IN" sz="3600" dirty="0"/>
          </a:p>
        </p:txBody>
      </p:sp>
      <p:pic>
        <p:nvPicPr>
          <p:cNvPr id="3" name="Content Placeholder 2">
            <a:extLst>
              <a:ext uri="{FF2B5EF4-FFF2-40B4-BE49-F238E27FC236}">
                <a16:creationId xmlns:a16="http://schemas.microsoft.com/office/drawing/2014/main" id="{A8645949-CE0F-3327-1AEE-FEC1A8FED40B}"/>
              </a:ext>
            </a:extLst>
          </p:cNvPr>
          <p:cNvPicPr>
            <a:picLocks noGrp="1" noChangeAspect="1"/>
          </p:cNvPicPr>
          <p:nvPr>
            <p:ph idx="1"/>
          </p:nvPr>
        </p:nvPicPr>
        <p:blipFill>
          <a:blip r:embed="rId2"/>
          <a:stretch>
            <a:fillRect/>
          </a:stretch>
        </p:blipFill>
        <p:spPr>
          <a:xfrm>
            <a:off x="3392424" y="1013460"/>
            <a:ext cx="4983480" cy="3451860"/>
          </a:xfrm>
          <a:prstGeom prst="rect">
            <a:avLst/>
          </a:prstGeom>
        </p:spPr>
      </p:pic>
      <p:sp>
        <p:nvSpPr>
          <p:cNvPr id="4" name="TextBox 3">
            <a:extLst>
              <a:ext uri="{FF2B5EF4-FFF2-40B4-BE49-F238E27FC236}">
                <a16:creationId xmlns:a16="http://schemas.microsoft.com/office/drawing/2014/main" id="{B2BDEF3C-A59C-DE7C-0464-82F4E45CA28E}"/>
              </a:ext>
            </a:extLst>
          </p:cNvPr>
          <p:cNvSpPr txBox="1"/>
          <p:nvPr/>
        </p:nvSpPr>
        <p:spPr>
          <a:xfrm>
            <a:off x="0" y="4693920"/>
            <a:ext cx="12192000" cy="1323439"/>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Observations: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structure is similar throughout the quarters, with Login Access taking the least time, and Hardware taking the most. </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894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3F87-DCB0-146E-9BB9-222CC83B78A8}"/>
              </a:ext>
            </a:extLst>
          </p:cNvPr>
          <p:cNvSpPr>
            <a:spLocks noGrp="1"/>
          </p:cNvSpPr>
          <p:nvPr>
            <p:ph type="title"/>
          </p:nvPr>
        </p:nvSpPr>
        <p:spPr>
          <a:xfrm>
            <a:off x="1024128" y="0"/>
            <a:ext cx="9720072" cy="1191986"/>
          </a:xfrm>
        </p:spPr>
        <p:txBody>
          <a:bodyPr>
            <a:normAutofit/>
          </a:bodyPr>
          <a:lstStyle/>
          <a:p>
            <a:pPr algn="ctr"/>
            <a:r>
              <a:rPr lang="en-US" sz="3200" dirty="0"/>
              <a:t>Number of tickets based on severity rate </a:t>
            </a:r>
            <a:endParaRPr lang="en-IN" sz="3200" dirty="0"/>
          </a:p>
        </p:txBody>
      </p:sp>
      <p:sp>
        <p:nvSpPr>
          <p:cNvPr id="6" name="TextBox 5">
            <a:extLst>
              <a:ext uri="{FF2B5EF4-FFF2-40B4-BE49-F238E27FC236}">
                <a16:creationId xmlns:a16="http://schemas.microsoft.com/office/drawing/2014/main" id="{8E34754C-019E-8230-CF48-B7116614B954}"/>
              </a:ext>
            </a:extLst>
          </p:cNvPr>
          <p:cNvSpPr txBox="1"/>
          <p:nvPr/>
        </p:nvSpPr>
        <p:spPr>
          <a:xfrm>
            <a:off x="0" y="3918857"/>
            <a:ext cx="12589329" cy="984885"/>
          </a:xfrm>
          <a:prstGeom prst="rect">
            <a:avLst/>
          </a:prstGeom>
          <a:noFill/>
        </p:spPr>
        <p:txBody>
          <a:bodyPr wrap="square" rtlCol="0">
            <a:spAutoFit/>
          </a:bodyPr>
          <a:lstStyle/>
          <a:p>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endParaRPr lang="en-IN" b="1" dirty="0"/>
          </a:p>
        </p:txBody>
      </p:sp>
      <p:pic>
        <p:nvPicPr>
          <p:cNvPr id="11" name="Content Placeholder 10">
            <a:extLst>
              <a:ext uri="{FF2B5EF4-FFF2-40B4-BE49-F238E27FC236}">
                <a16:creationId xmlns:a16="http://schemas.microsoft.com/office/drawing/2014/main" id="{107CA3C4-1E64-911E-4517-015D9A644448}"/>
              </a:ext>
            </a:extLst>
          </p:cNvPr>
          <p:cNvPicPr>
            <a:picLocks noGrp="1" noChangeAspect="1"/>
          </p:cNvPicPr>
          <p:nvPr>
            <p:ph idx="1"/>
          </p:nvPr>
        </p:nvPicPr>
        <p:blipFill>
          <a:blip r:embed="rId2"/>
          <a:stretch>
            <a:fillRect/>
          </a:stretch>
        </p:blipFill>
        <p:spPr>
          <a:xfrm>
            <a:off x="3604260" y="939982"/>
            <a:ext cx="4983480" cy="3230880"/>
          </a:xfrm>
          <a:prstGeom prst="rect">
            <a:avLst/>
          </a:prstGeom>
        </p:spPr>
      </p:pic>
      <p:sp>
        <p:nvSpPr>
          <p:cNvPr id="12" name="TextBox 11">
            <a:extLst>
              <a:ext uri="{FF2B5EF4-FFF2-40B4-BE49-F238E27FC236}">
                <a16:creationId xmlns:a16="http://schemas.microsoft.com/office/drawing/2014/main" id="{9676201A-2DF5-CF8D-166A-EA60C6A5BF9E}"/>
              </a:ext>
            </a:extLst>
          </p:cNvPr>
          <p:cNvSpPr txBox="1"/>
          <p:nvPr/>
        </p:nvSpPr>
        <p:spPr>
          <a:xfrm>
            <a:off x="0" y="4411299"/>
            <a:ext cx="12192000" cy="101566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Observation:</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Severity Rate 2 has the highest number of tickets.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Severity Rate 0 has the least number of tickets, which is not a favorable scenario.</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726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3B19C-1A7F-E26C-D0DE-6B4A78414A45}"/>
              </a:ext>
            </a:extLst>
          </p:cNvPr>
          <p:cNvSpPr>
            <a:spLocks noGrp="1"/>
          </p:cNvSpPr>
          <p:nvPr>
            <p:ph type="title"/>
          </p:nvPr>
        </p:nvSpPr>
        <p:spPr>
          <a:xfrm>
            <a:off x="1024128" y="0"/>
            <a:ext cx="9720072" cy="816429"/>
          </a:xfrm>
        </p:spPr>
        <p:txBody>
          <a:bodyPr>
            <a:normAutofit/>
          </a:bodyPr>
          <a:lstStyle/>
          <a:p>
            <a:pPr algn="ctr"/>
            <a:r>
              <a:rPr lang="en-US" sz="2800" dirty="0"/>
              <a:t>Ticket count based on satisfaction scores</a:t>
            </a:r>
            <a:endParaRPr lang="en-IN" sz="2800" dirty="0"/>
          </a:p>
        </p:txBody>
      </p:sp>
      <p:sp>
        <p:nvSpPr>
          <p:cNvPr id="7" name="TextBox 6">
            <a:extLst>
              <a:ext uri="{FF2B5EF4-FFF2-40B4-BE49-F238E27FC236}">
                <a16:creationId xmlns:a16="http://schemas.microsoft.com/office/drawing/2014/main" id="{FDBC18D8-434F-E890-AB5D-E2435528C935}"/>
              </a:ext>
            </a:extLst>
          </p:cNvPr>
          <p:cNvSpPr txBox="1"/>
          <p:nvPr/>
        </p:nvSpPr>
        <p:spPr>
          <a:xfrm>
            <a:off x="0" y="4196443"/>
            <a:ext cx="12192000" cy="707886"/>
          </a:xfrm>
          <a:prstGeom prst="rect">
            <a:avLst/>
          </a:prstGeom>
          <a:noFill/>
        </p:spPr>
        <p:txBody>
          <a:bodyPr wrap="square" rtlCol="0">
            <a:spAutoFit/>
          </a:bodyPr>
          <a:lstStyle/>
          <a:p>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BA79C492-B809-A2CC-2ADE-98D5F47CC96E}"/>
              </a:ext>
            </a:extLst>
          </p:cNvPr>
          <p:cNvPicPr>
            <a:picLocks noGrp="1" noChangeAspect="1"/>
          </p:cNvPicPr>
          <p:nvPr>
            <p:ph idx="1"/>
          </p:nvPr>
        </p:nvPicPr>
        <p:blipFill>
          <a:blip r:embed="rId2"/>
          <a:stretch>
            <a:fillRect/>
          </a:stretch>
        </p:blipFill>
        <p:spPr>
          <a:xfrm>
            <a:off x="3300984" y="1137780"/>
            <a:ext cx="5166360" cy="3281820"/>
          </a:xfrm>
          <a:prstGeom prst="rect">
            <a:avLst/>
          </a:prstGeom>
        </p:spPr>
      </p:pic>
      <p:sp>
        <p:nvSpPr>
          <p:cNvPr id="9" name="TextBox 8">
            <a:extLst>
              <a:ext uri="{FF2B5EF4-FFF2-40B4-BE49-F238E27FC236}">
                <a16:creationId xmlns:a16="http://schemas.microsoft.com/office/drawing/2014/main" id="{C0DDD700-2E4A-14A6-9A35-84BE41F17166}"/>
              </a:ext>
            </a:extLst>
          </p:cNvPr>
          <p:cNvSpPr txBox="1"/>
          <p:nvPr/>
        </p:nvSpPr>
        <p:spPr>
          <a:xfrm>
            <a:off x="0" y="4709160"/>
            <a:ext cx="12192000" cy="101566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Observations: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Satisfaction Score 5 has the highest number of tickets, which is great.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Satisfaction Rate 1 has more tickets than 2 and 3, which is not favorable.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278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322C-9D0F-7FD8-9A82-CD353DAD79FD}"/>
              </a:ext>
            </a:extLst>
          </p:cNvPr>
          <p:cNvSpPr>
            <a:spLocks noGrp="1"/>
          </p:cNvSpPr>
          <p:nvPr>
            <p:ph type="title"/>
          </p:nvPr>
        </p:nvSpPr>
        <p:spPr>
          <a:xfrm>
            <a:off x="1024128" y="0"/>
            <a:ext cx="9720072" cy="883920"/>
          </a:xfrm>
        </p:spPr>
        <p:txBody>
          <a:bodyPr>
            <a:normAutofit/>
          </a:bodyPr>
          <a:lstStyle/>
          <a:p>
            <a:pPr algn="ctr"/>
            <a:r>
              <a:rPr lang="en-US" sz="3200" dirty="0"/>
              <a:t>Age group by satisfaction rate</a:t>
            </a:r>
            <a:endParaRPr lang="en-IN" sz="3200" dirty="0"/>
          </a:p>
        </p:txBody>
      </p:sp>
      <p:pic>
        <p:nvPicPr>
          <p:cNvPr id="4" name="Content Placeholder 3">
            <a:extLst>
              <a:ext uri="{FF2B5EF4-FFF2-40B4-BE49-F238E27FC236}">
                <a16:creationId xmlns:a16="http://schemas.microsoft.com/office/drawing/2014/main" id="{9BC74508-FFBE-3794-6C1A-CFD09DC758D9}"/>
              </a:ext>
            </a:extLst>
          </p:cNvPr>
          <p:cNvPicPr>
            <a:picLocks noGrp="1" noChangeAspect="1"/>
          </p:cNvPicPr>
          <p:nvPr>
            <p:ph idx="1"/>
          </p:nvPr>
        </p:nvPicPr>
        <p:blipFill>
          <a:blip r:embed="rId2"/>
          <a:stretch>
            <a:fillRect/>
          </a:stretch>
        </p:blipFill>
        <p:spPr>
          <a:xfrm>
            <a:off x="3704844" y="883920"/>
            <a:ext cx="4358640" cy="3474720"/>
          </a:xfrm>
          <a:prstGeom prst="rect">
            <a:avLst/>
          </a:prstGeom>
        </p:spPr>
      </p:pic>
      <p:sp>
        <p:nvSpPr>
          <p:cNvPr id="5" name="TextBox 4">
            <a:extLst>
              <a:ext uri="{FF2B5EF4-FFF2-40B4-BE49-F238E27FC236}">
                <a16:creationId xmlns:a16="http://schemas.microsoft.com/office/drawing/2014/main" id="{649C2387-4BA4-F17D-6767-95DEA89691D5}"/>
              </a:ext>
            </a:extLst>
          </p:cNvPr>
          <p:cNvSpPr txBox="1"/>
          <p:nvPr/>
        </p:nvSpPr>
        <p:spPr>
          <a:xfrm>
            <a:off x="0" y="4663440"/>
            <a:ext cx="12192000" cy="101566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Observations: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Senior agents have higher satisfaction score on average.</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However, the difference is not that significant.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521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551F-8DCF-BC28-9AC7-B5C04F7F7432}"/>
              </a:ext>
            </a:extLst>
          </p:cNvPr>
          <p:cNvSpPr>
            <a:spLocks noGrp="1"/>
          </p:cNvSpPr>
          <p:nvPr>
            <p:ph type="title"/>
          </p:nvPr>
        </p:nvSpPr>
        <p:spPr>
          <a:xfrm>
            <a:off x="1024128" y="1"/>
            <a:ext cx="9720072" cy="609600"/>
          </a:xfrm>
        </p:spPr>
        <p:txBody>
          <a:bodyPr>
            <a:noAutofit/>
          </a:bodyPr>
          <a:lstStyle/>
          <a:p>
            <a:pPr algn="ctr"/>
            <a:r>
              <a:rPr lang="en-US" sz="4000" u="sng" dirty="0">
                <a:solidFill>
                  <a:schemeClr val="tx1"/>
                </a:solidFill>
                <a:highlight>
                  <a:srgbClr val="FFFF00"/>
                </a:highlight>
              </a:rPr>
              <a:t>dashboard</a:t>
            </a:r>
            <a:endParaRPr lang="en-IN" sz="4000" u="sng" dirty="0">
              <a:solidFill>
                <a:schemeClr val="tx1"/>
              </a:solidFill>
              <a:highlight>
                <a:srgbClr val="FFFF00"/>
              </a:highlight>
            </a:endParaRPr>
          </a:p>
        </p:txBody>
      </p:sp>
      <p:pic>
        <p:nvPicPr>
          <p:cNvPr id="7" name="Content Placeholder 6">
            <a:extLst>
              <a:ext uri="{FF2B5EF4-FFF2-40B4-BE49-F238E27FC236}">
                <a16:creationId xmlns:a16="http://schemas.microsoft.com/office/drawing/2014/main" id="{6E749264-078B-79BF-3EBF-970D61E7DB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419" y="785813"/>
            <a:ext cx="9301162" cy="5772150"/>
          </a:xfrm>
        </p:spPr>
      </p:pic>
    </p:spTree>
    <p:extLst>
      <p:ext uri="{BB962C8B-B14F-4D97-AF65-F5344CB8AC3E}">
        <p14:creationId xmlns:p14="http://schemas.microsoft.com/office/powerpoint/2010/main" val="389279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19A8-FA28-1F06-A0BA-0A0DD001CB1E}"/>
              </a:ext>
            </a:extLst>
          </p:cNvPr>
          <p:cNvSpPr>
            <a:spLocks noGrp="1"/>
          </p:cNvSpPr>
          <p:nvPr>
            <p:ph type="title"/>
          </p:nvPr>
        </p:nvSpPr>
        <p:spPr>
          <a:xfrm>
            <a:off x="1024128" y="0"/>
            <a:ext cx="9720072" cy="990600"/>
          </a:xfrm>
        </p:spPr>
        <p:txBody>
          <a:bodyPr>
            <a:normAutofit/>
          </a:bodyPr>
          <a:lstStyle/>
          <a:p>
            <a:pPr algn="ctr"/>
            <a:r>
              <a:rPr lang="en-US" sz="3600" dirty="0">
                <a:highlight>
                  <a:srgbClr val="FFFF00"/>
                </a:highlight>
              </a:rPr>
              <a:t>Recommendations </a:t>
            </a:r>
            <a:endParaRPr lang="en-IN" sz="3600" dirty="0">
              <a:highlight>
                <a:srgbClr val="FFFF00"/>
              </a:highlight>
            </a:endParaRPr>
          </a:p>
        </p:txBody>
      </p:sp>
      <p:sp>
        <p:nvSpPr>
          <p:cNvPr id="3" name="Content Placeholder 2">
            <a:extLst>
              <a:ext uri="{FF2B5EF4-FFF2-40B4-BE49-F238E27FC236}">
                <a16:creationId xmlns:a16="http://schemas.microsoft.com/office/drawing/2014/main" id="{A54D9301-034A-4381-E41F-4EA9CD1C3C2C}"/>
              </a:ext>
            </a:extLst>
          </p:cNvPr>
          <p:cNvSpPr>
            <a:spLocks noGrp="1"/>
          </p:cNvSpPr>
          <p:nvPr>
            <p:ph idx="1"/>
          </p:nvPr>
        </p:nvSpPr>
        <p:spPr>
          <a:xfrm>
            <a:off x="1024128" y="990601"/>
            <a:ext cx="9720071" cy="5318760"/>
          </a:xfrm>
        </p:spPr>
        <p:txBody>
          <a:bodyPr/>
          <a:lstStyle/>
          <a:p>
            <a:pPr>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 There should be quality checks for hardware or investment in new hardware because the current hardware issues take a long time to get resolved on average.</a:t>
            </a:r>
          </a:p>
          <a:p>
            <a:pPr>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 Software and Systems should also be examined because they have high resolution     time on average as well. </a:t>
            </a:r>
          </a:p>
          <a:p>
            <a:pPr>
              <a:buFont typeface="Wingdings" panose="05000000000000000000" pitchFamily="2" charset="2"/>
              <a:buChar char="§"/>
            </a:pPr>
            <a:r>
              <a:rPr lang="en-US" kern="100" dirty="0">
                <a:effectLst/>
                <a:latin typeface="Calibri" panose="020F0502020204030204" pitchFamily="34" charset="0"/>
                <a:ea typeface="Calibri" panose="020F0502020204030204" pitchFamily="34" charset="0"/>
                <a:cs typeface="Calibri" panose="020F0502020204030204" pitchFamily="34"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Invest in training: Invest in training of agents with average satisfaction rates less than 4. Also invest in training of agents with average time of resolution more than 4. Also, the grand total of ratio of average satisfaction rating and average resolution time is 0.9. Agents with the ratio less than 0.9 should be given training.</a:t>
            </a:r>
          </a:p>
          <a:p>
            <a:pPr>
              <a:buFont typeface="Wingdings" panose="05000000000000000000" pitchFamily="2" charset="2"/>
              <a:buChar char="§"/>
            </a:pP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The current software tools are not as effective in managing tickets as desired based on the comparison of priority and severity levels. Investments should be made in improving them or new tools should be implemented.</a:t>
            </a:r>
          </a:p>
          <a:p>
            <a:pPr marL="0" indent="0">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156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737E-8D07-FE0D-1F64-63A4380E6B6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1EF6AC78-C68E-F78F-42D1-8EB0C165080A}"/>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By using the insights and recommendations provided in this presentation, the IT ticket management system can be more efficient. </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system is efficient enough. However, there is room for improvement. </a:t>
            </a:r>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Graphic 4" descr="Bar chart">
            <a:extLst>
              <a:ext uri="{FF2B5EF4-FFF2-40B4-BE49-F238E27FC236}">
                <a16:creationId xmlns:a16="http://schemas.microsoft.com/office/drawing/2014/main" id="{79B4648A-ABF5-CDAA-5CF8-F929BC47A3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28" y="4924615"/>
            <a:ext cx="2307525" cy="1585913"/>
          </a:xfrm>
          <a:prstGeom prst="rect">
            <a:avLst/>
          </a:prstGeom>
        </p:spPr>
      </p:pic>
    </p:spTree>
    <p:extLst>
      <p:ext uri="{BB962C8B-B14F-4D97-AF65-F5344CB8AC3E}">
        <p14:creationId xmlns:p14="http://schemas.microsoft.com/office/powerpoint/2010/main" val="1444154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9DE2-54F7-43BB-2A1A-28FA5472C052}"/>
              </a:ext>
            </a:extLst>
          </p:cNvPr>
          <p:cNvSpPr>
            <a:spLocks noGrp="1"/>
          </p:cNvSpPr>
          <p:nvPr>
            <p:ph type="title"/>
          </p:nvPr>
        </p:nvSpPr>
        <p:spPr>
          <a:xfrm>
            <a:off x="1024128" y="585216"/>
            <a:ext cx="9720072" cy="557784"/>
          </a:xfrm>
        </p:spPr>
        <p:txBody>
          <a:bodyPr>
            <a:noAutofit/>
          </a:bodyPr>
          <a:lstStyle/>
          <a:p>
            <a:r>
              <a:rPr lang="en-US" sz="4000" dirty="0"/>
              <a:t>Problem statement</a:t>
            </a:r>
            <a:endParaRPr lang="en-IN" sz="4000" dirty="0"/>
          </a:p>
        </p:txBody>
      </p:sp>
      <p:sp>
        <p:nvSpPr>
          <p:cNvPr id="3" name="Content Placeholder 2">
            <a:extLst>
              <a:ext uri="{FF2B5EF4-FFF2-40B4-BE49-F238E27FC236}">
                <a16:creationId xmlns:a16="http://schemas.microsoft.com/office/drawing/2014/main" id="{F250B9DD-E7B5-188C-4D62-390ADEF9814D}"/>
              </a:ext>
            </a:extLst>
          </p:cNvPr>
          <p:cNvSpPr>
            <a:spLocks noGrp="1"/>
          </p:cNvSpPr>
          <p:nvPr>
            <p:ph idx="1"/>
          </p:nvPr>
        </p:nvSpPr>
        <p:spPr>
          <a:xfrm>
            <a:off x="1024128" y="1143000"/>
            <a:ext cx="9720071" cy="5166360"/>
          </a:xfrm>
        </p:spPr>
        <p:txBody>
          <a:bodyPr/>
          <a:lstStyle/>
          <a:p>
            <a:pPr algn="l"/>
            <a:r>
              <a:rPr lang="en-US" b="0" i="0" dirty="0">
                <a:solidFill>
                  <a:srgbClr val="5B6271"/>
                </a:solidFill>
                <a:effectLst/>
                <a:latin typeface="Switzer"/>
              </a:rPr>
              <a:t>You are tasked with analyzing the IT support ticket management system to understand the performance of IT agents, the efficiency of ticket resolution, and the satisfaction levels of employees. The objective is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p>
          <a:p>
            <a:pPr algn="l"/>
            <a:r>
              <a:rPr lang="en-US" dirty="0">
                <a:solidFill>
                  <a:srgbClr val="5B6271"/>
                </a:solidFill>
                <a:latin typeface="Switzer"/>
              </a:rPr>
              <a:t>Some Objectives:</a:t>
            </a:r>
          </a:p>
          <a:p>
            <a:pPr>
              <a:buFont typeface="Arial" panose="020B0604020202020204" pitchFamily="34" charset="0"/>
              <a:buChar char="•"/>
            </a:pPr>
            <a:r>
              <a:rPr lang="en-US" dirty="0">
                <a:solidFill>
                  <a:srgbClr val="5B6271"/>
                </a:solidFill>
                <a:latin typeface="Switzer"/>
              </a:rPr>
              <a:t> Identify agents that should be fired or trained.</a:t>
            </a:r>
          </a:p>
          <a:p>
            <a:pPr>
              <a:buFont typeface="Arial" panose="020B0604020202020204" pitchFamily="34" charset="0"/>
              <a:buChar char="•"/>
            </a:pPr>
            <a:r>
              <a:rPr lang="en-US" dirty="0">
                <a:solidFill>
                  <a:srgbClr val="5B6271"/>
                </a:solidFill>
                <a:latin typeface="Switzer"/>
              </a:rPr>
              <a:t>Identify request categories to invest in to reduce ticket count and improve the efficiency of ticket resolution.</a:t>
            </a:r>
          </a:p>
          <a:p>
            <a:pPr>
              <a:buFont typeface="Arial" panose="020B0604020202020204" pitchFamily="34" charset="0"/>
              <a:buChar char="•"/>
            </a:pPr>
            <a:r>
              <a:rPr lang="en-US" dirty="0">
                <a:solidFill>
                  <a:srgbClr val="5B6271"/>
                </a:solidFill>
                <a:latin typeface="Switzer"/>
              </a:rPr>
              <a:t>Compare priority and severity over the years. </a:t>
            </a:r>
          </a:p>
          <a:p>
            <a:pPr>
              <a:buFont typeface="Arial" panose="020B0604020202020204" pitchFamily="34" charset="0"/>
              <a:buChar char="•"/>
            </a:pPr>
            <a:endParaRPr lang="en-US" dirty="0">
              <a:solidFill>
                <a:srgbClr val="5B6271"/>
              </a:solidFill>
              <a:latin typeface="Switzer"/>
            </a:endParaRPr>
          </a:p>
        </p:txBody>
      </p:sp>
    </p:spTree>
    <p:extLst>
      <p:ext uri="{BB962C8B-B14F-4D97-AF65-F5344CB8AC3E}">
        <p14:creationId xmlns:p14="http://schemas.microsoft.com/office/powerpoint/2010/main" val="4951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3D8A-6559-F35C-92E7-EB7D427FF97F}"/>
              </a:ext>
            </a:extLst>
          </p:cNvPr>
          <p:cNvSpPr>
            <a:spLocks noGrp="1"/>
          </p:cNvSpPr>
          <p:nvPr>
            <p:ph type="title"/>
          </p:nvPr>
        </p:nvSpPr>
        <p:spPr>
          <a:xfrm>
            <a:off x="1024128" y="0"/>
            <a:ext cx="9720072" cy="975360"/>
          </a:xfrm>
        </p:spPr>
        <p:txBody>
          <a:bodyPr>
            <a:normAutofit/>
          </a:bodyPr>
          <a:lstStyle/>
          <a:p>
            <a:r>
              <a:rPr lang="en-US" sz="3200" dirty="0"/>
              <a:t>Dataset</a:t>
            </a:r>
            <a:endParaRPr lang="en-IN" sz="3200" dirty="0"/>
          </a:p>
        </p:txBody>
      </p:sp>
      <p:pic>
        <p:nvPicPr>
          <p:cNvPr id="9" name="Content Placeholder 8">
            <a:extLst>
              <a:ext uri="{FF2B5EF4-FFF2-40B4-BE49-F238E27FC236}">
                <a16:creationId xmlns:a16="http://schemas.microsoft.com/office/drawing/2014/main" id="{7241E77B-90AC-E8D6-FCE5-67275A6BF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999" y="722359"/>
            <a:ext cx="9220201" cy="3148601"/>
          </a:xfrm>
        </p:spPr>
      </p:pic>
      <p:pic>
        <p:nvPicPr>
          <p:cNvPr id="11" name="Picture 10">
            <a:extLst>
              <a:ext uri="{FF2B5EF4-FFF2-40B4-BE49-F238E27FC236}">
                <a16:creationId xmlns:a16="http://schemas.microsoft.com/office/drawing/2014/main" id="{E17261FA-E393-DA09-EA46-288A5908D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4062109"/>
            <a:ext cx="8165423" cy="2795891"/>
          </a:xfrm>
          <a:prstGeom prst="rect">
            <a:avLst/>
          </a:prstGeom>
        </p:spPr>
      </p:pic>
    </p:spTree>
    <p:extLst>
      <p:ext uri="{BB962C8B-B14F-4D97-AF65-F5344CB8AC3E}">
        <p14:creationId xmlns:p14="http://schemas.microsoft.com/office/powerpoint/2010/main" val="22661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8307-200D-C89A-9A6B-F1AB966C84C8}"/>
              </a:ext>
            </a:extLst>
          </p:cNvPr>
          <p:cNvSpPr>
            <a:spLocks noGrp="1"/>
          </p:cNvSpPr>
          <p:nvPr>
            <p:ph type="title"/>
          </p:nvPr>
        </p:nvSpPr>
        <p:spPr>
          <a:xfrm>
            <a:off x="1024128" y="277586"/>
            <a:ext cx="9720072" cy="1191985"/>
          </a:xfrm>
        </p:spPr>
        <p:txBody>
          <a:bodyPr/>
          <a:lstStyle/>
          <a:p>
            <a:r>
              <a:rPr lang="en-US" dirty="0"/>
              <a:t>Data summary</a:t>
            </a:r>
            <a:endParaRPr lang="en-IN" dirty="0"/>
          </a:p>
        </p:txBody>
      </p:sp>
      <p:sp>
        <p:nvSpPr>
          <p:cNvPr id="3" name="Content Placeholder 2">
            <a:extLst>
              <a:ext uri="{FF2B5EF4-FFF2-40B4-BE49-F238E27FC236}">
                <a16:creationId xmlns:a16="http://schemas.microsoft.com/office/drawing/2014/main" id="{72392574-687F-0463-D3EF-7AAFB5032F0C}"/>
              </a:ext>
            </a:extLst>
          </p:cNvPr>
          <p:cNvSpPr>
            <a:spLocks noGrp="1"/>
          </p:cNvSpPr>
          <p:nvPr>
            <p:ph idx="1"/>
          </p:nvPr>
        </p:nvSpPr>
        <p:spPr>
          <a:xfrm>
            <a:off x="1024128" y="1240971"/>
            <a:ext cx="9720071" cy="5617029"/>
          </a:xfrm>
        </p:spPr>
        <p:txBody>
          <a:bodyPr>
            <a:normAutofit/>
          </a:bodyPr>
          <a:lstStyle/>
          <a:p>
            <a:r>
              <a:rPr lang="en-US" dirty="0"/>
              <a:t>Key attributes: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ID Ticket: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Identifier of the ticket. Useful in ticket count request category/agent wise</a:t>
            </a:r>
          </a:p>
          <a:p>
            <a:pPr marL="34290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Fecha</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Ticket date. Useful in tracking performance metrics over time. </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Agent 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ID of the agent assigned to the ticket. A very useful attribute to check attributes for each agent. For example, average satisfaction rate or average resolution time for each agent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Request Category: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(Login Access, System, Software). Helps in understanding metrics for each category, so we get a better understanding of where to inves</a:t>
            </a:r>
            <a:r>
              <a:rPr lang="en-IN" sz="1800" kern="100" dirty="0">
                <a:latin typeface="Calibri" panose="020F0502020204030204" pitchFamily="34" charset="0"/>
                <a:ea typeface="Calibri" panose="020F0502020204030204" pitchFamily="34" charset="0"/>
                <a:cs typeface="Times New Roman" panose="02020603050405020304" pitchFamily="18" charset="0"/>
              </a:rPr>
              <a:t>t. </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Severity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Issue severity. </a:t>
            </a:r>
            <a:r>
              <a:rPr lang="en-IN" sz="1800" kern="100" dirty="0">
                <a:latin typeface="Calibri" panose="020F0502020204030204" pitchFamily="34" charset="0"/>
                <a:ea typeface="Calibri" panose="020F0502020204030204" pitchFamily="34" charset="0"/>
                <a:cs typeface="Times New Roman" panose="02020603050405020304" pitchFamily="18" charset="0"/>
              </a:rPr>
              <a:t>Comparison of issue severity with priority gives us important insights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Priority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Priority level of the issue. Comparison with severity gives us important insights</a:t>
            </a:r>
          </a:p>
          <a:p>
            <a:pPr marL="0" lvl="0" indent="0">
              <a:lnSpc>
                <a:spcPct val="107000"/>
              </a:lnSpc>
              <a:spcAft>
                <a:spcPts val="800"/>
              </a:spcAft>
              <a:buSzPts val="1000"/>
              <a:buNone/>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2491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D174D-14E2-719D-22A7-C56B3D47838F}"/>
              </a:ext>
            </a:extLst>
          </p:cNvPr>
          <p:cNvSpPr>
            <a:spLocks noGrp="1"/>
          </p:cNvSpPr>
          <p:nvPr>
            <p:ph type="title"/>
          </p:nvPr>
        </p:nvSpPr>
        <p:spPr>
          <a:xfrm>
            <a:off x="1024128" y="0"/>
            <a:ext cx="9720072" cy="1485900"/>
          </a:xfrm>
        </p:spPr>
        <p:txBody>
          <a:bodyPr/>
          <a:lstStyle/>
          <a:p>
            <a:r>
              <a:rPr lang="en-US" dirty="0"/>
              <a:t>Data summary (continued)</a:t>
            </a:r>
            <a:endParaRPr lang="en-IN" dirty="0"/>
          </a:p>
        </p:txBody>
      </p:sp>
      <p:sp>
        <p:nvSpPr>
          <p:cNvPr id="3" name="Content Placeholder 2">
            <a:extLst>
              <a:ext uri="{FF2B5EF4-FFF2-40B4-BE49-F238E27FC236}">
                <a16:creationId xmlns:a16="http://schemas.microsoft.com/office/drawing/2014/main" id="{48124019-10D0-05C1-E21F-FB7E7E3C16D4}"/>
              </a:ext>
            </a:extLst>
          </p:cNvPr>
          <p:cNvSpPr>
            <a:spLocks noGrp="1"/>
          </p:cNvSpPr>
          <p:nvPr>
            <p:ph idx="1"/>
          </p:nvPr>
        </p:nvSpPr>
        <p:spPr>
          <a:xfrm>
            <a:off x="1024128" y="1322614"/>
            <a:ext cx="9720071" cy="5339441"/>
          </a:xfrm>
        </p:spPr>
        <p:txBody>
          <a:bodyPr>
            <a:normAutofit/>
          </a:bodyPr>
          <a:lstStyle/>
          <a:p>
            <a:r>
              <a:rPr lang="en-US" dirty="0"/>
              <a:t>Key attributes (continued):</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Resolution Time (Days):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Days taken for ticket resolution. </a:t>
            </a:r>
            <a:r>
              <a:rPr lang="en-IN" sz="1800" kern="100" dirty="0">
                <a:latin typeface="Calibri" panose="020F0502020204030204" pitchFamily="34" charset="0"/>
                <a:ea typeface="Calibri" panose="020F0502020204030204" pitchFamily="34" charset="0"/>
                <a:cs typeface="Times New Roman" panose="02020603050405020304" pitchFamily="18" charset="0"/>
              </a:rPr>
              <a:t>A very important metric, because the number of days taken is a key indicator of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Satisfaction Rate: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Satisfaction level provided by the employee. A direct indicator of performance. </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Full Name: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a:t>
            </a:r>
            <a:r>
              <a:rPr lang="en-IN" sz="1800" kern="100" dirty="0">
                <a:latin typeface="Calibri" panose="020F0502020204030204" pitchFamily="34" charset="0"/>
                <a:ea typeface="Calibri" panose="020F0502020204030204" pitchFamily="34" charset="0"/>
                <a:cs typeface="Times New Roman" panose="02020603050405020304" pitchFamily="18" charset="0"/>
              </a:rPr>
              <a:t>ull name of the IT agent. </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Procedure to find inconsistent values: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Filter from “Sort and Filter” to reveal all the values from each column. Manuel checking of the values from each column for inconsistencies. There are no inconsistencies in the data set. </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Formula to count missing values: </a:t>
            </a:r>
            <a:r>
              <a:rPr lang="en-IN" sz="18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=COUNTBLANK(A1:J97499)+COUNTBLANK(Sheet2!A1:F51)</a:t>
            </a:r>
            <a:r>
              <a:rPr lang="en-IN" sz="1800" kern="100" dirty="0">
                <a:highlight>
                  <a:srgbClr val="00FFFF"/>
                </a:highligh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are 0 missing values in the dataset. </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Also,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there are no duplicates in the dataset (“Remove Duplicates” was used)</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100184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CCC5-3149-C522-E95F-64C439C3F25C}"/>
              </a:ext>
            </a:extLst>
          </p:cNvPr>
          <p:cNvSpPr>
            <a:spLocks noGrp="1"/>
          </p:cNvSpPr>
          <p:nvPr>
            <p:ph type="title"/>
          </p:nvPr>
        </p:nvSpPr>
        <p:spPr>
          <a:xfrm>
            <a:off x="1024128" y="310244"/>
            <a:ext cx="9720072" cy="734785"/>
          </a:xfrm>
        </p:spPr>
        <p:txBody>
          <a:bodyPr/>
          <a:lstStyle/>
          <a:p>
            <a:r>
              <a:rPr lang="en-US" dirty="0"/>
              <a:t>Methodology </a:t>
            </a:r>
            <a:endParaRPr lang="en-IN" dirty="0"/>
          </a:p>
        </p:txBody>
      </p:sp>
      <p:sp>
        <p:nvSpPr>
          <p:cNvPr id="3" name="Content Placeholder 2">
            <a:extLst>
              <a:ext uri="{FF2B5EF4-FFF2-40B4-BE49-F238E27FC236}">
                <a16:creationId xmlns:a16="http://schemas.microsoft.com/office/drawing/2014/main" id="{7F1762A2-276E-1980-F3E7-E4E73443F93C}"/>
              </a:ext>
            </a:extLst>
          </p:cNvPr>
          <p:cNvSpPr>
            <a:spLocks noGrp="1"/>
          </p:cNvSpPr>
          <p:nvPr>
            <p:ph idx="1"/>
          </p:nvPr>
        </p:nvSpPr>
        <p:spPr>
          <a:xfrm>
            <a:off x="1024128" y="1045029"/>
            <a:ext cx="9720071" cy="5502728"/>
          </a:xfrm>
        </p:spPr>
        <p:txBody>
          <a:bodyPr/>
          <a:lstStyle/>
          <a:p>
            <a:r>
              <a:rPr lang="en-US" dirty="0"/>
              <a:t>Analytical Methods and Tools used:</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Data Cleaning: Checking for missing values, inconsistencies and duplicates. Checked missing values using</a:t>
            </a:r>
            <a:r>
              <a:rPr lang="en-IN" b="1" kern="100" dirty="0">
                <a:effectLst/>
                <a:latin typeface="Calibri" panose="020F0502020204030204" pitchFamily="34" charset="0"/>
                <a:ea typeface="Calibri" panose="020F0502020204030204" pitchFamily="34" charset="0"/>
                <a:cs typeface="Calibri" panose="020F0502020204030204" pitchFamily="34" charset="0"/>
              </a:rPr>
              <a:t> “</a:t>
            </a:r>
            <a:r>
              <a:rPr lang="en-IN" kern="100" dirty="0">
                <a:effectLst/>
                <a:latin typeface="Calibri" panose="020F0502020204030204" pitchFamily="34" charset="0"/>
                <a:ea typeface="Calibri" panose="020F0502020204030204" pitchFamily="34" charset="0"/>
                <a:cs typeface="Calibri" panose="020F0502020204030204" pitchFamily="34" charset="0"/>
              </a:rPr>
              <a:t>=COUNTBLANK(A1:J97499)+COUNTBLANK(Sheet2!A1:F51)”, inconsistencies using manual checking with “Filter” where all the values were revealed for only one tim</a:t>
            </a:r>
            <a:r>
              <a:rPr lang="en-IN" kern="100" dirty="0">
                <a:latin typeface="Calibri" panose="020F0502020204030204" pitchFamily="34" charset="0"/>
                <a:ea typeface="Calibri" panose="020F0502020204030204" pitchFamily="34" charset="0"/>
                <a:cs typeface="Calibri" panose="020F0502020204030204" pitchFamily="34" charset="0"/>
              </a:rPr>
              <a:t>e, and duplicates using “Remove Duplicates.”</a:t>
            </a:r>
          </a:p>
          <a:p>
            <a:pPr>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Calibri" panose="020F0502020204030204" pitchFamily="34" charset="0"/>
              </a:rPr>
              <a:t> Aggregate Functions: Functions like average, correlation were used to get a better understandin</a:t>
            </a:r>
            <a:r>
              <a:rPr lang="en-IN" kern="100" dirty="0">
                <a:latin typeface="Calibri" panose="020F0502020204030204" pitchFamily="34" charset="0"/>
                <a:ea typeface="Calibri" panose="020F0502020204030204" pitchFamily="34" charset="0"/>
                <a:cs typeface="Calibri" panose="020F0502020204030204" pitchFamily="34" charset="0"/>
              </a:rPr>
              <a:t>g of the data. For example, average function was used to find the average of resolution time. </a:t>
            </a:r>
          </a:p>
          <a:p>
            <a:pPr>
              <a:buFont typeface="Arial" panose="020B0604020202020204" pitchFamily="34" charset="0"/>
              <a:buChar char="•"/>
            </a:pPr>
            <a:r>
              <a:rPr lang="en-IN" kern="100" dirty="0">
                <a:effectLst/>
                <a:latin typeface="Calibri" panose="020F0502020204030204" pitchFamily="34" charset="0"/>
                <a:ea typeface="Calibri" panose="020F0502020204030204" pitchFamily="34" charset="0"/>
                <a:cs typeface="Calibri" panose="020F0502020204030204" pitchFamily="34" charset="0"/>
              </a:rPr>
              <a:t> Pivot T</a:t>
            </a:r>
            <a:r>
              <a:rPr lang="en-IN" kern="100" dirty="0">
                <a:latin typeface="Calibri" panose="020F0502020204030204" pitchFamily="34" charset="0"/>
                <a:ea typeface="Calibri" panose="020F0502020204030204" pitchFamily="34" charset="0"/>
                <a:cs typeface="Calibri" panose="020F0502020204030204" pitchFamily="34" charset="0"/>
              </a:rPr>
              <a:t>ables and charts: Were crucial in helping understand important metrics like average satisfaction rating provided by each agent, and a lot more. The charts helped us perform trend analysis like performance over time, and statistical analysis like average resolution time per category. </a:t>
            </a:r>
          </a:p>
          <a:p>
            <a:pPr>
              <a:buFont typeface="Arial" panose="020B0604020202020204" pitchFamily="34" charset="0"/>
              <a:buChar char="•"/>
            </a:pPr>
            <a:r>
              <a:rPr lang="en-IN" kern="100" dirty="0">
                <a:latin typeface="Calibri" panose="020F0502020204030204" pitchFamily="34" charset="0"/>
                <a:ea typeface="Calibri" panose="020F0502020204030204" pitchFamily="34" charset="0"/>
                <a:cs typeface="Calibri" panose="020F0502020204030204" pitchFamily="34" charset="0"/>
              </a:rPr>
              <a:t> VLOOKUP FUNCTION: We used the function to extract the full names of agents from one sheet to another (with all the important attributes).</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IN" dirty="0"/>
          </a:p>
        </p:txBody>
      </p:sp>
    </p:spTree>
    <p:extLst>
      <p:ext uri="{BB962C8B-B14F-4D97-AF65-F5344CB8AC3E}">
        <p14:creationId xmlns:p14="http://schemas.microsoft.com/office/powerpoint/2010/main" val="3524021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5F04B-5469-5EB0-9610-9FB96F8FDC6B}"/>
              </a:ext>
            </a:extLst>
          </p:cNvPr>
          <p:cNvSpPr>
            <a:spLocks noGrp="1"/>
          </p:cNvSpPr>
          <p:nvPr>
            <p:ph type="title"/>
          </p:nvPr>
        </p:nvSpPr>
        <p:spPr>
          <a:xfrm>
            <a:off x="1024128" y="0"/>
            <a:ext cx="9720072" cy="677109"/>
          </a:xfrm>
        </p:spPr>
        <p:txBody>
          <a:bodyPr>
            <a:noAutofit/>
          </a:bodyPr>
          <a:lstStyle/>
          <a:p>
            <a:pPr algn="ctr"/>
            <a:r>
              <a:rPr lang="en-US" sz="3200" dirty="0"/>
              <a:t>Ticket count by time</a:t>
            </a:r>
            <a:endParaRPr lang="en-IN" sz="3200" dirty="0"/>
          </a:p>
        </p:txBody>
      </p:sp>
      <p:sp>
        <p:nvSpPr>
          <p:cNvPr id="6" name="TextBox 5">
            <a:extLst>
              <a:ext uri="{FF2B5EF4-FFF2-40B4-BE49-F238E27FC236}">
                <a16:creationId xmlns:a16="http://schemas.microsoft.com/office/drawing/2014/main" id="{AD8D83C6-A802-34B9-DFDD-92C12D5E96F4}"/>
              </a:ext>
            </a:extLst>
          </p:cNvPr>
          <p:cNvSpPr txBox="1"/>
          <p:nvPr/>
        </p:nvSpPr>
        <p:spPr>
          <a:xfrm>
            <a:off x="0" y="4121310"/>
            <a:ext cx="12192000" cy="677108"/>
          </a:xfrm>
          <a:prstGeom prst="rect">
            <a:avLst/>
          </a:prstGeom>
          <a:noFill/>
        </p:spPr>
        <p:txBody>
          <a:bodyPr wrap="square" rtlCol="0">
            <a:spAutoFit/>
          </a:bodyPr>
          <a:lstStyle/>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dirty="0"/>
          </a:p>
        </p:txBody>
      </p:sp>
      <p:pic>
        <p:nvPicPr>
          <p:cNvPr id="13" name="Content Placeholder 12">
            <a:extLst>
              <a:ext uri="{FF2B5EF4-FFF2-40B4-BE49-F238E27FC236}">
                <a16:creationId xmlns:a16="http://schemas.microsoft.com/office/drawing/2014/main" id="{5A696ACF-5DCD-2B2E-A3C5-E359281E0213}"/>
              </a:ext>
            </a:extLst>
          </p:cNvPr>
          <p:cNvPicPr>
            <a:picLocks noGrp="1" noChangeAspect="1"/>
          </p:cNvPicPr>
          <p:nvPr>
            <p:ph idx="1"/>
          </p:nvPr>
        </p:nvPicPr>
        <p:blipFill>
          <a:blip r:embed="rId2"/>
          <a:stretch>
            <a:fillRect/>
          </a:stretch>
        </p:blipFill>
        <p:spPr>
          <a:xfrm>
            <a:off x="2948940" y="707589"/>
            <a:ext cx="6294120" cy="3772971"/>
          </a:xfrm>
          <a:prstGeom prst="rect">
            <a:avLst/>
          </a:prstGeom>
        </p:spPr>
      </p:pic>
      <p:sp>
        <p:nvSpPr>
          <p:cNvPr id="14" name="TextBox 13">
            <a:extLst>
              <a:ext uri="{FF2B5EF4-FFF2-40B4-BE49-F238E27FC236}">
                <a16:creationId xmlns:a16="http://schemas.microsoft.com/office/drawing/2014/main" id="{D963206F-ADCC-4F76-927B-FA63697DE04B}"/>
              </a:ext>
            </a:extLst>
          </p:cNvPr>
          <p:cNvSpPr txBox="1"/>
          <p:nvPr/>
        </p:nvSpPr>
        <p:spPr>
          <a:xfrm>
            <a:off x="0" y="4480560"/>
            <a:ext cx="12192000" cy="3293209"/>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Observations:</a:t>
            </a:r>
          </a:p>
          <a:p>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count of ticket over time has increased.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can be good because more tickets are being resolved.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But this can be bad too, because maybe increased count of ticket means increase in problems. </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90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88C79-9FC4-4C58-282F-3CB48007842D}"/>
              </a:ext>
            </a:extLst>
          </p:cNvPr>
          <p:cNvSpPr>
            <a:spLocks noGrp="1"/>
          </p:cNvSpPr>
          <p:nvPr>
            <p:ph type="title"/>
          </p:nvPr>
        </p:nvSpPr>
        <p:spPr>
          <a:xfrm>
            <a:off x="1024128" y="585216"/>
            <a:ext cx="9720072" cy="410827"/>
          </a:xfrm>
        </p:spPr>
        <p:txBody>
          <a:bodyPr>
            <a:normAutofit fontScale="90000"/>
          </a:bodyPr>
          <a:lstStyle/>
          <a:p>
            <a:pPr algn="ctr"/>
            <a:r>
              <a:rPr lang="en-US" sz="3200" dirty="0"/>
              <a:t>Average satisfaction rate by time</a:t>
            </a:r>
            <a:endParaRPr lang="en-IN" sz="3200" dirty="0"/>
          </a:p>
        </p:txBody>
      </p:sp>
      <p:sp>
        <p:nvSpPr>
          <p:cNvPr id="7" name="TextBox 6">
            <a:extLst>
              <a:ext uri="{FF2B5EF4-FFF2-40B4-BE49-F238E27FC236}">
                <a16:creationId xmlns:a16="http://schemas.microsoft.com/office/drawing/2014/main" id="{579AEA68-880E-F52D-A5E7-25CE55E3C94A}"/>
              </a:ext>
            </a:extLst>
          </p:cNvPr>
          <p:cNvSpPr txBox="1"/>
          <p:nvPr/>
        </p:nvSpPr>
        <p:spPr>
          <a:xfrm>
            <a:off x="0" y="4359729"/>
            <a:ext cx="12192000" cy="707886"/>
          </a:xfrm>
          <a:prstGeom prst="rect">
            <a:avLst/>
          </a:prstGeom>
          <a:noFill/>
        </p:spPr>
        <p:txBody>
          <a:bodyPr wrap="square" rtlCol="0">
            <a:spAutoFit/>
          </a:bodyPr>
          <a:lstStyle/>
          <a:p>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2AE5D0D8-E4BA-9503-E30C-458E2AAFB8D1}"/>
              </a:ext>
            </a:extLst>
          </p:cNvPr>
          <p:cNvPicPr>
            <a:picLocks noGrp="1" noChangeAspect="1"/>
          </p:cNvPicPr>
          <p:nvPr>
            <p:ph idx="1"/>
          </p:nvPr>
        </p:nvPicPr>
        <p:blipFill>
          <a:blip r:embed="rId2"/>
          <a:stretch>
            <a:fillRect/>
          </a:stretch>
        </p:blipFill>
        <p:spPr>
          <a:xfrm>
            <a:off x="3352800" y="996043"/>
            <a:ext cx="5486400" cy="3459480"/>
          </a:xfrm>
          <a:prstGeom prst="rect">
            <a:avLst/>
          </a:prstGeom>
        </p:spPr>
      </p:pic>
      <p:sp>
        <p:nvSpPr>
          <p:cNvPr id="9" name="TextBox 8">
            <a:extLst>
              <a:ext uri="{FF2B5EF4-FFF2-40B4-BE49-F238E27FC236}">
                <a16:creationId xmlns:a16="http://schemas.microsoft.com/office/drawing/2014/main" id="{0165B1F3-7219-ECED-80E2-B3F9D27259DB}"/>
              </a:ext>
            </a:extLst>
          </p:cNvPr>
          <p:cNvSpPr txBox="1"/>
          <p:nvPr/>
        </p:nvSpPr>
        <p:spPr>
          <a:xfrm>
            <a:off x="411480" y="4713672"/>
            <a:ext cx="11551920" cy="1323439"/>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Observations:</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average satisfaction rate has increased over time, which shows the efficiency of the ticket resolution system has increased. </a:t>
            </a:r>
          </a:p>
        </p:txBody>
      </p:sp>
    </p:spTree>
    <p:extLst>
      <p:ext uri="{BB962C8B-B14F-4D97-AF65-F5344CB8AC3E}">
        <p14:creationId xmlns:p14="http://schemas.microsoft.com/office/powerpoint/2010/main" val="3199456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240C-B57E-0AE6-54FA-11993EBF8387}"/>
              </a:ext>
            </a:extLst>
          </p:cNvPr>
          <p:cNvSpPr>
            <a:spLocks noGrp="1"/>
          </p:cNvSpPr>
          <p:nvPr>
            <p:ph type="title"/>
          </p:nvPr>
        </p:nvSpPr>
        <p:spPr>
          <a:xfrm>
            <a:off x="1024128" y="585217"/>
            <a:ext cx="9720072" cy="623097"/>
          </a:xfrm>
        </p:spPr>
        <p:txBody>
          <a:bodyPr>
            <a:normAutofit/>
          </a:bodyPr>
          <a:lstStyle/>
          <a:p>
            <a:pPr algn="ctr"/>
            <a:r>
              <a:rPr lang="en-US" sz="3600" dirty="0"/>
              <a:t>Number of tickets based on resolution time</a:t>
            </a:r>
            <a:endParaRPr lang="en-IN" sz="3600" dirty="0"/>
          </a:p>
        </p:txBody>
      </p:sp>
      <p:pic>
        <p:nvPicPr>
          <p:cNvPr id="7" name="Content Placeholder 6">
            <a:extLst>
              <a:ext uri="{FF2B5EF4-FFF2-40B4-BE49-F238E27FC236}">
                <a16:creationId xmlns:a16="http://schemas.microsoft.com/office/drawing/2014/main" id="{00F7444F-86B5-2331-9905-A0287251BA87}"/>
              </a:ext>
            </a:extLst>
          </p:cNvPr>
          <p:cNvPicPr>
            <a:picLocks noGrp="1" noChangeAspect="1"/>
          </p:cNvPicPr>
          <p:nvPr>
            <p:ph idx="1"/>
          </p:nvPr>
        </p:nvPicPr>
        <p:blipFill>
          <a:blip r:embed="rId2"/>
          <a:stretch>
            <a:fillRect/>
          </a:stretch>
        </p:blipFill>
        <p:spPr>
          <a:xfrm>
            <a:off x="2950464" y="1325880"/>
            <a:ext cx="5867400" cy="3596640"/>
          </a:xfrm>
          <a:prstGeom prst="rect">
            <a:avLst/>
          </a:prstGeom>
        </p:spPr>
      </p:pic>
      <p:sp>
        <p:nvSpPr>
          <p:cNvPr id="8" name="TextBox 7">
            <a:extLst>
              <a:ext uri="{FF2B5EF4-FFF2-40B4-BE49-F238E27FC236}">
                <a16:creationId xmlns:a16="http://schemas.microsoft.com/office/drawing/2014/main" id="{D900ED0E-EE86-415C-3D22-78605534F9A2}"/>
              </a:ext>
            </a:extLst>
          </p:cNvPr>
          <p:cNvSpPr txBox="1"/>
          <p:nvPr/>
        </p:nvSpPr>
        <p:spPr>
          <a:xfrm>
            <a:off x="167640" y="5212080"/>
            <a:ext cx="11887200" cy="1323439"/>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Observations:</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Majority of the tickets were resolved in less that 1 day, which means the resolution speed is good.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chart seem alright. However, 5 days, 6 days and 7 days have relatively high number of tickets which is </a:t>
            </a:r>
            <a:r>
              <a:rPr lang="en-IN" sz="2000" dirty="0">
                <a:latin typeface="Calibri" panose="020F0502020204030204" pitchFamily="34" charset="0"/>
                <a:ea typeface="Calibri" panose="020F0502020204030204" pitchFamily="34" charset="0"/>
                <a:cs typeface="Calibri" panose="020F0502020204030204" pitchFamily="34" charset="0"/>
              </a:rPr>
              <a:t>problematic</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55727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10487</TotalTime>
  <Words>1077</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Switzer</vt:lpstr>
      <vt:lpstr>Symbol</vt:lpstr>
      <vt:lpstr>Times New Roman</vt:lpstr>
      <vt:lpstr>Tw Cen MT</vt:lpstr>
      <vt:lpstr>Tw Cen MT Condensed</vt:lpstr>
      <vt:lpstr>Wingdings</vt:lpstr>
      <vt:lpstr>Wingdings 3</vt:lpstr>
      <vt:lpstr>Integral</vt:lpstr>
      <vt:lpstr>IT SUPPORT TICKET MANAGEMENT SYSTEM ANALYSIS </vt:lpstr>
      <vt:lpstr>Problem statement</vt:lpstr>
      <vt:lpstr>Dataset</vt:lpstr>
      <vt:lpstr>Data summary</vt:lpstr>
      <vt:lpstr>Data summary (continued)</vt:lpstr>
      <vt:lpstr>Methodology </vt:lpstr>
      <vt:lpstr>Ticket count by time</vt:lpstr>
      <vt:lpstr>Average satisfaction rate by time</vt:lpstr>
      <vt:lpstr>Number of tickets based on resolution time</vt:lpstr>
      <vt:lpstr>Number of tickets based on request category </vt:lpstr>
      <vt:lpstr>Average resolution time by category (quarter wise)</vt:lpstr>
      <vt:lpstr>Number of tickets based on severity rate </vt:lpstr>
      <vt:lpstr>Ticket count based on satisfaction scores</vt:lpstr>
      <vt:lpstr>Age group by satisfaction rate</vt:lpstr>
      <vt:lpstr>dashboard</vt:lpstr>
      <vt:lpstr>Recommendations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irman.sharma0304@gmail.com</dc:creator>
  <cp:lastModifiedBy>irman.sharma0304@gmail.com</cp:lastModifiedBy>
  <cp:revision>6</cp:revision>
  <dcterms:created xsi:type="dcterms:W3CDTF">2024-12-22T18:53:54Z</dcterms:created>
  <dcterms:modified xsi:type="dcterms:W3CDTF">2025-03-17T17:15:12Z</dcterms:modified>
</cp:coreProperties>
</file>