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36" r:id="rId3"/>
    <p:sldId id="346" r:id="rId4"/>
    <p:sldId id="347" r:id="rId5"/>
    <p:sldId id="348" r:id="rId6"/>
    <p:sldId id="345" r:id="rId7"/>
    <p:sldId id="338" r:id="rId8"/>
    <p:sldId id="339" r:id="rId9"/>
    <p:sldId id="344" r:id="rId10"/>
    <p:sldId id="349" r:id="rId11"/>
    <p:sldId id="351" r:id="rId12"/>
    <p:sldId id="350" r:id="rId13"/>
    <p:sldId id="352" r:id="rId14"/>
    <p:sldId id="340" r:id="rId15"/>
    <p:sldId id="335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816" autoAdjust="0"/>
  </p:normalViewPr>
  <p:slideViewPr>
    <p:cSldViewPr>
      <p:cViewPr varScale="1">
        <p:scale>
          <a:sx n="117" d="100"/>
          <a:sy n="117" d="100"/>
        </p:scale>
        <p:origin x="13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3006" y="-11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357" cy="479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209" y="1"/>
            <a:ext cx="3170357" cy="479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EF28E-973B-4F3B-BCFC-4241DD921431}" type="datetimeFigureOut">
              <a:rPr lang="en-US" smtClean="0"/>
              <a:pPr/>
              <a:t>9/22/23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098"/>
            <a:ext cx="3170357" cy="4796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209" y="9120098"/>
            <a:ext cx="3170357" cy="4796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EC094-ED46-4AFD-8791-5B72181203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94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52D4DC5A-45AE-4FC5-8DD8-354322EBFEE9}" type="datetimeFigureOut">
              <a:rPr lang="en-US" smtClean="0"/>
              <a:pPr/>
              <a:t>9/22/23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9978A42-6DFD-4A52-B0D5-B3EF412EA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0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4CD3-A642-4FE6-B283-B896F589AE3B}" type="datetimeFigureOut">
              <a:rPr lang="en-US" smtClean="0"/>
              <a:pPr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457-1025-4CF1-921D-90AD8CBCC1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4CD3-A642-4FE6-B283-B896F589AE3B}" type="datetimeFigureOut">
              <a:rPr lang="en-US" smtClean="0"/>
              <a:pPr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457-1025-4CF1-921D-90AD8CBCC1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4CD3-A642-4FE6-B283-B896F589AE3B}" type="datetimeFigureOut">
              <a:rPr lang="en-US" smtClean="0"/>
              <a:pPr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457-1025-4CF1-921D-90AD8CBCC1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4CD3-A642-4FE6-B283-B896F589AE3B}" type="datetimeFigureOut">
              <a:rPr lang="en-US" smtClean="0"/>
              <a:pPr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457-1025-4CF1-921D-90AD8CBCC1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4CD3-A642-4FE6-B283-B896F589AE3B}" type="datetimeFigureOut">
              <a:rPr lang="en-US" smtClean="0"/>
              <a:pPr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457-1025-4CF1-921D-90AD8CBCC1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4CD3-A642-4FE6-B283-B896F589AE3B}" type="datetimeFigureOut">
              <a:rPr lang="en-US" smtClean="0"/>
              <a:pPr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457-1025-4CF1-921D-90AD8CBCC1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4CD3-A642-4FE6-B283-B896F589AE3B}" type="datetimeFigureOut">
              <a:rPr lang="en-US" smtClean="0"/>
              <a:pPr/>
              <a:t>9/22/23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457-1025-4CF1-921D-90AD8CBCC1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4CD3-A642-4FE6-B283-B896F589AE3B}" type="datetimeFigureOut">
              <a:rPr lang="en-US" smtClean="0"/>
              <a:pPr/>
              <a:t>9/22/23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457-1025-4CF1-921D-90AD8CBCC1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4CD3-A642-4FE6-B283-B896F589AE3B}" type="datetimeFigureOut">
              <a:rPr lang="en-US" smtClean="0"/>
              <a:pPr/>
              <a:t>9/22/23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457-1025-4CF1-921D-90AD8CBCC1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4CD3-A642-4FE6-B283-B896F589AE3B}" type="datetimeFigureOut">
              <a:rPr lang="en-US" smtClean="0"/>
              <a:pPr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457-1025-4CF1-921D-90AD8CBCC1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4CD3-A642-4FE6-B283-B896F589AE3B}" type="datetimeFigureOut">
              <a:rPr lang="en-US" smtClean="0"/>
              <a:pPr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8457-1025-4CF1-921D-90AD8CBCC1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34CD3-A642-4FE6-B283-B896F589AE3B}" type="datetimeFigureOut">
              <a:rPr lang="en-US" smtClean="0"/>
              <a:pPr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38457-1025-4CF1-921D-90AD8CBCC1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872841"/>
          </a:xfrm>
        </p:spPr>
        <p:txBody>
          <a:bodyPr>
            <a:noAutofit/>
          </a:bodyPr>
          <a:lstStyle/>
          <a:p>
            <a:pPr algn="l"/>
            <a:r>
              <a:rPr lang="en-US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Pengenalan</a:t>
            </a: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 </a:t>
            </a:r>
            <a:r>
              <a:rPr lang="en-US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Pemrograman</a:t>
            </a: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 </a:t>
            </a:r>
            <a:r>
              <a:rPr lang="en-US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Fungsional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2821910"/>
            <a:ext cx="7058052" cy="751106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Oleh : Henri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Tantyoko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S.Kom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.,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</a:rPr>
              <a:t>M.Kom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8" name="Picture 7" descr="44c25283-7257-45e7-88c4-3259627f7ab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5517232"/>
            <a:ext cx="762769" cy="1008112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371600" y="5943600"/>
            <a:ext cx="5414978" cy="62867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400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itchFamily="34" charset="0"/>
              </a:rPr>
              <a:t>INSTITUT 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rebuchet MS" pitchFamily="34" charset="0"/>
              </a:rPr>
              <a:t>TEKNOLOGI TELKOM PURWOKERTO</a:t>
            </a:r>
          </a:p>
          <a:p>
            <a:pPr marL="64008" lvl="0">
              <a:spcBef>
                <a:spcPts val="300"/>
              </a:spcBef>
              <a:buClr>
                <a:schemeClr val="accent3"/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itchFamily="34" charset="0"/>
              </a:rPr>
              <a:t>Smart, Trustworthy, And Teamwork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rebuchet MS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3A3-632A-2CD2-D8F8-E989999A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r>
              <a:rPr lang="en-US" dirty="0" err="1"/>
              <a:t>Kenapa</a:t>
            </a:r>
            <a:r>
              <a:rPr lang="en-US" dirty="0"/>
              <a:t> program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11767252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800" dirty="0" err="1">
                <a:latin typeface="Century Gothic" panose="020B0502020202020204" pitchFamily="34" charset="0"/>
              </a:rPr>
              <a:t>Efisiensi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kode</a:t>
            </a:r>
            <a:r>
              <a:rPr lang="en-US" sz="2800" dirty="0">
                <a:latin typeface="Century Gothic" panose="020B0502020202020204" pitchFamily="34" charset="0"/>
              </a:rPr>
              <a:t> program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Century Gothic" panose="020B0502020202020204" pitchFamily="34" charset="0"/>
              </a:rPr>
              <a:t>Maintenance</a:t>
            </a:r>
          </a:p>
          <a:p>
            <a:pPr marL="514350" indent="-514350">
              <a:buAutoNum type="arabicPeriod"/>
            </a:pPr>
            <a:r>
              <a:rPr lang="en-US" sz="2800" dirty="0" err="1">
                <a:latin typeface="Century Gothic" panose="020B0502020202020204" pitchFamily="34" charset="0"/>
              </a:rPr>
              <a:t>Dokumentasi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Jelas</a:t>
            </a:r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753866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3A3-632A-2CD2-D8F8-E989999A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36809418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800" dirty="0">
                <a:latin typeface="Century Gothic" panose="020B0502020202020204" pitchFamily="34" charset="0"/>
              </a:rPr>
              <a:t>Less code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Century Gothic" panose="020B0502020202020204" pitchFamily="34" charset="0"/>
              </a:rPr>
              <a:t>Code debugging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Century Gothic" panose="020B0502020202020204" pitchFamily="34" charset="0"/>
              </a:rPr>
              <a:t>Scalable </a:t>
            </a:r>
          </a:p>
        </p:txBody>
      </p:sp>
    </p:spTree>
    <p:extLst>
      <p:ext uri="{BB962C8B-B14F-4D97-AF65-F5344CB8AC3E}">
        <p14:creationId xmlns:p14="http://schemas.microsoft.com/office/powerpoint/2010/main" val="1047183813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685800" y="533400"/>
            <a:ext cx="8458200" cy="5562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#Create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Funtion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perhitungan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 = x+2*y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a / (2*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y+x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perhitungan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(3,4))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2160" y="534414"/>
            <a:ext cx="3038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entury Gothic" panose="020B0502020202020204" pitchFamily="34" charset="0"/>
              </a:rPr>
              <a:t>Pemrograman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Fungsional</a:t>
            </a: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751166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t2.gstatic.com/images?q=tbn:ANd9GcRN9bI-mvKFhVcvy6Pnob6EkbvqdHldNo2PLuRKj2vavLA5YW828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214422"/>
            <a:ext cx="5205636" cy="41527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/>
          <a:lstStyle/>
          <a:p>
            <a:pPr algn="l"/>
            <a:r>
              <a:rPr lang="en-US" b="1" dirty="0" err="1">
                <a:latin typeface="Century Gothic" panose="020B0502020202020204" pitchFamily="34" charset="0"/>
              </a:rPr>
              <a:t>Deskripsi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Matkul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Nama 			: </a:t>
            </a:r>
            <a:r>
              <a:rPr lang="en-US" sz="1800" dirty="0" err="1">
                <a:latin typeface="Century Gothic" panose="020B0502020202020204" pitchFamily="34" charset="0"/>
              </a:rPr>
              <a:t>Pemrograman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Fungsional</a:t>
            </a:r>
            <a:endParaRPr lang="en-US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Beban			: 3sks </a:t>
            </a:r>
            <a:r>
              <a:rPr lang="en-US" sz="1800" dirty="0" err="1">
                <a:latin typeface="Century Gothic" panose="020B0502020202020204" pitchFamily="34" charset="0"/>
              </a:rPr>
              <a:t>teori</a:t>
            </a:r>
            <a:endParaRPr lang="en-US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entury Gothic" panose="020B0502020202020204" pitchFamily="34" charset="0"/>
              </a:rPr>
              <a:t>Dosen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Pengampu</a:t>
            </a:r>
            <a:r>
              <a:rPr lang="en-US" sz="1800" dirty="0">
                <a:latin typeface="Century Gothic" panose="020B0502020202020204" pitchFamily="34" charset="0"/>
              </a:rPr>
              <a:t>	: 1. Henri </a:t>
            </a:r>
            <a:r>
              <a:rPr lang="en-US" sz="1800" dirty="0" err="1">
                <a:latin typeface="Century Gothic" panose="020B0502020202020204" pitchFamily="34" charset="0"/>
              </a:rPr>
              <a:t>Tantyoko</a:t>
            </a:r>
            <a:r>
              <a:rPr lang="en-US" sz="1800" dirty="0">
                <a:latin typeface="Century Gothic" panose="020B0502020202020204" pitchFamily="34" charset="0"/>
              </a:rPr>
              <a:t>, </a:t>
            </a:r>
            <a:r>
              <a:rPr lang="en-US" sz="1800" dirty="0" err="1">
                <a:latin typeface="Century Gothic" panose="020B0502020202020204" pitchFamily="34" charset="0"/>
              </a:rPr>
              <a:t>S.Kom</a:t>
            </a:r>
            <a:r>
              <a:rPr lang="en-US" sz="1800" dirty="0">
                <a:latin typeface="Century Gothic" panose="020B0502020202020204" pitchFamily="34" charset="0"/>
              </a:rPr>
              <a:t>., </a:t>
            </a:r>
            <a:r>
              <a:rPr lang="en-US" sz="1800" dirty="0" err="1">
                <a:latin typeface="Century Gothic" panose="020B0502020202020204" pitchFamily="34" charset="0"/>
              </a:rPr>
              <a:t>M.Kom</a:t>
            </a:r>
            <a:endParaRPr lang="en-US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			  2. Dedy Agung Prabowo, </a:t>
            </a:r>
            <a:r>
              <a:rPr lang="en-US" sz="1800" dirty="0" err="1">
                <a:latin typeface="Century Gothic" panose="020B0502020202020204" pitchFamily="34" charset="0"/>
              </a:rPr>
              <a:t>S.Kom</a:t>
            </a:r>
            <a:r>
              <a:rPr lang="en-US" sz="1800" dirty="0">
                <a:latin typeface="Century Gothic" panose="020B0502020202020204" pitchFamily="34" charset="0"/>
              </a:rPr>
              <a:t>., </a:t>
            </a:r>
            <a:r>
              <a:rPr lang="en-US" sz="1800" dirty="0" err="1">
                <a:latin typeface="Century Gothic" panose="020B0502020202020204" pitchFamily="34" charset="0"/>
              </a:rPr>
              <a:t>M.Kom</a:t>
            </a:r>
            <a:endParaRPr lang="en-US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			  3. Andi </a:t>
            </a:r>
            <a:r>
              <a:rPr lang="en-US" sz="1800" dirty="0" err="1">
                <a:latin typeface="Century Gothic" panose="020B0502020202020204" pitchFamily="34" charset="0"/>
              </a:rPr>
              <a:t>Prademon</a:t>
            </a:r>
            <a:r>
              <a:rPr lang="en-US" sz="1800" dirty="0">
                <a:latin typeface="Century Gothic" panose="020B050202020202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</a:rPr>
              <a:t>Yunus</a:t>
            </a:r>
            <a:r>
              <a:rPr lang="en-US" sz="1800" dirty="0">
                <a:latin typeface="Century Gothic" panose="020B0502020202020204" pitchFamily="34" charset="0"/>
              </a:rPr>
              <a:t>, </a:t>
            </a:r>
            <a:r>
              <a:rPr lang="en-US" sz="1800" dirty="0" err="1">
                <a:latin typeface="Century Gothic" panose="020B0502020202020204" pitchFamily="34" charset="0"/>
              </a:rPr>
              <a:t>Phd</a:t>
            </a:r>
            <a:endParaRPr lang="en-US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entury Gothic" panose="020B0502020202020204" pitchFamily="34" charset="0"/>
              </a:rPr>
              <a:t>Jadwal</a:t>
            </a:r>
            <a:r>
              <a:rPr lang="en-US" sz="1800" dirty="0">
                <a:latin typeface="Century Gothic" panose="020B0502020202020204" pitchFamily="34" charset="0"/>
              </a:rPr>
              <a:t>			: - </a:t>
            </a:r>
            <a:r>
              <a:rPr lang="en-US" sz="1800" dirty="0" err="1">
                <a:latin typeface="Century Gothic" panose="020B0502020202020204" pitchFamily="34" charset="0"/>
              </a:rPr>
              <a:t>Kelas</a:t>
            </a:r>
            <a:r>
              <a:rPr lang="en-US" sz="1800" dirty="0">
                <a:latin typeface="Century Gothic" panose="020B0502020202020204" pitchFamily="34" charset="0"/>
              </a:rPr>
              <a:t> IF-10-K (12.30 – 15.30)</a:t>
            </a:r>
          </a:p>
          <a:p>
            <a:pPr marL="0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			  - </a:t>
            </a:r>
            <a:r>
              <a:rPr lang="en-US" sz="1800" dirty="0" err="1">
                <a:latin typeface="Century Gothic" panose="020B0502020202020204" pitchFamily="34" charset="0"/>
              </a:rPr>
              <a:t>Kelas</a:t>
            </a:r>
            <a:r>
              <a:rPr lang="en-US" sz="1800" dirty="0">
                <a:latin typeface="Century Gothic" panose="020B0502020202020204" pitchFamily="34" charset="0"/>
              </a:rPr>
              <a:t> IF-10-L (15.30 – 18.30)</a:t>
            </a:r>
          </a:p>
          <a:p>
            <a:pPr marL="0" indent="0">
              <a:buNone/>
            </a:pPr>
            <a:endParaRPr lang="en-US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02118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/>
          <a:lstStyle/>
          <a:p>
            <a:pPr algn="l"/>
            <a:r>
              <a:rPr lang="en-US" b="1" dirty="0" err="1">
                <a:latin typeface="Century Gothic" panose="020B0502020202020204" pitchFamily="34" charset="0"/>
              </a:rPr>
              <a:t>Perkenalan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entury Gothic" panose="020B0502020202020204" pitchFamily="34" charset="0"/>
              </a:rPr>
              <a:t>Nama 		: Henri </a:t>
            </a:r>
            <a:r>
              <a:rPr lang="en-US" sz="2000" dirty="0" err="1">
                <a:latin typeface="Century Gothic" panose="020B0502020202020204" pitchFamily="34" charset="0"/>
              </a:rPr>
              <a:t>Tantyoko</a:t>
            </a:r>
            <a:r>
              <a:rPr lang="en-US" sz="2000" dirty="0">
                <a:latin typeface="Century Gothic" panose="020B0502020202020204" pitchFamily="34" charset="0"/>
              </a:rPr>
              <a:t>, </a:t>
            </a:r>
            <a:r>
              <a:rPr lang="en-US" sz="2000" dirty="0" err="1">
                <a:latin typeface="Century Gothic" panose="020B0502020202020204" pitchFamily="34" charset="0"/>
              </a:rPr>
              <a:t>S.Kom</a:t>
            </a:r>
            <a:r>
              <a:rPr lang="en-US" sz="2000" dirty="0">
                <a:latin typeface="Century Gothic" panose="020B0502020202020204" pitchFamily="34" charset="0"/>
              </a:rPr>
              <a:t>., </a:t>
            </a:r>
            <a:r>
              <a:rPr lang="en-US" sz="2000" dirty="0" err="1">
                <a:latin typeface="Century Gothic" panose="020B0502020202020204" pitchFamily="34" charset="0"/>
              </a:rPr>
              <a:t>M.Kom</a:t>
            </a:r>
            <a:endParaRPr lang="en-US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entury Gothic" panose="020B0502020202020204" pitchFamily="34" charset="0"/>
              </a:rPr>
              <a:t>Pendidikan	: S1 dan S2 di Telkom University</a:t>
            </a:r>
          </a:p>
          <a:p>
            <a:pPr marL="0" indent="0">
              <a:buNone/>
            </a:pPr>
            <a:r>
              <a:rPr lang="en-US" sz="2000" dirty="0" err="1">
                <a:latin typeface="Century Gothic" panose="020B0502020202020204" pitchFamily="34" charset="0"/>
              </a:rPr>
              <a:t>Asal</a:t>
            </a:r>
            <a:r>
              <a:rPr lang="en-US" sz="2000" dirty="0">
                <a:latin typeface="Century Gothic" panose="020B0502020202020204" pitchFamily="34" charset="0"/>
              </a:rPr>
              <a:t>		: </a:t>
            </a:r>
            <a:r>
              <a:rPr lang="en-US" sz="2000" strike="sngStrike" dirty="0">
                <a:latin typeface="Century Gothic" panose="020B0502020202020204" pitchFamily="34" charset="0"/>
              </a:rPr>
              <a:t>Semarang</a:t>
            </a:r>
          </a:p>
          <a:p>
            <a:pPr marL="0" indent="0">
              <a:buNone/>
            </a:pPr>
            <a:r>
              <a:rPr lang="en-US" sz="2000" dirty="0" err="1">
                <a:latin typeface="Century Gothic" panose="020B0502020202020204" pitchFamily="34" charset="0"/>
              </a:rPr>
              <a:t>Keahlian</a:t>
            </a:r>
            <a:r>
              <a:rPr lang="en-US" sz="2000" dirty="0">
                <a:latin typeface="Century Gothic" panose="020B0502020202020204" pitchFamily="34" charset="0"/>
              </a:rPr>
              <a:t>	: Machine Learning, NLP, Pattern Recognition</a:t>
            </a:r>
          </a:p>
          <a:p>
            <a:pPr marL="0" indent="0">
              <a:buNone/>
            </a:pPr>
            <a:r>
              <a:rPr lang="en-US" sz="2000" dirty="0">
                <a:latin typeface="Century Gothic" panose="020B0502020202020204" pitchFamily="34" charset="0"/>
              </a:rPr>
              <a:t>No HP		: 089666364824</a:t>
            </a:r>
          </a:p>
          <a:p>
            <a:pPr marL="0" indent="0">
              <a:buNone/>
            </a:pPr>
            <a:r>
              <a:rPr lang="en-US" sz="2000" dirty="0" err="1">
                <a:latin typeface="Century Gothic" panose="020B0502020202020204" pitchFamily="34" charset="0"/>
              </a:rPr>
              <a:t>Ruangan</a:t>
            </a:r>
            <a:r>
              <a:rPr lang="en-US" sz="2000" dirty="0">
                <a:latin typeface="Century Gothic" panose="020B0502020202020204" pitchFamily="34" charset="0"/>
              </a:rPr>
              <a:t>	: IOT 205</a:t>
            </a:r>
          </a:p>
          <a:p>
            <a:pPr marL="0" indent="0">
              <a:buNone/>
            </a:pP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692409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/>
          <a:lstStyle/>
          <a:p>
            <a:pPr algn="l"/>
            <a:r>
              <a:rPr lang="en-US" b="1" dirty="0">
                <a:latin typeface="Century Gothic" panose="020B0502020202020204" pitchFamily="34" charset="0"/>
              </a:rPr>
              <a:t>Tata </a:t>
            </a:r>
            <a:r>
              <a:rPr lang="en-US" b="1" dirty="0" err="1">
                <a:latin typeface="Century Gothic" panose="020B0502020202020204" pitchFamily="34" charset="0"/>
              </a:rPr>
              <a:t>Tertib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1. Total </a:t>
            </a:r>
            <a:r>
              <a:rPr lang="en-US" sz="1600" dirty="0" err="1">
                <a:latin typeface="Century Gothic" panose="020B0502020202020204" pitchFamily="34" charset="0"/>
              </a:rPr>
              <a:t>Kehadiran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mahasiswa</a:t>
            </a:r>
            <a:r>
              <a:rPr lang="en-US" sz="1600" dirty="0">
                <a:latin typeface="Century Gothic" panose="020B0502020202020204" pitchFamily="34" charset="0"/>
              </a:rPr>
              <a:t> minimal 75%.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2. </a:t>
            </a:r>
            <a:r>
              <a:rPr lang="en-US" sz="1600" dirty="0" err="1">
                <a:latin typeface="Century Gothic" panose="020B0502020202020204" pitchFamily="34" charset="0"/>
              </a:rPr>
              <a:t>Mahasiswa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harus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berpakaian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sesuai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aturan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seragam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institusi</a:t>
            </a:r>
            <a:r>
              <a:rPr lang="en-US" sz="1600" dirty="0">
                <a:latin typeface="Century Gothic" panose="020B0502020202020204" pitchFamily="34" charset="0"/>
              </a:rPr>
              <a:t> (baju </a:t>
            </a:r>
            <a:r>
              <a:rPr lang="en-US" sz="1600" dirty="0" err="1">
                <a:latin typeface="Century Gothic" panose="020B0502020202020204" pitchFamily="34" charset="0"/>
              </a:rPr>
              <a:t>berkerah</a:t>
            </a:r>
            <a:r>
              <a:rPr lang="en-US" sz="1600" dirty="0">
                <a:latin typeface="Century Gothic" panose="020B0502020202020204" pitchFamily="34" charset="0"/>
              </a:rPr>
              <a:t>, </a:t>
            </a:r>
            <a:r>
              <a:rPr lang="en-US" sz="1600" dirty="0" err="1">
                <a:latin typeface="Century Gothic" panose="020B0502020202020204" pitchFamily="34" charset="0"/>
              </a:rPr>
              <a:t>rapi</a:t>
            </a:r>
            <a:r>
              <a:rPr lang="en-US" sz="1600" dirty="0">
                <a:latin typeface="Century Gothic" panose="020B0502020202020204" pitchFamily="34" charset="0"/>
              </a:rPr>
              <a:t>, </a:t>
            </a:r>
            <a:r>
              <a:rPr lang="en-US" sz="1600" dirty="0" err="1">
                <a:latin typeface="Century Gothic" panose="020B0502020202020204" pitchFamily="34" charset="0"/>
              </a:rPr>
              <a:t>sopan</a:t>
            </a:r>
            <a:r>
              <a:rPr lang="en-US" sz="1600" dirty="0">
                <a:latin typeface="Century Gothic" panose="020B0502020202020204" pitchFamily="34" charset="0"/>
              </a:rPr>
              <a:t>, dan </a:t>
            </a:r>
            <a:r>
              <a:rPr lang="en-US" sz="1600" dirty="0" err="1">
                <a:latin typeface="Century Gothic" panose="020B0502020202020204" pitchFamily="34" charset="0"/>
              </a:rPr>
              <a:t>bersepatu</a:t>
            </a:r>
            <a:r>
              <a:rPr lang="en-US" sz="1600" dirty="0">
                <a:latin typeface="Century Gothic" panose="020B0502020202020204" pitchFamily="34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3. </a:t>
            </a:r>
            <a:r>
              <a:rPr lang="en-US" sz="1600" dirty="0" err="1">
                <a:latin typeface="Century Gothic" panose="020B0502020202020204" pitchFamily="34" charset="0"/>
              </a:rPr>
              <a:t>Mahasiswa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terlambat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maksimal</a:t>
            </a:r>
            <a:r>
              <a:rPr lang="en-US" sz="1600" dirty="0">
                <a:latin typeface="Century Gothic" panose="020B0502020202020204" pitchFamily="34" charset="0"/>
              </a:rPr>
              <a:t> 15 </a:t>
            </a:r>
            <a:r>
              <a:rPr lang="en-US" sz="1600" dirty="0" err="1">
                <a:latin typeface="Century Gothic" panose="020B0502020202020204" pitchFamily="34" charset="0"/>
              </a:rPr>
              <a:t>menit</a:t>
            </a:r>
            <a:r>
              <a:rPr lang="en-US" sz="1600" dirty="0">
                <a:latin typeface="Century Gothic" panose="020B0502020202020204" pitchFamily="34" charset="0"/>
              </a:rPr>
              <a:t>, dan </a:t>
            </a:r>
            <a:r>
              <a:rPr lang="en-US" sz="1600" dirty="0" err="1">
                <a:latin typeface="Century Gothic" panose="020B0502020202020204" pitchFamily="34" charset="0"/>
              </a:rPr>
              <a:t>bagi</a:t>
            </a:r>
            <a:r>
              <a:rPr lang="en-US" sz="1600" dirty="0">
                <a:latin typeface="Century Gothic" panose="020B0502020202020204" pitchFamily="34" charset="0"/>
              </a:rPr>
              <a:t> yang </a:t>
            </a:r>
            <a:r>
              <a:rPr lang="en-US" sz="1600" dirty="0" err="1">
                <a:latin typeface="Century Gothic" panose="020B0502020202020204" pitchFamily="34" charset="0"/>
              </a:rPr>
              <a:t>terlambat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melebihi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batas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toleransi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tidak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diperkenankan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mengisi</a:t>
            </a:r>
            <a:r>
              <a:rPr lang="en-US" sz="1600" dirty="0">
                <a:latin typeface="Century Gothic" panose="020B0502020202020204" pitchFamily="34" charset="0"/>
              </a:rPr>
              <a:t> daftar </a:t>
            </a:r>
            <a:r>
              <a:rPr lang="en-US" sz="1600" dirty="0" err="1">
                <a:latin typeface="Century Gothic" panose="020B0502020202020204" pitchFamily="34" charset="0"/>
              </a:rPr>
              <a:t>presensi</a:t>
            </a:r>
            <a:endParaRPr lang="en-US" sz="1600" dirty="0">
              <a:latin typeface="Century Gothic" panose="020B0502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4. </a:t>
            </a:r>
            <a:r>
              <a:rPr lang="en-US" sz="1600" dirty="0" err="1">
                <a:latin typeface="Century Gothic" panose="020B0502020202020204" pitchFamily="34" charset="0"/>
              </a:rPr>
              <a:t>Mahasiswa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tidak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diperkenankan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untuk</a:t>
            </a:r>
            <a:r>
              <a:rPr lang="en-US" sz="1600" dirty="0">
                <a:latin typeface="Century Gothic" panose="020B0502020202020204" pitchFamily="34" charset="0"/>
              </a:rPr>
              <a:t> “</a:t>
            </a:r>
            <a:r>
              <a:rPr lang="en-US" sz="1600" dirty="0" err="1">
                <a:latin typeface="Century Gothic" panose="020B0502020202020204" pitchFamily="34" charset="0"/>
              </a:rPr>
              <a:t>titip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presensi</a:t>
            </a:r>
            <a:r>
              <a:rPr lang="en-US" sz="1600" dirty="0">
                <a:latin typeface="Century Gothic" panose="020B0502020202020204" pitchFamily="34" charset="0"/>
              </a:rPr>
              <a:t>” </a:t>
            </a:r>
            <a:r>
              <a:rPr lang="en-US" sz="1600" dirty="0" err="1">
                <a:latin typeface="Century Gothic" panose="020B0502020202020204" pitchFamily="34" charset="0"/>
              </a:rPr>
              <a:t>apabila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diketahui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terdapat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mahasiswa</a:t>
            </a:r>
            <a:r>
              <a:rPr lang="en-US" sz="1600" dirty="0">
                <a:latin typeface="Century Gothic" panose="020B0502020202020204" pitchFamily="34" charset="0"/>
              </a:rPr>
              <a:t> yang </a:t>
            </a:r>
            <a:r>
              <a:rPr lang="en-US" sz="1600" dirty="0" err="1">
                <a:latin typeface="Century Gothic" panose="020B0502020202020204" pitchFamily="34" charset="0"/>
              </a:rPr>
              <a:t>melakukannya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maka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sanksinya</a:t>
            </a:r>
            <a:r>
              <a:rPr lang="en-US" sz="1600" dirty="0">
                <a:latin typeface="Century Gothic" panose="020B0502020202020204" pitchFamily="34" charset="0"/>
              </a:rPr>
              <a:t> 5 orang </a:t>
            </a:r>
            <a:r>
              <a:rPr lang="en-US" sz="1600" dirty="0" err="1">
                <a:latin typeface="Century Gothic" panose="020B0502020202020204" pitchFamily="34" charset="0"/>
              </a:rPr>
              <a:t>mahasiswa</a:t>
            </a:r>
            <a:r>
              <a:rPr lang="en-US" sz="1600" dirty="0">
                <a:latin typeface="Century Gothic" panose="020B0502020202020204" pitchFamily="34" charset="0"/>
              </a:rPr>
              <a:t> yang </a:t>
            </a:r>
            <a:r>
              <a:rPr lang="en-US" sz="1600" dirty="0" err="1">
                <a:latin typeface="Century Gothic" panose="020B0502020202020204" pitchFamily="34" charset="0"/>
              </a:rPr>
              <a:t>hadir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akan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dihapus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kehadirannya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secara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acak</a:t>
            </a:r>
            <a:endParaRPr lang="en-US" sz="1600" dirty="0">
              <a:latin typeface="Century Gothic" panose="020B0502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5. </a:t>
            </a:r>
            <a:r>
              <a:rPr lang="en-US" sz="1600" dirty="0" err="1">
                <a:latin typeface="Century Gothic" panose="020B0502020202020204" pitchFamily="34" charset="0"/>
              </a:rPr>
              <a:t>Mahasiswa</a:t>
            </a:r>
            <a:r>
              <a:rPr lang="en-US" sz="1600" dirty="0">
                <a:latin typeface="Century Gothic" panose="020B0502020202020204" pitchFamily="34" charset="0"/>
              </a:rPr>
              <a:t> yang </a:t>
            </a:r>
            <a:r>
              <a:rPr lang="en-US" sz="1600" dirty="0" err="1">
                <a:latin typeface="Century Gothic" panose="020B0502020202020204" pitchFamily="34" charset="0"/>
              </a:rPr>
              <a:t>tidak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bisa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atau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berhalangan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hadir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mengikuti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evaluasi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harus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ijin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sehari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sebelum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pelaksanaan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kepada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dosen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pengampu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disertai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surat</a:t>
            </a:r>
            <a:r>
              <a:rPr lang="en-US" sz="1600" dirty="0">
                <a:latin typeface="Century Gothic" panose="020B0502020202020204" pitchFamily="34" charset="0"/>
              </a:rPr>
              <a:t>, dan </a:t>
            </a:r>
            <a:r>
              <a:rPr lang="en-US" sz="1600" dirty="0" err="1">
                <a:latin typeface="Century Gothic" panose="020B0502020202020204" pitchFamily="34" charset="0"/>
              </a:rPr>
              <a:t>susulan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akan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diberikan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dengan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menghubungi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dosen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pengampu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sebelumnya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6641095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/>
          <a:lstStyle/>
          <a:p>
            <a:pPr algn="l"/>
            <a:r>
              <a:rPr lang="en-US" b="1" dirty="0">
                <a:latin typeface="Century Gothic" panose="020B0502020202020204" pitchFamily="34" charset="0"/>
              </a:rPr>
              <a:t>Tata </a:t>
            </a:r>
            <a:r>
              <a:rPr lang="en-US" b="1" dirty="0" err="1">
                <a:latin typeface="Century Gothic" panose="020B0502020202020204" pitchFamily="34" charset="0"/>
              </a:rPr>
              <a:t>Tertib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6. </a:t>
            </a:r>
            <a:r>
              <a:rPr lang="en-US" sz="1600" dirty="0" err="1">
                <a:latin typeface="Century Gothic" panose="020B0502020202020204" pitchFamily="34" charset="0"/>
              </a:rPr>
              <a:t>Pengumpulan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tugas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terlambat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akan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ada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pengurangan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poin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7. </a:t>
            </a:r>
            <a:r>
              <a:rPr lang="en-US" sz="1600" dirty="0" err="1">
                <a:latin typeface="Century Gothic" panose="020B0502020202020204" pitchFamily="34" charset="0"/>
              </a:rPr>
              <a:t>Syarat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kelulusan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setiap</a:t>
            </a:r>
            <a:r>
              <a:rPr lang="en-US" sz="1600" dirty="0">
                <a:latin typeface="Century Gothic" panose="020B0502020202020204" pitchFamily="34" charset="0"/>
              </a:rPr>
              <a:t> CPMK </a:t>
            </a:r>
            <a:r>
              <a:rPr lang="en-US" sz="1600" dirty="0" err="1">
                <a:latin typeface="Century Gothic" panose="020B0502020202020204" pitchFamily="34" charset="0"/>
              </a:rPr>
              <a:t>adalah</a:t>
            </a:r>
            <a:r>
              <a:rPr lang="en-US" sz="1600" dirty="0">
                <a:latin typeface="Century Gothic" panose="020B0502020202020204" pitchFamily="34" charset="0"/>
              </a:rPr>
              <a:t> 50 point </a:t>
            </a:r>
            <a:r>
              <a:rPr lang="en-US" sz="1600" dirty="0" err="1">
                <a:latin typeface="Century Gothic" panose="020B0502020202020204" pitchFamily="34" charset="0"/>
              </a:rPr>
              <a:t>dari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skala</a:t>
            </a:r>
            <a:r>
              <a:rPr lang="en-US" sz="1600" dirty="0">
                <a:latin typeface="Century Gothic" panose="020B0502020202020204" pitchFamily="34" charset="0"/>
              </a:rPr>
              <a:t> 1-100.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8. Jika </a:t>
            </a:r>
            <a:r>
              <a:rPr lang="en-US" sz="1600" dirty="0" err="1">
                <a:latin typeface="Century Gothic" panose="020B0502020202020204" pitchFamily="34" charset="0"/>
              </a:rPr>
              <a:t>ada</a:t>
            </a:r>
            <a:r>
              <a:rPr lang="en-US" sz="1600" dirty="0">
                <a:latin typeface="Century Gothic" panose="020B0502020202020204" pitchFamily="34" charset="0"/>
              </a:rPr>
              <a:t> CPMK yang </a:t>
            </a:r>
            <a:r>
              <a:rPr lang="en-US" sz="1600" dirty="0" err="1">
                <a:latin typeface="Century Gothic" panose="020B0502020202020204" pitchFamily="34" charset="0"/>
              </a:rPr>
              <a:t>tidak</a:t>
            </a:r>
            <a:r>
              <a:rPr lang="en-US" sz="1600" dirty="0">
                <a:latin typeface="Century Gothic" panose="020B0502020202020204" pitchFamily="34" charset="0"/>
              </a:rPr>
              <a:t> lulus </a:t>
            </a:r>
            <a:r>
              <a:rPr lang="en-US" sz="1600" dirty="0" err="1">
                <a:latin typeface="Century Gothic" panose="020B0502020202020204" pitchFamily="34" charset="0"/>
              </a:rPr>
              <a:t>maka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dosen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akan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mengadakan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remidial</a:t>
            </a:r>
            <a:r>
              <a:rPr lang="en-US" sz="1600" dirty="0">
                <a:latin typeface="Century Gothic" panose="020B0502020202020204" pitchFamily="34" charset="0"/>
              </a:rPr>
              <a:t>/ </a:t>
            </a:r>
            <a:r>
              <a:rPr lang="en-US" sz="1600" dirty="0" err="1">
                <a:latin typeface="Century Gothic" panose="020B0502020202020204" pitchFamily="34" charset="0"/>
              </a:rPr>
              <a:t>asesmen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ulang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9. </a:t>
            </a:r>
            <a:r>
              <a:rPr lang="en-US" sz="1600" dirty="0" err="1">
                <a:latin typeface="Century Gothic" panose="020B0502020202020204" pitchFamily="34" charset="0"/>
              </a:rPr>
              <a:t>Selama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perkuliahan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berlangsung</a:t>
            </a:r>
            <a:r>
              <a:rPr lang="en-US" sz="1600" dirty="0">
                <a:latin typeface="Century Gothic" panose="020B0502020202020204" pitchFamily="34" charset="0"/>
              </a:rPr>
              <a:t> HP </a:t>
            </a:r>
            <a:r>
              <a:rPr lang="en-US" sz="1600" dirty="0" err="1">
                <a:latin typeface="Century Gothic" panose="020B0502020202020204" pitchFamily="34" charset="0"/>
              </a:rPr>
              <a:t>harus</a:t>
            </a:r>
            <a:r>
              <a:rPr lang="en-US" sz="1600" dirty="0">
                <a:latin typeface="Century Gothic" panose="020B0502020202020204" pitchFamily="34" charset="0"/>
              </a:rPr>
              <a:t> di “silent”.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10. </a:t>
            </a:r>
            <a:r>
              <a:rPr lang="en-US" sz="1600" dirty="0" err="1">
                <a:latin typeface="Century Gothic" panose="020B0502020202020204" pitchFamily="34" charset="0"/>
              </a:rPr>
              <a:t>Menjaga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kesopanan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dalam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berkomunikasi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dengan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dosen</a:t>
            </a:r>
            <a:r>
              <a:rPr lang="en-US" sz="1600" dirty="0">
                <a:latin typeface="Century Gothic" panose="020B0502020202020204" pitchFamily="34" charset="0"/>
              </a:rPr>
              <a:t> dan </a:t>
            </a:r>
            <a:r>
              <a:rPr lang="en-US" sz="1600" dirty="0" err="1">
                <a:latin typeface="Century Gothic" panose="020B0502020202020204" pitchFamily="34" charset="0"/>
              </a:rPr>
              <a:t>teman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baik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secara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langsung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maupun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lewat</a:t>
            </a:r>
            <a:r>
              <a:rPr lang="en-US" sz="1600" dirty="0">
                <a:latin typeface="Century Gothic" panose="020B0502020202020204" pitchFamily="34" charset="0"/>
              </a:rPr>
              <a:t> SMS/</a:t>
            </a:r>
            <a:r>
              <a:rPr lang="en-US" sz="1600" dirty="0" err="1">
                <a:latin typeface="Century Gothic" panose="020B0502020202020204" pitchFamily="34" charset="0"/>
              </a:rPr>
              <a:t>Telepon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entury Gothic" panose="020B0502020202020204" pitchFamily="34" charset="0"/>
              </a:rPr>
              <a:t>11. </a:t>
            </a:r>
            <a:r>
              <a:rPr lang="en-US" sz="1600" dirty="0" err="1">
                <a:latin typeface="Century Gothic" panose="020B0502020202020204" pitchFamily="34" charset="0"/>
              </a:rPr>
              <a:t>Mahasiswa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diperkenankan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membawa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minuman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ke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dalam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ruang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kelas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atan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tetapi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dilarang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meninggalkan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bekas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makanan</a:t>
            </a:r>
            <a:r>
              <a:rPr lang="en-US" sz="1600" dirty="0">
                <a:latin typeface="Century Gothic" panose="020B0502020202020204" pitchFamily="34" charset="0"/>
              </a:rPr>
              <a:t> dan </a:t>
            </a:r>
            <a:r>
              <a:rPr lang="en-US" sz="1600" dirty="0" err="1">
                <a:latin typeface="Century Gothic" panose="020B0502020202020204" pitchFamily="34" charset="0"/>
              </a:rPr>
              <a:t>atau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minuman</a:t>
            </a:r>
            <a:r>
              <a:rPr lang="en-US" sz="1600" dirty="0">
                <a:latin typeface="Century Gothic" panose="020B0502020202020204" pitchFamily="34" charset="0"/>
              </a:rPr>
              <a:t> di </a:t>
            </a:r>
            <a:r>
              <a:rPr lang="en-US" sz="1600" dirty="0" err="1">
                <a:latin typeface="Century Gothic" panose="020B0502020202020204" pitchFamily="34" charset="0"/>
              </a:rPr>
              <a:t>dalam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ruang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</a:rPr>
              <a:t>kuliah</a:t>
            </a:r>
            <a:r>
              <a:rPr lang="en-US" sz="1600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1967549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/>
          <a:lstStyle/>
          <a:p>
            <a:pPr algn="l"/>
            <a:r>
              <a:rPr lang="en-US" b="1" dirty="0">
                <a:latin typeface="Century Gothic" panose="020B0502020202020204" pitchFamily="34" charset="0"/>
              </a:rPr>
              <a:t>Outline </a:t>
            </a:r>
            <a:r>
              <a:rPr lang="en-US" b="1" dirty="0" err="1">
                <a:latin typeface="Century Gothic" panose="020B0502020202020204" pitchFamily="34" charset="0"/>
              </a:rPr>
              <a:t>Materi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entury Gothic" panose="020B0502020202020204" pitchFamily="34" charset="0"/>
              </a:rPr>
              <a:t>Paradigma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Pemrograman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 err="1">
                <a:latin typeface="Century Gothic" panose="020B0502020202020204" pitchFamily="34" charset="0"/>
              </a:rPr>
              <a:t>Pemrograman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Fungsional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Python Basic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502753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/>
          <a:p>
            <a:pPr algn="l"/>
            <a:r>
              <a:rPr lang="en-US" b="1" dirty="0" err="1">
                <a:latin typeface="Century Gothic" panose="020B0502020202020204" pitchFamily="34" charset="0"/>
              </a:rPr>
              <a:t>Paradigma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Pemrograman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1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b="1" dirty="0" err="1">
                <a:latin typeface="Century Gothic" panose="020B0502020202020204" pitchFamily="34" charset="0"/>
              </a:rPr>
              <a:t>Pemrograman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Prosedural</a:t>
            </a:r>
            <a:endParaRPr lang="en-US" b="1" dirty="0">
              <a:latin typeface="Century Gothic" panose="020B0502020202020204" pitchFamily="34" charset="0"/>
            </a:endParaRPr>
          </a:p>
          <a:p>
            <a:pPr marL="8001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Century Gothic" panose="020B0502020202020204" pitchFamily="34" charset="0"/>
              </a:rPr>
              <a:t>Paradigma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ini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didasari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oleh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Konsep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mesin</a:t>
            </a:r>
            <a:r>
              <a:rPr lang="en-US" sz="2800" dirty="0">
                <a:latin typeface="Century Gothic" panose="020B0502020202020204" pitchFamily="34" charset="0"/>
              </a:rPr>
              <a:t> Von Newman (stored program concept)</a:t>
            </a:r>
          </a:p>
          <a:p>
            <a:pPr marL="8001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Century Gothic" panose="020B0502020202020204" pitchFamily="34" charset="0"/>
              </a:rPr>
              <a:t>Algoritma</a:t>
            </a:r>
            <a:r>
              <a:rPr lang="en-US" sz="2800" dirty="0">
                <a:latin typeface="Century Gothic" panose="020B0502020202020204" pitchFamily="34" charset="0"/>
              </a:rPr>
              <a:t> + </a:t>
            </a:r>
            <a:r>
              <a:rPr lang="en-US" sz="2800" dirty="0" err="1">
                <a:latin typeface="Century Gothic" panose="020B0502020202020204" pitchFamily="34" charset="0"/>
              </a:rPr>
              <a:t>Struktur</a:t>
            </a:r>
            <a:r>
              <a:rPr lang="en-US" sz="2800" dirty="0">
                <a:latin typeface="Century Gothic" panose="020B0502020202020204" pitchFamily="34" charset="0"/>
              </a:rPr>
              <a:t> Data = Program</a:t>
            </a:r>
          </a:p>
          <a:p>
            <a:pPr marL="457200" indent="0">
              <a:buNone/>
            </a:pPr>
            <a:endParaRPr lang="en-US" sz="2800" dirty="0">
              <a:latin typeface="Century Gothic" panose="020B0502020202020204" pitchFamily="34" charset="0"/>
            </a:endParaRPr>
          </a:p>
          <a:p>
            <a:pPr marL="514350" indent="-514350">
              <a:buFont typeface="+mj-lt"/>
              <a:buAutoNum type="alphaLcPeriod" startAt="2"/>
            </a:pPr>
            <a:r>
              <a:rPr lang="en-US" b="1" dirty="0" err="1">
                <a:latin typeface="Century Gothic" panose="020B0502020202020204" pitchFamily="34" charset="0"/>
              </a:rPr>
              <a:t>Pemrograman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Berorientasi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Objek</a:t>
            </a:r>
            <a:endParaRPr lang="en-US" b="1" dirty="0">
              <a:latin typeface="Century Gothic" panose="020B0502020202020204" pitchFamily="34" charset="0"/>
            </a:endParaRPr>
          </a:p>
          <a:p>
            <a:pPr marL="8001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Century Gothic" panose="020B0502020202020204" pitchFamily="34" charset="0"/>
              </a:rPr>
              <a:t>Paradigma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ini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didasari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oleh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Kelas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dan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Objek</a:t>
            </a:r>
            <a:endParaRPr lang="en-US" sz="2800" dirty="0">
              <a:latin typeface="Century Gothic" panose="020B0502020202020204" pitchFamily="34" charset="0"/>
            </a:endParaRPr>
          </a:p>
          <a:p>
            <a:pPr marL="8001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Century Gothic" panose="020B0502020202020204" pitchFamily="34" charset="0"/>
              </a:rPr>
              <a:t>Objek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adalah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instansiasi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dari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Kelas</a:t>
            </a:r>
            <a:endParaRPr lang="en-US" sz="2800" dirty="0">
              <a:latin typeface="Century Gothic" panose="020B0502020202020204" pitchFamily="34" charset="0"/>
            </a:endParaRPr>
          </a:p>
          <a:p>
            <a:pPr marL="800100">
              <a:buFont typeface="Wingdings" panose="05000000000000000000" pitchFamily="2" charset="2"/>
              <a:buChar char="§"/>
            </a:pPr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814979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 startAt="3"/>
            </a:pPr>
            <a:r>
              <a:rPr lang="en-US" b="1" dirty="0" err="1">
                <a:latin typeface="Century Gothic" panose="020B0502020202020204" pitchFamily="34" charset="0"/>
              </a:rPr>
              <a:t>Pemrograman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Fungsional</a:t>
            </a:r>
            <a:endParaRPr lang="en-US" b="1" dirty="0">
              <a:latin typeface="Century Gothic" panose="020B0502020202020204" pitchFamily="34" charset="0"/>
            </a:endParaRPr>
          </a:p>
          <a:p>
            <a:pPr marL="8001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Century Gothic" panose="020B0502020202020204" pitchFamily="34" charset="0"/>
              </a:rPr>
              <a:t>Didasari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konsep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pemetaan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dari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fungsi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matematika</a:t>
            </a:r>
            <a:endParaRPr lang="en-US" sz="2800" dirty="0">
              <a:latin typeface="Century Gothic" panose="020B0502020202020204" pitchFamily="34" charset="0"/>
            </a:endParaRPr>
          </a:p>
          <a:p>
            <a:pPr marL="8001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Century Gothic" panose="020B0502020202020204" pitchFamily="34" charset="0"/>
              </a:rPr>
              <a:t>Fungsi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dapat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berbentuk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sebagai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fungsi</a:t>
            </a:r>
            <a:r>
              <a:rPr lang="en-US" sz="2800" dirty="0">
                <a:latin typeface="Century Gothic" panose="020B0502020202020204" pitchFamily="34" charset="0"/>
              </a:rPr>
              <a:t> “</a:t>
            </a:r>
            <a:r>
              <a:rPr lang="en-US" sz="2800" i="1" dirty="0" err="1">
                <a:latin typeface="Century Gothic" panose="020B0502020202020204" pitchFamily="34" charset="0"/>
              </a:rPr>
              <a:t>primitif</a:t>
            </a:r>
            <a:r>
              <a:rPr lang="en-US" sz="2800" dirty="0">
                <a:latin typeface="Century Gothic" panose="020B0502020202020204" pitchFamily="34" charset="0"/>
              </a:rPr>
              <a:t>” </a:t>
            </a:r>
            <a:r>
              <a:rPr lang="en-US" sz="2800" dirty="0" err="1">
                <a:latin typeface="Century Gothic" panose="020B0502020202020204" pitchFamily="34" charset="0"/>
              </a:rPr>
              <a:t>atau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komposisi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dari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fungsi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lainnya</a:t>
            </a:r>
            <a:endParaRPr lang="en-US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633829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 startAt="4"/>
            </a:pPr>
            <a:r>
              <a:rPr lang="en-US" b="1" dirty="0" err="1">
                <a:latin typeface="Century Gothic" panose="020B0502020202020204" pitchFamily="34" charset="0"/>
              </a:rPr>
              <a:t>Pemrograman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Konkuren</a:t>
            </a:r>
            <a:endParaRPr lang="en-US" b="1" dirty="0">
              <a:latin typeface="Century Gothic" panose="020B0502020202020204" pitchFamily="34" charset="0"/>
            </a:endParaRPr>
          </a:p>
          <a:p>
            <a:pPr marL="800100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Century Gothic" panose="020B0502020202020204" pitchFamily="34" charset="0"/>
              </a:rPr>
              <a:t>Paradigmna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ini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didasari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oleh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kenyataan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bahwa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dalam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keadaan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nyata</a:t>
            </a:r>
            <a:r>
              <a:rPr lang="en-US" sz="2800" dirty="0">
                <a:latin typeface="Century Gothic" panose="020B0502020202020204" pitchFamily="34" charset="0"/>
              </a:rPr>
              <a:t>, </a:t>
            </a:r>
            <a:r>
              <a:rPr lang="en-US" sz="2800" dirty="0" err="1">
                <a:latin typeface="Century Gothic" panose="020B0502020202020204" pitchFamily="34" charset="0"/>
              </a:rPr>
              <a:t>sebuah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sistem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komputer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harus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menangani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beberapa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proses</a:t>
            </a:r>
            <a:r>
              <a:rPr lang="en-US" sz="2800" dirty="0">
                <a:latin typeface="Century Gothic" panose="020B0502020202020204" pitchFamily="34" charset="0"/>
              </a:rPr>
              <a:t> (task) yang </a:t>
            </a:r>
            <a:r>
              <a:rPr lang="en-US" sz="2800" dirty="0" err="1">
                <a:latin typeface="Century Gothic" panose="020B0502020202020204" pitchFamily="34" charset="0"/>
              </a:rPr>
              <a:t>harus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dieksekusi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bersama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dalam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sebuah</a:t>
            </a:r>
            <a:r>
              <a:rPr lang="en-US" sz="2800" dirty="0"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latin typeface="Century Gothic" panose="020B0502020202020204" pitchFamily="34" charset="0"/>
              </a:rPr>
              <a:t>lingkungan</a:t>
            </a:r>
            <a:r>
              <a:rPr lang="en-US" sz="2800" dirty="0">
                <a:latin typeface="Century Gothic" panose="020B0502020202020204" pitchFamily="34" charset="0"/>
              </a:rPr>
              <a:t> (</a:t>
            </a:r>
            <a:r>
              <a:rPr lang="en-US" sz="2800" dirty="0" err="1">
                <a:latin typeface="Century Gothic" panose="020B0502020202020204" pitchFamily="34" charset="0"/>
              </a:rPr>
              <a:t>baik</a:t>
            </a:r>
            <a:r>
              <a:rPr lang="en-US" sz="2800" dirty="0">
                <a:latin typeface="Century Gothic" panose="020B0502020202020204" pitchFamily="34" charset="0"/>
              </a:rPr>
              <a:t> mono </a:t>
            </a:r>
            <a:r>
              <a:rPr lang="en-US" sz="2800" dirty="0" err="1">
                <a:latin typeface="Century Gothic" panose="020B0502020202020204" pitchFamily="34" charset="0"/>
              </a:rPr>
              <a:t>maupun</a:t>
            </a:r>
            <a:r>
              <a:rPr lang="en-US" sz="2800" dirty="0">
                <a:latin typeface="Century Gothic" panose="020B0502020202020204" pitchFamily="34" charset="0"/>
              </a:rPr>
              <a:t> multi </a:t>
            </a:r>
            <a:r>
              <a:rPr lang="en-US" sz="2800" dirty="0" err="1">
                <a:latin typeface="Century Gothic" panose="020B0502020202020204" pitchFamily="34" charset="0"/>
              </a:rPr>
              <a:t>prosesor</a:t>
            </a:r>
            <a:r>
              <a:rPr lang="en-US" sz="2800" dirty="0">
                <a:latin typeface="Century Gothic" panose="020B0502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84633829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525</Words>
  <Application>Microsoft Macintosh PowerPoint</Application>
  <PresentationFormat>On-screen Show (4:3)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Georgia</vt:lpstr>
      <vt:lpstr>Trebuchet MS</vt:lpstr>
      <vt:lpstr>Wingdings</vt:lpstr>
      <vt:lpstr>Office Theme</vt:lpstr>
      <vt:lpstr>Pengenalan Pemrograman Fungsional</vt:lpstr>
      <vt:lpstr>Deskripsi Matkul</vt:lpstr>
      <vt:lpstr>Perkenalan</vt:lpstr>
      <vt:lpstr>Tata Tertib</vt:lpstr>
      <vt:lpstr>Tata Tertib</vt:lpstr>
      <vt:lpstr>Outline Materi</vt:lpstr>
      <vt:lpstr>Paradigma Pemrograman</vt:lpstr>
      <vt:lpstr>PowerPoint Presentation</vt:lpstr>
      <vt:lpstr>PowerPoint Presentation</vt:lpstr>
      <vt:lpstr>Kenapa program harus terstruktur?</vt:lpstr>
      <vt:lpstr>PowerPoint Presentation</vt:lpstr>
      <vt:lpstr>Kenapa harus fungsional?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REKURSIF</dc:title>
  <dc:creator>agus priyanto</dc:creator>
  <cp:lastModifiedBy>HENRI TANTYOKO</cp:lastModifiedBy>
  <cp:revision>122</cp:revision>
  <cp:lastPrinted>2018-10-18T03:57:14Z</cp:lastPrinted>
  <dcterms:created xsi:type="dcterms:W3CDTF">2014-11-12T04:29:15Z</dcterms:created>
  <dcterms:modified xsi:type="dcterms:W3CDTF">2023-09-22T05:32:00Z</dcterms:modified>
</cp:coreProperties>
</file>