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7315200" cy="9601200"/>
  <p:embeddedFontLst>
    <p:embeddedFont>
      <p:font typeface="Gill Sans"/>
      <p:regular r:id="rId43"/>
      <p:bold r:id="rId44"/>
    </p:embeddedFon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GoogleSlidesCustomDataVersion2">
      <go:slidesCustomData xmlns:go="http://customooxmlschemas.google.com/" r:id="rId49" roundtripDataSignature="AMtx7mjlpdIGKsnc+AeRWB6ny9cmBqNY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06769B-3F5E-4EE4-8E22-953E08502EFB}">
  <a:tblStyle styleId="{9206769B-3F5E-4EE4-8E22-953E08502E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C55930E7-3547-4BF8-AD13-882C954CA53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ADE7F8A-D01A-480C-9742-7DB3F950ACF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GillSans-bold.fntdata"/><Relationship Id="rId43" Type="http://schemas.openxmlformats.org/officeDocument/2006/relationships/font" Target="fonts/GillSans-regular.fntdata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255713" y="719138"/>
            <a:ext cx="4803775" cy="360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d.wikipedia.org/wiki/Guido_van_Rossum" TargetMode="External"/><Relationship Id="rId4" Type="http://schemas.openxmlformats.org/officeDocument/2006/relationships/hyperlink" Target="https://www.petanikode.com/kategori/desktop" TargetMode="External"/><Relationship Id="rId5" Type="http://schemas.openxmlformats.org/officeDocument/2006/relationships/hyperlink" Target="https://www.petanikode.com/kategori/mobile" TargetMode="External"/><Relationship Id="rId6" Type="http://schemas.openxmlformats.org/officeDocument/2006/relationships/hyperlink" Target="https://www.petanikode.com/kategori/web" TargetMode="External"/><Relationship Id="rId7" Type="http://schemas.openxmlformats.org/officeDocument/2006/relationships/hyperlink" Target="https://www.petanikode.com/kategori/gam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54581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b="1" lang="en-US" sz="5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Fundamental</a:t>
            </a:r>
            <a:endParaRPr b="1" sz="5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14348" y="2821910"/>
            <a:ext cx="705805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Oleh : Henri Tantyoko</a:t>
            </a:r>
            <a:endParaRPr sz="2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71600" y="5943600"/>
            <a:ext cx="5414978" cy="62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INSTITUT TEKNOLOGI TELKOM PURWOKERTO</a:t>
            </a:r>
            <a:endParaRPr/>
          </a:p>
          <a:p>
            <a:pPr indent="0" lvl="0" marL="64008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Smart, Trustworthy, And Teamwork</a:t>
            </a:r>
            <a:endParaRPr b="1" i="0" sz="1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44c25283-7257-45e7-88c4-3259627f7ab2.jpg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5517232"/>
            <a:ext cx="762769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First Program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0272" y="1824326"/>
            <a:ext cx="8236528" cy="3433474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print('Hello world!’)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print('What is your name?')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myName = input()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print('It is good to meet you, ' + myName)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print('The length of your name is:’)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print(len(myName))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print('What is your age?’)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myAge = input()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print('You will be ' + str(int(myAge) + 1) + ' in a year.')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The print() Function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The print() function displays the string value inside the parentheses on the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screen.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The input() Function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The input() function waits for the user to type some text on the keyboard and press ENTER 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3538" lvl="0" marL="3635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The len()Function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You can pass the len()function a string value (or a variable containing a string), and the function evaluates to the integer value of the number of characters in that string.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Variabel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Lokasi di dalam </a:t>
            </a: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 komputer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yang digunakan untuk menyimpan suatu informasi (nilai)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Dalam python semua adalah </a:t>
            </a:r>
            <a:r>
              <a:rPr lang="en-US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objek</a:t>
            </a:r>
            <a:endParaRPr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Variabel tidak lebih dari </a:t>
            </a:r>
            <a:r>
              <a:rPr lang="en-US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sebuah nama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yang mengacu ke objek tertentu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Mendeklarasikan variabel: </a:t>
            </a: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nama_variabel = &lt;nilai&gt;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&gt;&gt; x =10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&gt;&gt; y = 2.34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&gt;&gt; bahasa = ‘python’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&gt;&gt; kalimat = “Pemrograman python”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9" name="Google Shape;17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" y="1707645"/>
            <a:ext cx="33242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/>
          <p:nvPr/>
        </p:nvSpPr>
        <p:spPr>
          <a:xfrm>
            <a:off x="457200" y="4978696"/>
            <a:ext cx="3033712" cy="923330"/>
          </a:xfrm>
          <a:prstGeom prst="rect">
            <a:avLst/>
          </a:prstGeom>
          <a:solidFill>
            <a:srgbClr val="93895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spam =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spam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1987" y="685800"/>
            <a:ext cx="3986213" cy="375608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/>
          <p:nvPr/>
        </p:nvSpPr>
        <p:spPr>
          <a:xfrm>
            <a:off x="4876800" y="4824561"/>
            <a:ext cx="3719514" cy="1754326"/>
          </a:xfrm>
          <a:prstGeom prst="rect">
            <a:avLst/>
          </a:prstGeom>
          <a:solidFill>
            <a:srgbClr val="93895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spam = 'Hello'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spam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spam = 'Goodbye'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spam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'Goodbye'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Aturan penulisan variabel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Nama variabel boleh diawali menggunakan huruf atau garis bawah (_), contoh: nama, _nama, namaKu, nama_variabel.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Karakter selanjutnya dapat berupa huruf, garis bawah (_) atau angka, contoh: __nama, n2, nilai1.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Karakter pada nama variabel bersifat sensitif (case-sensitif). Artinya huruf besar dan kecil dibedakan. Misalnya, variabel_Ku dan variabel_ku, keduanya adalah variabel yang berbeda.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Nama variabel tidak boleh menggunakan kata kunci yang sudah ada dalam python seperti if, while, for, dsb.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16"/>
          <p:cNvGraphicFramePr/>
          <p:nvPr/>
        </p:nvGraphicFramePr>
        <p:xfrm>
          <a:off x="4572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{9206769B-3F5E-4EE4-8E22-953E08502EFB}</a:tableStyleId>
              </a:tblPr>
              <a:tblGrid>
                <a:gridCol w="1896525"/>
                <a:gridCol w="2370675"/>
                <a:gridCol w="2133600"/>
                <a:gridCol w="2133600"/>
              </a:tblGrid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del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is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raise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assert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elif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from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lambda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return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break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else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global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try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class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continue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except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if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or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while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exec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import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pass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finally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print</a:t>
                      </a:r>
                      <a:endParaRPr b="0"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4" name="Google Shape;194;p16"/>
          <p:cNvSpPr/>
          <p:nvPr/>
        </p:nvSpPr>
        <p:spPr>
          <a:xfrm>
            <a:off x="4648200" y="4648200"/>
            <a:ext cx="2571768" cy="1714512"/>
          </a:xfrm>
          <a:prstGeom prst="irregularSeal1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Kata Kunci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Type Data</a:t>
            </a:r>
            <a:endParaRPr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Secara umum, tipe data primitif dalam python dibagi menjadi tiga jenis: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1" name="Google Shape;201;p17"/>
          <p:cNvGraphicFramePr/>
          <p:nvPr/>
        </p:nvGraphicFramePr>
        <p:xfrm>
          <a:off x="928662" y="2928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{C55930E7-3547-4BF8-AD13-882C954CA537}</a:tableStyleId>
              </a:tblPr>
              <a:tblGrid>
                <a:gridCol w="3000400"/>
                <a:gridCol w="478635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 type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Contoh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Integers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-2, -1, 0, 1, 2, 3, 4, 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Floating-point numbers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-1.25, -1.0, --0.5, 0.0, 0.5, 1.0, 1.25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Strings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'a', 'aa', 'aaa', 'Hello!', '11 cats'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Operator</a:t>
            </a:r>
            <a:endParaRPr/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Operator adalah </a:t>
            </a: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simbol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dan </a:t>
            </a: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karakter khusus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(matematika) yang digunakan dalam suatu ekspresi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x + 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14 / 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6 ** 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- c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20000" l="13124" r="48750" t="4300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Outline Materi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Mengenal Python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Installasi Python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Variabel, Type Data, dan Operator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Pengkondisian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Perulangan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sz="3600">
                <a:latin typeface="Century Gothic"/>
                <a:ea typeface="Century Gothic"/>
                <a:cs typeface="Century Gothic"/>
                <a:sym typeface="Century Gothic"/>
              </a:rPr>
              <a:t>Jenis Operator Berdasar Operand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Operator Unary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: operator yang melibatkan satu operand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Operator Binary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: operator yang melibatkan dua operand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Operator Ternary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: operator yang melibatkan tiga operand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571472" y="274638"/>
            <a:ext cx="8115328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Operator binary Aritmatik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6" name="Google Shape;226;p21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{3ADE7F8A-D01A-480C-9742-7DB3F950ACF9}</a:tableStyleId>
              </a:tblPr>
              <a:tblGrid>
                <a:gridCol w="1468150"/>
                <a:gridCol w="2708550"/>
                <a:gridCol w="1714500"/>
                <a:gridCol w="15001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Operator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Keterangan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Contoh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Hasil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**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Exponent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 ** 3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%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Modulus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22 % 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//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Integer divison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 // 8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Division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 / 8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2.75</a:t>
                      </a:r>
                      <a:endParaRPr/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*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Multiplication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 * 5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/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Subtraction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5 - 2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+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Addition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 + 2</a:t>
                      </a:r>
                      <a:endParaRPr sz="2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571472" y="274638"/>
            <a:ext cx="8115328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Operator unary aritmatik</a:t>
            </a:r>
            <a:endParaRPr b="1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2" name="Google Shape;232;p22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{3ADE7F8A-D01A-480C-9742-7DB3F950ACF9}</a:tableStyleId>
              </a:tblPr>
              <a:tblGrid>
                <a:gridCol w="1948650"/>
                <a:gridCol w="3023750"/>
                <a:gridCol w="24190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Operator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Keterangan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Contoh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+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Plus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+ 4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Minus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- 7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~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Negasi</a:t>
                      </a: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(inversion)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~5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571472" y="274638"/>
            <a:ext cx="8115328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Operator bitwise</a:t>
            </a:r>
            <a:endParaRPr/>
          </a:p>
        </p:txBody>
      </p:sp>
      <p:graphicFrame>
        <p:nvGraphicFramePr>
          <p:cNvPr id="238" name="Google Shape;238;p23"/>
          <p:cNvGraphicFramePr/>
          <p:nvPr/>
        </p:nvGraphicFramePr>
        <p:xfrm>
          <a:off x="928662" y="1643050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{3ADE7F8A-D01A-480C-9742-7DB3F950ACF9}</a:tableStyleId>
              </a:tblPr>
              <a:tblGrid>
                <a:gridCol w="1885350"/>
                <a:gridCol w="542985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&amp;</a:t>
                      </a:r>
                      <a:endParaRPr b="0" sz="24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operasi AND untuk bit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|</a:t>
                      </a:r>
                      <a:endParaRPr b="0" sz="3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operasi OR untuk bit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^</a:t>
                      </a:r>
                      <a:endParaRPr b="0" sz="3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operasi Ex OR untuk bit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~</a:t>
                      </a:r>
                      <a:endParaRPr b="0" sz="3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operasi NOT untuk bit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&lt;&lt;</a:t>
                      </a:r>
                      <a:endParaRPr b="0" sz="3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geser kiri (geser 1 bit = *2)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&gt;&gt;</a:t>
                      </a:r>
                      <a:endParaRPr b="0" sz="3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geser kanan (geser 1 bit = /2)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642910" y="214290"/>
            <a:ext cx="79438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Operator Pembanding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642910" y="5341937"/>
            <a:ext cx="8043890" cy="136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	Operator pembanding menggunakan ekspresi dengan nilai balik </a:t>
            </a:r>
            <a:r>
              <a:rPr lang="en-US" sz="2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</a:t>
            </a: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 (true or false) </a:t>
            </a:r>
            <a:endParaRPr sz="28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45" name="Google Shape;245;p24"/>
          <p:cNvGraphicFramePr/>
          <p:nvPr/>
        </p:nvGraphicFramePr>
        <p:xfrm>
          <a:off x="714348" y="1428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{3ADE7F8A-D01A-480C-9742-7DB3F950ACF9}</a:tableStyleId>
              </a:tblPr>
              <a:tblGrid>
                <a:gridCol w="1906675"/>
                <a:gridCol w="4036925"/>
                <a:gridCol w="1600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Operator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Keterangan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Contoh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47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==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Equal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== 3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47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!=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equal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!= 3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47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&lt;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Less than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&lt; 3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47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&gt;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Greater than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&gt; 3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72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&lt;=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Less than or equal to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&lt;= 3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  <a:tr h="72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&gt;=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Greater than or equal to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&gt;= 3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Latihan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228600" y="1219200"/>
            <a:ext cx="5257800" cy="5364162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&gt;&gt;&gt; a = 12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&gt;&gt;&gt; b = 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&gt;&gt;&gt; a + b # addition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&gt;&gt;&gt; b - a # subtraction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-9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&gt;&gt;&gt; a // b # integer division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&gt;&gt;&gt; a / b # true division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4.0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&gt;&gt;&gt; a * b # multiplication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&gt;&gt;&gt; b ** a # power operator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531441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642910" y="500042"/>
            <a:ext cx="5643602" cy="6143668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2 + 3 * 6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(2 + 3) * 6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48565878 * 578453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28093077826734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2 ** 8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23 /7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3.2857142857142856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23 // 7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23 % 7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2 + 2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(5 - 1) * ((7 + 1) / (3 - 1))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16.0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Pengkondisian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762000" y="1600200"/>
            <a:ext cx="6172200" cy="3657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blok kode di dalam python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kondisi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statement1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statement2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…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statement_lain_di_luar_blok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Latihan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304800" y="1676400"/>
            <a:ext cx="8686800" cy="39624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&gt;&gt;&gt; x = int(input("Masukan bilangan bulat :"))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Masukan bilangan bulat :10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&gt;&gt;&gt; if x &gt; 0 :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print ("%d adalah bilangan bulat positif" % x)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elif x ==0 :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print ("%d adalah bilangan nol" % x)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else :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print ("%d adalah bilangan negatif" % x)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10 adalah bilangan bulat positif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609600" y="228600"/>
            <a:ext cx="8686800" cy="61722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&gt;&gt;&gt; print ("Masukan data koordinat ")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   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Masukan data koordinat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&gt;&gt;&gt; x = int(input("Masukan nilai x :"))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   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Masukan nilai x :2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&gt;&gt;&gt; y = int(input("Masukan nilai y :"))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   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Masukan nilai y :3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&gt;&gt;&gt; info = “koordinat (“ + str(x) + “,” + str(y) + \ “) berada pada Kuadran “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&gt;&gt;&gt; if x &gt; 0 and y &lt; 0: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    print (info + "I")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elif x &lt; 0 and y &gt; 0: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    print (info + "II")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elif x &lt; 0 and y &lt; 0: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    print (info + "III")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elif x &gt; 0 and y &lt; 0: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    print (info + "IV")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    pass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Mengenal Python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Python merupakan bahasa pemrograman tingkat tinggi (OOP) yang dibuat oleh 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Guido van Rossum</a:t>
            </a: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Python banyak digunakan untuk membuat berbagai macam aplikasi , AI, dan data analisis, seperti: program CLI, 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Program GUI (desktop)</a:t>
            </a: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, 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Aplikasi Mobile</a:t>
            </a: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, 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Web</a:t>
            </a: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, IoT, 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Game</a:t>
            </a: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, Artificial Intelligence, Machine Learning, Data Science, dsb.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Python juga dikenal dengan bahasa pemrograman yang mudah dipelajari, karena struktur sintaknya rapi dan mudah dipahami.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Perulangan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457200" y="1524000"/>
            <a:ext cx="8382000" cy="4191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blok kode di dalam python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indeks in range (nilai_awal, nilai_akhir, step)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statemen1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statemen2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…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#atau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indeks in tipe_koleksi :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statemen1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statemen2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481012" y="274638"/>
            <a:ext cx="82057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Latihan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481012" y="2663824"/>
            <a:ext cx="7848600" cy="8382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 for pelajaran in [‘Matematika’, ‘Fisika’, ‘Kimia’]: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print (pelajaran)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452437" y="1600200"/>
            <a:ext cx="7848600" cy="8382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for i in 'Python':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 (i))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481012" y="3727448"/>
            <a:ext cx="7848600" cy="8382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for i in range (1,6):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 ("%d: Hello world"% i)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480147" y="4838700"/>
            <a:ext cx="7848600" cy="8382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for i in range(12, 16):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381000" y="1143000"/>
            <a:ext cx="6400800" cy="28956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 i  = 1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 while i &lt;=10 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j = 1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while j &lt;= i: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print (“%d “ % (i*j), end=‘’)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j += 1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print ()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i += 1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1452562" y="4300537"/>
            <a:ext cx="7696200" cy="25146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for i in range (10,25) 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for j in range (2,1):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if i % j == 0: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print ("%d bukan prima" % i)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break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else 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print ("%d adalah bilangan prima" % i)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428596" y="1500174"/>
            <a:ext cx="7696200" cy="142876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total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num in range(101):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total = total + num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print(total)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428596" y="3214686"/>
            <a:ext cx="7696200" cy="142876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import random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i in range(5):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print(random.randint(1, 10))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QUIZ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Buatlah program pendek yang mencetak angka dari 1 s/d 10 dengan menggunakan </a:t>
            </a:r>
            <a:r>
              <a:rPr i="1" lang="en-US" sz="2800">
                <a:latin typeface="Century Gothic"/>
                <a:ea typeface="Century Gothic"/>
                <a:cs typeface="Century Gothic"/>
                <a:sym typeface="Century Gothic"/>
              </a:rPr>
              <a:t>loop</a:t>
            </a: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 dan kemudian buatlah program pendek yang mencetak angka dari 1 s/d 10 dengan </a:t>
            </a:r>
            <a:r>
              <a:rPr i="1" lang="en-US" sz="2800">
                <a:latin typeface="Century Gothic"/>
                <a:ea typeface="Century Gothic"/>
                <a:cs typeface="Century Gothic"/>
                <a:sym typeface="Century Gothic"/>
              </a:rPr>
              <a:t>while loop</a:t>
            </a: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365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Buatlah program pendek yang mencetak “</a:t>
            </a:r>
            <a:r>
              <a:rPr i="1" lang="en-US" sz="2800">
                <a:latin typeface="Century Gothic"/>
                <a:ea typeface="Century Gothic"/>
                <a:cs typeface="Century Gothic"/>
                <a:sym typeface="Century Gothic"/>
              </a:rPr>
              <a:t>Hello</a:t>
            </a: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’ jika variabel spam berisi nilai 1, mencetak “</a:t>
            </a:r>
            <a:r>
              <a:rPr i="1" lang="en-US" sz="2800">
                <a:latin typeface="Century Gothic"/>
                <a:ea typeface="Century Gothic"/>
                <a:cs typeface="Century Gothic"/>
                <a:sym typeface="Century Gothic"/>
              </a:rPr>
              <a:t>Howdy</a:t>
            </a: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” variabel spam berisi nilai 2 dan jika nilai yang lain dalam spam mencetak “</a:t>
            </a:r>
            <a:r>
              <a:rPr i="1" lang="en-US" sz="2800">
                <a:latin typeface="Century Gothic"/>
                <a:ea typeface="Century Gothic"/>
                <a:cs typeface="Century Gothic"/>
                <a:sym typeface="Century Gothic"/>
              </a:rPr>
              <a:t>Greetings! </a:t>
            </a: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“.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381000" y="1143000"/>
            <a:ext cx="6400800" cy="2895600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for i in range(1, 11):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i = 1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while i &lt;= 10: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  i = i + 1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1452562" y="4300537"/>
            <a:ext cx="7696200" cy="2100263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spam == 1: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print('Hello')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 spam == 2: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print('Howdy')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print('Greetings!')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t2.gstatic.com/images?q=tbn:ANd9GcRN9bI-mvKFhVcvy6Pnob6EkbvqdHldNo2PLuRKj2vavLA5YW828w" id="319" name="Google Shape;3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70" y="1214422"/>
            <a:ext cx="5205636" cy="415273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8929718" cy="497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480" y="3219875"/>
            <a:ext cx="7429520" cy="36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22916" l="0" r="26574" t="0"/>
          <a:stretch/>
        </p:blipFill>
        <p:spPr>
          <a:xfrm>
            <a:off x="604453" y="1393754"/>
            <a:ext cx="8082347" cy="4770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5029200" y="3886201"/>
            <a:ext cx="1524000" cy="914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-3981" y="0"/>
            <a:ext cx="4423581" cy="1981200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cout&lt;&lt;“Hello World !!!”;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0" y="3091787"/>
            <a:ext cx="6726641" cy="37719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namespace HelloWorld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class Hello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static void Main()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Console.WriteLine("Hello World!");          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268941" y="1414819"/>
            <a:ext cx="6934200" cy="1752600"/>
          </a:xfrm>
          <a:prstGeom prst="rect">
            <a:avLst/>
          </a:prstGeom>
          <a:solidFill>
            <a:srgbClr val="93895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 (String[] args)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System.out.println ("Hello World !!!");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4250141" y="4392872"/>
            <a:ext cx="4953000" cy="515203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("Hello world!!!")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147747" y="3283581"/>
            <a:ext cx="578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3840706" y="45516"/>
            <a:ext cx="578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8305800" y="1457478"/>
            <a:ext cx="809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8153400" y="4053110"/>
            <a:ext cx="1049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Installasi Python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4724400" cy="30019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7352" y="3733800"/>
            <a:ext cx="4970060" cy="2895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6" name="Google Shape;136;p7"/>
          <p:cNvSpPr/>
          <p:nvPr/>
        </p:nvSpPr>
        <p:spPr>
          <a:xfrm>
            <a:off x="1600200" y="4038600"/>
            <a:ext cx="2577152" cy="838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590675"/>
            <a:ext cx="5943600" cy="3676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-1" r="-1868" t="0"/>
          <a:stretch/>
        </p:blipFill>
        <p:spPr>
          <a:xfrm>
            <a:off x="0" y="1"/>
            <a:ext cx="3337847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847" y="1114634"/>
            <a:ext cx="5806153" cy="575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4267200" y="3124200"/>
            <a:ext cx="199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 Python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2014-11-12T04:29:15Z</dcterms:created>
  <dc:creator>agus priyanto</dc:creator>
</cp:coreProperties>
</file>