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9" r:id="rId3"/>
    <p:sldId id="336" r:id="rId4"/>
    <p:sldId id="365" r:id="rId5"/>
    <p:sldId id="337" r:id="rId6"/>
    <p:sldId id="381" r:id="rId7"/>
    <p:sldId id="382" r:id="rId8"/>
    <p:sldId id="383" r:id="rId9"/>
    <p:sldId id="380" r:id="rId10"/>
    <p:sldId id="374" r:id="rId11"/>
    <p:sldId id="373" r:id="rId12"/>
    <p:sldId id="349" r:id="rId13"/>
    <p:sldId id="350" r:id="rId14"/>
    <p:sldId id="366" r:id="rId15"/>
    <p:sldId id="354" r:id="rId16"/>
    <p:sldId id="368" r:id="rId17"/>
    <p:sldId id="378" r:id="rId18"/>
    <p:sldId id="379" r:id="rId19"/>
    <p:sldId id="335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95816" autoAdjust="0"/>
  </p:normalViewPr>
  <p:slideViewPr>
    <p:cSldViewPr>
      <p:cViewPr varScale="1">
        <p:scale>
          <a:sx n="117" d="100"/>
          <a:sy n="117" d="100"/>
        </p:scale>
        <p:origin x="4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3006" y="-114"/>
      </p:cViewPr>
      <p:guideLst>
        <p:guide orient="horz" pos="3223"/>
        <p:guide pos="2237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357" cy="479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209" y="1"/>
            <a:ext cx="3170357" cy="479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EF28E-973B-4F3B-BCFC-4241DD921431}" type="datetimeFigureOut">
              <a:rPr lang="en-US" smtClean="0"/>
              <a:pPr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098"/>
            <a:ext cx="3170357" cy="4796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209" y="9120098"/>
            <a:ext cx="3170357" cy="4796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EC094-ED46-4AFD-8791-5B7218120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94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52D4DC5A-45AE-4FC5-8DD8-354322EBFEE9}" type="datetimeFigureOut">
              <a:rPr lang="en-US" smtClean="0"/>
              <a:pPr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9978A42-6DFD-4A52-B0D5-B3EF412EA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8A42-6DFD-4A52-B0D5-B3EF412EA8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12/1/23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4CD3-A642-4FE6-B283-B896F589AE3B}" type="datetimeFigureOut">
              <a:rPr lang="en-US" smtClean="0"/>
              <a:pPr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581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err="1">
                <a:latin typeface="Century Gothic" panose="020B0502020202020204" pitchFamily="34" charset="0"/>
              </a:rPr>
              <a:t>Itertools</a:t>
            </a:r>
            <a:r>
              <a:rPr lang="en-US" sz="4800" b="1" dirty="0">
                <a:latin typeface="Century Gothic" panose="020B0502020202020204" pitchFamily="34" charset="0"/>
              </a:rPr>
              <a:t> Module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015840"/>
            <a:ext cx="7058052" cy="155867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Oleh : Henri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Tantyoko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M.Kom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5943600"/>
            <a:ext cx="5414978" cy="62867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itchFamily="34" charset="0"/>
              </a:rPr>
              <a:t>INSTITUT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rebuchet MS" pitchFamily="34" charset="0"/>
              </a:rPr>
              <a:t>TEKNOLOGI TELKOM PURWOKERTO</a:t>
            </a:r>
          </a:p>
          <a:p>
            <a:pPr marL="64008" lvl="0">
              <a:spcBef>
                <a:spcPts val="300"/>
              </a:spcBef>
              <a:buClr>
                <a:schemeClr val="accent3"/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itchFamily="34" charset="0"/>
              </a:rPr>
              <a:t>Smart, Trustworthy, And Teamwork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rebuchet MS" pitchFamily="34" charset="0"/>
            </a:endParaRPr>
          </a:p>
        </p:txBody>
      </p:sp>
      <p:pic>
        <p:nvPicPr>
          <p:cNvPr id="8" name="Picture 7" descr="44c25283-7257-45e7-88c4-3259627f7ab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5517232"/>
            <a:ext cx="762769" cy="100811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14290"/>
            <a:ext cx="8229600" cy="2828931"/>
          </a:xfr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id-ID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id-ID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without</a:t>
            </a:r>
            <a:r>
              <a:rPr lang="id-ID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iterators</a:t>
            </a:r>
            <a:r>
              <a:rPr lang="id-ID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module</a:t>
            </a:r>
            <a:endParaRPr lang="id-ID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= [2,3,0,1]</a:t>
            </a:r>
          </a:p>
          <a:p>
            <a:pPr>
              <a:buNone/>
            </a:pP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= [1,9,2,2]</a:t>
            </a:r>
          </a:p>
          <a:p>
            <a:pPr>
              <a:buNone/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c=[]</a:t>
            </a:r>
          </a:p>
          <a:p>
            <a:pPr>
              <a:buNone/>
            </a:pP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c.append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(i)</a:t>
            </a:r>
          </a:p>
          <a:p>
            <a:pPr>
              <a:buNone/>
            </a:pP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c.append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(c)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4348" y="3286125"/>
            <a:ext cx="8229600" cy="2071702"/>
          </a:xfrm>
          <a:prstGeom prst="rect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t-BR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pt-BR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iterators</a:t>
            </a:r>
            <a:r>
              <a:rPr lang="pt-BR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module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pt-B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a= [2,3,0,1]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[1,9,2,2]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pt-B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itertools.chain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&gt;&gt;&gt; [2,3,0,1,1,9,2,2]</a:t>
            </a:r>
          </a:p>
          <a:p>
            <a:pPr marL="342900" lvl="0" indent="-342900">
              <a:spcBef>
                <a:spcPct val="20000"/>
              </a:spcBef>
            </a:pPr>
            <a:endParaRPr lang="pt-B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err="1">
                <a:latin typeface="Century Gothic" pitchFamily="34" charset="0"/>
              </a:rPr>
              <a:t>Dropwhile</a:t>
            </a:r>
            <a:r>
              <a:rPr lang="en-US" b="1" dirty="0">
                <a:latin typeface="Century Gothic" pitchFamily="34" charset="0"/>
              </a:rPr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Century Gothic" pitchFamily="34" charset="0"/>
              </a:rPr>
              <a:t>Fungsi </a:t>
            </a:r>
            <a:r>
              <a:rPr lang="id-ID" i="1" dirty="0" err="1">
                <a:latin typeface="Century Gothic" pitchFamily="34" charset="0"/>
              </a:rPr>
              <a:t>iterator</a:t>
            </a:r>
            <a:r>
              <a:rPr lang="id-ID" i="1" dirty="0">
                <a:latin typeface="Century Gothic" pitchFamily="34" charset="0"/>
              </a:rPr>
              <a:t> </a:t>
            </a:r>
            <a:r>
              <a:rPr lang="id-ID" i="1" dirty="0" err="1">
                <a:latin typeface="Century Gothic" pitchFamily="34" charset="0"/>
              </a:rPr>
              <a:t>dropwhile</a:t>
            </a:r>
            <a:r>
              <a:rPr lang="id-ID" i="1" dirty="0">
                <a:latin typeface="Century Gothic" pitchFamily="34" charset="0"/>
              </a:rPr>
              <a:t> ()</a:t>
            </a:r>
            <a:r>
              <a:rPr lang="id-ID" dirty="0">
                <a:latin typeface="Century Gothic" pitchFamily="34" charset="0"/>
              </a:rPr>
              <a:t> berfungsi </a:t>
            </a:r>
            <a:r>
              <a:rPr lang="en-US" dirty="0">
                <a:latin typeface="Century Gothic" pitchFamily="34" charset="0"/>
              </a:rPr>
              <a:t>filter </a:t>
            </a: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28662" y="3714752"/>
            <a:ext cx="7286708" cy="10001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6438">
              <a:buNone/>
            </a:pPr>
            <a:r>
              <a:rPr lang="id-ID" sz="2400" b="1" dirty="0">
                <a:latin typeface="Century Gothic" pitchFamily="34" charset="0"/>
              </a:rPr>
              <a:t>min</a:t>
            </a:r>
            <a:r>
              <a:rPr lang="en-US" sz="2400" b="1" dirty="0">
                <a:latin typeface="Century Gothic" pitchFamily="34" charset="0"/>
              </a:rPr>
              <a:t>(</a:t>
            </a:r>
            <a:r>
              <a:rPr lang="en-US" sz="2400" b="1" dirty="0" err="1">
                <a:latin typeface="Century Gothic" pitchFamily="34" charset="0"/>
              </a:rPr>
              <a:t>iterable</a:t>
            </a:r>
            <a:r>
              <a:rPr lang="en-US" sz="2400" b="1" dirty="0">
                <a:latin typeface="Century Gothic" pitchFamily="34" charset="0"/>
              </a:rPr>
              <a:t>, *</a:t>
            </a:r>
            <a:r>
              <a:rPr lang="en-US" sz="2400" b="1" dirty="0" err="1">
                <a:latin typeface="Century Gothic" pitchFamily="34" charset="0"/>
              </a:rPr>
              <a:t>iterables</a:t>
            </a:r>
            <a:r>
              <a:rPr lang="en-US" sz="2400" b="1" dirty="0">
                <a:latin typeface="Century Gothic" pitchFamily="34" charset="0"/>
              </a:rPr>
              <a:t>[,key, default]) </a:t>
            </a:r>
            <a:endParaRPr lang="id-ID" sz="2400" b="1" dirty="0">
              <a:latin typeface="Century Gothic" pitchFamily="34" charset="0"/>
            </a:endParaRPr>
          </a:p>
          <a:p>
            <a:pPr marL="706438">
              <a:buNone/>
            </a:pPr>
            <a:r>
              <a:rPr lang="id-ID" sz="2400" b="1" dirty="0">
                <a:latin typeface="Century Gothic" pitchFamily="34" charset="0"/>
              </a:rPr>
              <a:t>min</a:t>
            </a:r>
            <a:r>
              <a:rPr lang="en-US" sz="2400" b="1" dirty="0">
                <a:latin typeface="Century Gothic" pitchFamily="34" charset="0"/>
              </a:rPr>
              <a:t>(arg1, arg2, *</a:t>
            </a:r>
            <a:r>
              <a:rPr lang="en-US" sz="2400" b="1" dirty="0" err="1">
                <a:latin typeface="Century Gothic" pitchFamily="34" charset="0"/>
              </a:rPr>
              <a:t>args</a:t>
            </a:r>
            <a:r>
              <a:rPr lang="en-US" sz="2400" b="1" dirty="0">
                <a:latin typeface="Century Gothic" pitchFamily="34" charset="0"/>
              </a:rPr>
              <a:t>[, key])</a:t>
            </a:r>
            <a:endParaRPr lang="en-US" sz="2400" b="1" dirty="0">
              <a:latin typeface="Century Gothic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98506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1143000"/>
          </a:xfrm>
        </p:spPr>
        <p:txBody>
          <a:bodyPr/>
          <a:lstStyle/>
          <a:p>
            <a:pPr algn="l"/>
            <a:r>
              <a:rPr lang="id-ID" b="1" dirty="0" err="1">
                <a:latin typeface="Century Gothic" pitchFamily="34" charset="0"/>
              </a:rPr>
              <a:t>Groupby</a:t>
            </a:r>
            <a:endParaRPr lang="id-ID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Century Gothic" pitchFamily="34" charset="0"/>
              </a:rPr>
              <a:t>Salah satu fitur </a:t>
            </a:r>
            <a:r>
              <a:rPr lang="id-ID" dirty="0" err="1">
                <a:latin typeface="Century Gothic" pitchFamily="34" charset="0"/>
              </a:rPr>
              <a:t>python</a:t>
            </a:r>
            <a:r>
              <a:rPr lang="id-ID" dirty="0">
                <a:latin typeface="Century Gothic" pitchFamily="34" charset="0"/>
              </a:rPr>
              <a:t> untuk mengelompokkan data dalam kumpulan item yang sama</a:t>
            </a:r>
          </a:p>
          <a:p>
            <a:r>
              <a:rPr lang="id-ID" dirty="0">
                <a:latin typeface="Century Gothic" pitchFamily="34" charset="0"/>
              </a:rPr>
              <a:t>Tujuannya untuk memudahkan analisis pengelompokan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00034" y="1571612"/>
            <a:ext cx="5786478" cy="21431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word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aaabbbccaabbbbb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key, group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(word):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list(group))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857488" y="4286256"/>
            <a:ext cx="5786478" cy="21431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['a', 'a', 'a']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['b', 'b', 'b']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['c', 'c']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['a', 'a']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['b', 'b', 'b', 'b', 'b']</a:t>
            </a:r>
          </a:p>
          <a:p>
            <a:pPr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179512" y="4258535"/>
            <a:ext cx="1928826" cy="1633558"/>
          </a:xfrm>
          <a:prstGeom prst="cloudCallout">
            <a:avLst>
              <a:gd name="adj1" fmla="val 78991"/>
              <a:gd name="adj2" fmla="val 10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err="1">
                <a:latin typeface="Century Gothic" pitchFamily="34" charset="0"/>
              </a:rPr>
              <a:t>Result</a:t>
            </a:r>
            <a:endParaRPr lang="id-ID" sz="2400" b="1" dirty="0">
              <a:latin typeface="Century Gothic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00034" y="1571612"/>
            <a:ext cx="5786478" cy="21431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endParaRPr lang="pl-P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[("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"),  </a:t>
            </a:r>
          </a:p>
          <a:p>
            <a:pPr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("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"dog"),  </a:t>
            </a:r>
          </a:p>
          <a:p>
            <a:pPr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("Bird", "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peacock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"),  </a:t>
            </a:r>
          </a:p>
          <a:p>
            <a:pPr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("Bird", "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pigeon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")] </a:t>
            </a:r>
          </a:p>
          <a:p>
            <a:pPr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None/>
            </a:pP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an_iterator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lambda x : x[0]) </a:t>
            </a:r>
          </a:p>
          <a:p>
            <a:pPr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an_iterator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key_and_group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list(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)} </a:t>
            </a:r>
          </a:p>
          <a:p>
            <a:pPr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key_and_group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857488" y="4286256"/>
            <a:ext cx="5786478" cy="14287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{'Animal': [('Animal', 'cat'), ('Animal', 'dog')]}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{'Bird': [('Bird', 'peacock'), ('Bird', 'pigeon')]}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500034" y="4572008"/>
            <a:ext cx="1928826" cy="1633558"/>
          </a:xfrm>
          <a:prstGeom prst="cloudCallout">
            <a:avLst>
              <a:gd name="adj1" fmla="val 78991"/>
              <a:gd name="adj2" fmla="val 10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err="1">
                <a:latin typeface="Century Gothic" pitchFamily="34" charset="0"/>
              </a:rPr>
              <a:t>Result</a:t>
            </a:r>
            <a:endParaRPr lang="id-ID" sz="2400" b="1" dirty="0">
              <a:latin typeface="Century Gothic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74638"/>
            <a:ext cx="8115328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err="1">
                <a:latin typeface="Century Gothic" pitchFamily="34" charset="0"/>
              </a:rPr>
              <a:t>Filterfalse</a:t>
            </a:r>
            <a:r>
              <a:rPr lang="en-US" b="1" dirty="0">
                <a:latin typeface="Century Gothic" pitchFamily="34" charset="0"/>
              </a:rPr>
              <a:t>()</a:t>
            </a:r>
            <a:endParaRPr lang="id-ID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Century Gothic" pitchFamily="34" charset="0"/>
              </a:rPr>
              <a:t>Fungsi </a:t>
            </a:r>
            <a:r>
              <a:rPr lang="id-ID" b="1" i="1" dirty="0" err="1">
                <a:latin typeface="Century Gothic" pitchFamily="34" charset="0"/>
              </a:rPr>
              <a:t>filterfalse</a:t>
            </a:r>
            <a:r>
              <a:rPr lang="id-ID" b="1" i="1" dirty="0">
                <a:latin typeface="Century Gothic" pitchFamily="34" charset="0"/>
              </a:rPr>
              <a:t>()</a:t>
            </a:r>
            <a:r>
              <a:rPr lang="id-ID" dirty="0">
                <a:latin typeface="Century Gothic" pitchFamily="34" charset="0"/>
              </a:rPr>
              <a:t> berfungsi untuk membuat </a:t>
            </a:r>
            <a:r>
              <a:rPr lang="id-ID" dirty="0" err="1">
                <a:latin typeface="Century Gothic" pitchFamily="34" charset="0"/>
              </a:rPr>
              <a:t>iterator</a:t>
            </a:r>
            <a:r>
              <a:rPr lang="id-ID" dirty="0">
                <a:latin typeface="Century Gothic" pitchFamily="34" charset="0"/>
              </a:rPr>
              <a:t> yang memfilter elemen dari </a:t>
            </a:r>
            <a:r>
              <a:rPr lang="id-ID" dirty="0" err="1">
                <a:latin typeface="Century Gothic" pitchFamily="34" charset="0"/>
              </a:rPr>
              <a:t>iterable</a:t>
            </a:r>
            <a:r>
              <a:rPr lang="id-ID" dirty="0">
                <a:latin typeface="Century Gothic" pitchFamily="34" charset="0"/>
              </a:rPr>
              <a:t> yang hanya mengembalikan elemen yang predikatnya </a:t>
            </a:r>
            <a:r>
              <a:rPr lang="id-ID" dirty="0" err="1">
                <a:latin typeface="Century Gothic" pitchFamily="34" charset="0"/>
              </a:rPr>
              <a:t>False</a:t>
            </a:r>
            <a:r>
              <a:rPr lang="id-ID" dirty="0">
                <a:latin typeface="Century Gothic" pitchFamily="34" charset="0"/>
              </a:rPr>
              <a:t>. </a:t>
            </a:r>
            <a:endParaRPr lang="id-ID" dirty="0">
              <a:solidFill>
                <a:srgbClr val="FF0000"/>
              </a:solidFill>
              <a:latin typeface="Century Gothic" pitchFamily="34" charset="0"/>
            </a:endParaRPr>
          </a:p>
          <a:p>
            <a:r>
              <a:rPr lang="id-ID" dirty="0" err="1">
                <a:latin typeface="Century Gothic" pitchFamily="34" charset="0"/>
              </a:rPr>
              <a:t>iterators.filterfalse</a:t>
            </a:r>
            <a:r>
              <a:rPr lang="id-ID" dirty="0">
                <a:latin typeface="Century Gothic" pitchFamily="34" charset="0"/>
              </a:rPr>
              <a:t>() kebalikan dari fungsi filter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74638"/>
            <a:ext cx="8115328" cy="1143000"/>
          </a:xfrm>
        </p:spPr>
        <p:txBody>
          <a:bodyPr>
            <a:normAutofit/>
          </a:bodyPr>
          <a:lstStyle/>
          <a:p>
            <a:pPr algn="l"/>
            <a:r>
              <a:rPr lang="id-ID" sz="4000" b="1" dirty="0">
                <a:latin typeface="Century Gothic" pitchFamily="34" charset="0"/>
              </a:rPr>
              <a:t>Filter vs </a:t>
            </a:r>
            <a:r>
              <a:rPr lang="id-ID" sz="4000" b="1" dirty="0" err="1">
                <a:latin typeface="Century Gothic" pitchFamily="34" charset="0"/>
              </a:rPr>
              <a:t>filterfalse</a:t>
            </a:r>
            <a:r>
              <a:rPr lang="id-ID" sz="4000" b="1" dirty="0">
                <a:latin typeface="Century Gothic" pitchFamily="34" charset="0"/>
              </a:rPr>
              <a:t> ()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714876" y="1428736"/>
            <a:ext cx="4071966" cy="43577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n-N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n-N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filter_false</a:t>
            </a:r>
            <a:endParaRPr lang="nn-NO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nn-NO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nn-N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["Apple", "</a:t>
            </a:r>
            <a:r>
              <a:rPr lang="nn-N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Banana</a:t>
            </a: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nn-N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</a:t>
            </a: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	"</a:t>
            </a:r>
            <a:r>
              <a:rPr lang="nn-N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Apricot</a:t>
            </a: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"Orange"]</a:t>
            </a:r>
          </a:p>
          <a:p>
            <a:pPr>
              <a:buNone/>
            </a:pPr>
            <a:endParaRPr lang="nn-NO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nn-N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filter_false</a:t>
            </a: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>
              <a:buNone/>
            </a:pPr>
            <a:r>
              <a:rPr lang="nn-N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filter_false</a:t>
            </a: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s: s[0] == "A", </a:t>
            </a:r>
            <a:r>
              <a:rPr lang="nn-N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buNone/>
            </a:pPr>
            <a:endParaRPr lang="nn-NO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nn-N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(list(</a:t>
            </a:r>
            <a:r>
              <a:rPr lang="nn-N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filter_false</a:t>
            </a: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57158" y="1428736"/>
            <a:ext cx="4071966" cy="43577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fruit = ["Apple", "Banana", "Pear", 	"Apricot", "Orange"]</a:t>
            </a:r>
          </a:p>
          <a:p>
            <a:pPr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filter(lambda s: s[0] == "A", fruit) </a:t>
            </a:r>
          </a:p>
          <a:p>
            <a:pPr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Striped Right Arrow 5"/>
          <p:cNvSpPr/>
          <p:nvPr/>
        </p:nvSpPr>
        <p:spPr>
          <a:xfrm>
            <a:off x="4000496" y="3214686"/>
            <a:ext cx="928694" cy="500042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74638"/>
            <a:ext cx="8115328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err="1">
                <a:latin typeface="Century Gothic" pitchFamily="34" charset="0"/>
              </a:rPr>
              <a:t>zip_longest</a:t>
            </a:r>
            <a:r>
              <a:rPr lang="en-US" b="1" dirty="0">
                <a:latin typeface="Century Gothic" pitchFamily="34" charset="0"/>
              </a:rPr>
              <a:t>()</a:t>
            </a:r>
            <a:endParaRPr lang="id-ID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>
                <a:latin typeface="Century Gothic" pitchFamily="34" charset="0"/>
              </a:rPr>
              <a:t>Membuat </a:t>
            </a:r>
            <a:r>
              <a:rPr lang="id-ID" dirty="0" err="1">
                <a:latin typeface="Century Gothic" pitchFamily="34" charset="0"/>
              </a:rPr>
              <a:t>iterator</a:t>
            </a:r>
            <a:r>
              <a:rPr lang="id-ID" dirty="0">
                <a:latin typeface="Century Gothic" pitchFamily="34" charset="0"/>
              </a:rPr>
              <a:t> yang menggabungkan elemen dari masing-masing </a:t>
            </a:r>
            <a:r>
              <a:rPr lang="id-ID" dirty="0" err="1">
                <a:latin typeface="Century Gothic" pitchFamily="34" charset="0"/>
              </a:rPr>
              <a:t>iterable</a:t>
            </a:r>
            <a:r>
              <a:rPr lang="id-ID" dirty="0">
                <a:latin typeface="Century Gothic" pitchFamily="34" charset="0"/>
              </a:rPr>
              <a:t>. Jika </a:t>
            </a:r>
            <a:r>
              <a:rPr lang="id-ID" dirty="0" err="1">
                <a:latin typeface="Century Gothic" pitchFamily="34" charset="0"/>
              </a:rPr>
              <a:t>iterable</a:t>
            </a:r>
            <a:r>
              <a:rPr lang="id-ID" dirty="0">
                <a:latin typeface="Century Gothic" pitchFamily="34" charset="0"/>
              </a:rPr>
              <a:t> panjangnya tidak rata, nilai yang hilang diisi dengan nilai isi. Iterasi berlanjut hingga </a:t>
            </a:r>
            <a:r>
              <a:rPr lang="id-ID" dirty="0" err="1">
                <a:latin typeface="Century Gothic" pitchFamily="34" charset="0"/>
              </a:rPr>
              <a:t>iterable</a:t>
            </a:r>
            <a:r>
              <a:rPr lang="id-ID" dirty="0">
                <a:latin typeface="Century Gothic" pitchFamily="34" charset="0"/>
              </a:rPr>
              <a:t> terpanjang habis. </a:t>
            </a:r>
          </a:p>
          <a:p>
            <a:r>
              <a:rPr lang="id-ID" dirty="0">
                <a:latin typeface="Century Gothic" pitchFamily="34" charset="0"/>
              </a:rPr>
              <a:t>Terdapat parameter </a:t>
            </a:r>
            <a:r>
              <a:rPr lang="id-ID" dirty="0" err="1">
                <a:latin typeface="Century Gothic" pitchFamily="34" charset="0"/>
              </a:rPr>
              <a:t>fillvalue</a:t>
            </a:r>
            <a:r>
              <a:rPr lang="id-ID" i="1" dirty="0">
                <a:latin typeface="Century Gothic" pitchFamily="34" charset="0"/>
              </a:rPr>
              <a:t>=’’ </a:t>
            </a:r>
            <a:r>
              <a:rPr lang="id-ID" dirty="0">
                <a:latin typeface="Century Gothic" pitchFamily="34" charset="0"/>
              </a:rPr>
              <a:t>untuk mengisi nilai None</a:t>
            </a:r>
          </a:p>
        </p:txBody>
      </p:sp>
    </p:spTree>
    <p:extLst>
      <p:ext uri="{BB962C8B-B14F-4D97-AF65-F5344CB8AC3E}">
        <p14:creationId xmlns:p14="http://schemas.microsoft.com/office/powerpoint/2010/main" val="611224343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642910" y="1071546"/>
            <a:ext cx="8001056" cy="24288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("John", "Charles", "Mike")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("Jenny", "Christy", "Monica", "Vicky")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list(zip(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[('John', 'Jenny’), 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('Charles', 'Christy’), 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('Mike', 'Monica')]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42910" y="3929066"/>
            <a:ext cx="8001056" cy="25242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iterators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("John", "Charles", "Mike")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("Jenny", "Christy", "Monica", "Vicky")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list(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iterators.zip_longest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[('John', 'Jenny’), 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('Charles', 'Christy’), 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('Mike', 'Monica’),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(‘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Vicky’,None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B5D42-29F4-8C1E-25CE-786B6167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0" y="71418"/>
            <a:ext cx="8115328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Century Gothic" pitchFamily="34" charset="0"/>
              </a:rPr>
              <a:t>zip vs </a:t>
            </a:r>
            <a:r>
              <a:rPr lang="en-US" b="1" dirty="0" err="1">
                <a:latin typeface="Century Gothic" pitchFamily="34" charset="0"/>
              </a:rPr>
              <a:t>zip_longest</a:t>
            </a:r>
            <a:r>
              <a:rPr lang="en-US" b="1" dirty="0">
                <a:latin typeface="Century Gothic" pitchFamily="34" charset="0"/>
              </a:rPr>
              <a:t>()</a:t>
            </a:r>
            <a:endParaRPr lang="id-ID" b="1" i="1" dirty="0"/>
          </a:p>
        </p:txBody>
      </p:sp>
    </p:spTree>
    <p:extLst>
      <p:ext uri="{BB962C8B-B14F-4D97-AF65-F5344CB8AC3E}">
        <p14:creationId xmlns:p14="http://schemas.microsoft.com/office/powerpoint/2010/main" val="2958863441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t2.gstatic.com/images?q=tbn:ANd9GcRN9bI-mvKFhVcvy6Pnob6EkbvqdHldNo2PLuRKj2vavLA5YW828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214422"/>
            <a:ext cx="5205636" cy="4152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74638"/>
            <a:ext cx="8115328" cy="1143000"/>
          </a:xfrm>
        </p:spPr>
        <p:txBody>
          <a:bodyPr/>
          <a:lstStyle/>
          <a:p>
            <a:pPr algn="l"/>
            <a:r>
              <a:rPr lang="id-ID" b="1" dirty="0">
                <a:latin typeface="Century Gothic" pitchFamily="34" charset="0"/>
              </a:rPr>
              <a:t>Tujuan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Century Gothic" pitchFamily="34" charset="0"/>
              </a:rPr>
              <a:t>Mahasiswa mampu menjelaskan dan menerapkan </a:t>
            </a:r>
            <a:r>
              <a:rPr lang="id-ID" dirty="0" err="1">
                <a:latin typeface="Century Gothic" pitchFamily="34" charset="0"/>
              </a:rPr>
              <a:t>Itertools</a:t>
            </a:r>
            <a:r>
              <a:rPr lang="id-ID" dirty="0">
                <a:latin typeface="Century Gothic" pitchFamily="34" charset="0"/>
              </a:rPr>
              <a:t> </a:t>
            </a:r>
            <a:r>
              <a:rPr lang="id-ID" dirty="0" err="1">
                <a:latin typeface="Century Gothic" pitchFamily="34" charset="0"/>
              </a:rPr>
              <a:t>Module</a:t>
            </a:r>
            <a:r>
              <a:rPr lang="id-ID" dirty="0">
                <a:latin typeface="Century Gothic" pitchFamily="34" charset="0"/>
              </a:rPr>
              <a:t> 	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algn="l"/>
            <a:r>
              <a:rPr lang="id-ID" b="1" dirty="0">
                <a:latin typeface="Century Gothic" pitchFamily="34" charset="0"/>
              </a:rPr>
              <a:t>Outline Materi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Century Gothic" pitchFamily="34" charset="0"/>
              </a:rPr>
              <a:t>accumulate()</a:t>
            </a:r>
          </a:p>
          <a:p>
            <a:pPr marL="0" indent="0">
              <a:buNone/>
            </a:pPr>
            <a:endParaRPr lang="en-US" dirty="0"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entury Gothic" pitchFamily="34" charset="0"/>
              </a:rPr>
              <a:t>batched()</a:t>
            </a:r>
          </a:p>
          <a:p>
            <a:pPr marL="0" indent="0">
              <a:buNone/>
            </a:pPr>
            <a:endParaRPr lang="en-US" dirty="0"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entury Gothic" pitchFamily="34" charset="0"/>
              </a:rPr>
              <a:t>chain()</a:t>
            </a:r>
            <a:endParaRPr lang="id-ID" dirty="0">
              <a:latin typeface="Century Gothic" pitchFamily="34" charset="0"/>
            </a:endParaRPr>
          </a:p>
          <a:p>
            <a:pPr marL="0" indent="0">
              <a:buNone/>
            </a:pPr>
            <a:endParaRPr lang="id-ID" dirty="0"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>
                <a:latin typeface="Century Gothic" pitchFamily="34" charset="0"/>
              </a:rPr>
              <a:t>groupby</a:t>
            </a:r>
            <a:r>
              <a:rPr lang="en-US" dirty="0">
                <a:latin typeface="Century Gothic" pitchFamily="34" charset="0"/>
              </a:rPr>
              <a:t>() </a:t>
            </a:r>
            <a:endParaRPr lang="id-ID" dirty="0"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endParaRPr lang="id-ID" dirty="0"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>
                <a:latin typeface="Century Gothic" pitchFamily="34" charset="0"/>
              </a:rPr>
              <a:t>filterfalse</a:t>
            </a:r>
            <a:r>
              <a:rPr lang="en-US" dirty="0">
                <a:latin typeface="Century Gothic" pitchFamily="34" charset="0"/>
              </a:rPr>
              <a:t>() </a:t>
            </a:r>
            <a:endParaRPr lang="id-ID" dirty="0">
              <a:latin typeface="Century Gothic" pitchFamily="34" charset="0"/>
            </a:endParaRPr>
          </a:p>
          <a:p>
            <a:pPr>
              <a:buNone/>
            </a:pPr>
            <a:endParaRPr lang="id-ID" dirty="0"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>
                <a:latin typeface="Century Gothic" pitchFamily="34" charset="0"/>
              </a:rPr>
              <a:t>zip_longest</a:t>
            </a:r>
            <a:r>
              <a:rPr lang="en-US" dirty="0">
                <a:latin typeface="Century Gothic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8472323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1143000"/>
          </a:xfrm>
        </p:spPr>
        <p:txBody>
          <a:bodyPr/>
          <a:lstStyle/>
          <a:p>
            <a:pPr algn="l"/>
            <a:r>
              <a:rPr lang="id-ID" b="1" dirty="0">
                <a:latin typeface="Century Gothic" pitchFamily="34" charset="0"/>
              </a:rPr>
              <a:t>Overview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entury Gothic" pitchFamily="34" charset="0"/>
              </a:rPr>
              <a:t>Itertools</a:t>
            </a:r>
            <a:r>
              <a:rPr lang="en-US" dirty="0">
                <a:latin typeface="Century Gothic" pitchFamily="34" charset="0"/>
              </a:rPr>
              <a:t> : </a:t>
            </a:r>
            <a:r>
              <a:rPr lang="en-US" dirty="0" err="1">
                <a:latin typeface="Century Gothic" pitchFamily="34" charset="0"/>
              </a:rPr>
              <a:t>kumpulan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alat</a:t>
            </a:r>
            <a:r>
              <a:rPr lang="en-US" dirty="0">
                <a:latin typeface="Century Gothic" pitchFamily="34" charset="0"/>
              </a:rPr>
              <a:t>/ </a:t>
            </a:r>
            <a:r>
              <a:rPr lang="en-US" dirty="0" err="1">
                <a:latin typeface="Century Gothic" pitchFamily="34" charset="0"/>
              </a:rPr>
              <a:t>instruksi</a:t>
            </a:r>
            <a:r>
              <a:rPr lang="en-US" dirty="0">
                <a:latin typeface="Century Gothic" pitchFamily="34" charset="0"/>
              </a:rPr>
              <a:t>  yang </a:t>
            </a:r>
            <a:r>
              <a:rPr lang="en-US" dirty="0" err="1">
                <a:latin typeface="Century Gothic" pitchFamily="34" charset="0"/>
              </a:rPr>
              <a:t>memungkinkan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kita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bekerja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secara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cepat</a:t>
            </a:r>
            <a:r>
              <a:rPr lang="en-US" dirty="0">
                <a:latin typeface="Century Gothic" pitchFamily="34" charset="0"/>
              </a:rPr>
              <a:t> dan </a:t>
            </a:r>
            <a:r>
              <a:rPr lang="en-US" dirty="0" err="1">
                <a:latin typeface="Century Gothic" pitchFamily="34" charset="0"/>
              </a:rPr>
              <a:t>efisiensi</a:t>
            </a:r>
            <a:r>
              <a:rPr lang="en-US" dirty="0">
                <a:latin typeface="Century Gothic" pitchFamily="34" charset="0"/>
              </a:rPr>
              <a:t> memory.</a:t>
            </a:r>
          </a:p>
          <a:p>
            <a:r>
              <a:rPr lang="en-US" dirty="0">
                <a:latin typeface="Century Gothic" pitchFamily="34" charset="0"/>
              </a:rPr>
              <a:t>Iterator : data </a:t>
            </a:r>
            <a:r>
              <a:rPr lang="en-US" dirty="0" err="1">
                <a:latin typeface="Century Gothic" pitchFamily="34" charset="0"/>
              </a:rPr>
              <a:t>berurutan</a:t>
            </a:r>
            <a:r>
              <a:rPr lang="en-US" dirty="0">
                <a:latin typeface="Century Gothic" pitchFamily="34" charset="0"/>
              </a:rPr>
              <a:t> yang </a:t>
            </a:r>
            <a:r>
              <a:rPr lang="en-US" dirty="0" err="1">
                <a:latin typeface="Century Gothic" pitchFamily="34" charset="0"/>
              </a:rPr>
              <a:t>dapat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diulangi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Century Gothic" pitchFamily="34" charset="0"/>
              </a:rPr>
              <a:t>accumulate()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>
                <a:latin typeface="Century Gothic" pitchFamily="34" charset="0"/>
              </a:rPr>
              <a:t>Itertools</a:t>
            </a:r>
            <a:r>
              <a:rPr lang="id-ID" dirty="0">
                <a:latin typeface="Century Gothic" pitchFamily="34" charset="0"/>
              </a:rPr>
              <a:t> </a:t>
            </a:r>
            <a:r>
              <a:rPr lang="id-ID" dirty="0" err="1">
                <a:latin typeface="Century Gothic" pitchFamily="34" charset="0"/>
              </a:rPr>
              <a:t>accumulate</a:t>
            </a:r>
            <a:r>
              <a:rPr lang="id-ID" dirty="0">
                <a:latin typeface="Century Gothic" pitchFamily="34" charset="0"/>
              </a:rPr>
              <a:t>() berfungsi </a:t>
            </a:r>
            <a:r>
              <a:rPr lang="en-US" dirty="0" err="1">
                <a:latin typeface="Century Gothic" pitchFamily="34" charset="0"/>
              </a:rPr>
              <a:t>mengembalikan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jumlah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akumulasi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atau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hasil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akumulasi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fungsi</a:t>
            </a:r>
            <a:r>
              <a:rPr lang="en-US" dirty="0">
                <a:latin typeface="Century Gothic" pitchFamily="34" charset="0"/>
              </a:rPr>
              <a:t> biner </a:t>
            </a:r>
            <a:r>
              <a:rPr lang="en-US" dirty="0" err="1">
                <a:latin typeface="Century Gothic" pitchFamily="34" charset="0"/>
              </a:rPr>
              <a:t>lainnya</a:t>
            </a:r>
            <a:endParaRPr lang="en-US" dirty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98506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484784"/>
            <a:ext cx="8229600" cy="1558526"/>
          </a:xfr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id-ID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id-ID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without</a:t>
            </a:r>
            <a:r>
              <a:rPr lang="id-ID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iterators</a:t>
            </a:r>
            <a:r>
              <a:rPr lang="id-ID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module</a:t>
            </a:r>
            <a:endParaRPr lang="id-ID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itertools</a:t>
            </a:r>
            <a:endParaRPr lang="id-ID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= [1,2,3,4,5]</a:t>
            </a:r>
          </a:p>
          <a:p>
            <a:pPr>
              <a:buNone/>
            </a:pP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itertools.accumulate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id-ID" sz="16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4348" y="3286125"/>
            <a:ext cx="8229600" cy="502915"/>
          </a:xfrm>
          <a:prstGeom prst="rect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t-B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Hasil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[1, 3, 6, 10, 15]</a:t>
            </a:r>
          </a:p>
          <a:p>
            <a:pPr marL="342900" lvl="0" indent="-342900">
              <a:spcBef>
                <a:spcPct val="20000"/>
              </a:spcBef>
            </a:pPr>
            <a:endParaRPr lang="pt-B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01967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Century Gothic" pitchFamily="34" charset="0"/>
              </a:rPr>
              <a:t>batched()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>
                <a:latin typeface="Century Gothic" pitchFamily="34" charset="0"/>
              </a:rPr>
              <a:t>Batch</a:t>
            </a:r>
            <a:r>
              <a:rPr lang="id-ID" dirty="0">
                <a:latin typeface="Century Gothic" pitchFamily="34" charset="0"/>
              </a:rPr>
              <a:t> data dari </a:t>
            </a:r>
            <a:r>
              <a:rPr lang="id-ID" dirty="0" err="1">
                <a:latin typeface="Century Gothic" pitchFamily="34" charset="0"/>
              </a:rPr>
              <a:t>iterable</a:t>
            </a:r>
            <a:r>
              <a:rPr lang="id-ID" dirty="0">
                <a:latin typeface="Century Gothic" pitchFamily="34" charset="0"/>
              </a:rPr>
              <a:t> menjadi </a:t>
            </a:r>
            <a:r>
              <a:rPr lang="id-ID" dirty="0" err="1">
                <a:latin typeface="Century Gothic" pitchFamily="34" charset="0"/>
              </a:rPr>
              <a:t>tupel</a:t>
            </a:r>
            <a:r>
              <a:rPr lang="id-ID" dirty="0">
                <a:latin typeface="Century Gothic" pitchFamily="34" charset="0"/>
              </a:rPr>
              <a:t> dengan panjang </a:t>
            </a:r>
            <a:r>
              <a:rPr lang="id-ID" dirty="0" err="1">
                <a:latin typeface="Century Gothic" pitchFamily="34" charset="0"/>
              </a:rPr>
              <a:t>n</a:t>
            </a:r>
            <a:r>
              <a:rPr lang="id-ID" dirty="0">
                <a:latin typeface="Century Gothic" pitchFamily="34" charset="0"/>
              </a:rPr>
              <a:t>. </a:t>
            </a:r>
            <a:r>
              <a:rPr lang="id-ID" dirty="0" err="1">
                <a:latin typeface="Century Gothic" pitchFamily="34" charset="0"/>
              </a:rPr>
              <a:t>Batch</a:t>
            </a:r>
            <a:r>
              <a:rPr lang="id-ID" dirty="0">
                <a:latin typeface="Century Gothic" pitchFamily="34" charset="0"/>
              </a:rPr>
              <a:t> terakhir mungkin lebih pendek dari </a:t>
            </a:r>
            <a:r>
              <a:rPr lang="id-ID" dirty="0" err="1">
                <a:latin typeface="Century Gothic" pitchFamily="34" charset="0"/>
              </a:rPr>
              <a:t>n</a:t>
            </a:r>
            <a:r>
              <a:rPr lang="id-ID" dirty="0">
                <a:latin typeface="Century Gothic" pitchFamily="34" charset="0"/>
              </a:rPr>
              <a:t>.</a:t>
            </a:r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8074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484784"/>
            <a:ext cx="8229600" cy="2304256"/>
          </a:xfr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flattened_data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['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roses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violets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', 'sugar', '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sweet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’]</a:t>
            </a:r>
          </a:p>
          <a:p>
            <a:pPr>
              <a:buNone/>
            </a:pPr>
            <a:endParaRPr lang="id-ID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unflattened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batched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flattened_data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2))</a:t>
            </a:r>
          </a:p>
          <a:p>
            <a:pPr>
              <a:buNone/>
            </a:pP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unflattened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id-ID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[('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roses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'), ('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violets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'), ('sugar', '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sweet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')]</a:t>
            </a:r>
          </a:p>
          <a:p>
            <a:pPr>
              <a:buNone/>
            </a:pPr>
            <a:endParaRPr lang="id-ID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4348" y="4653136"/>
            <a:ext cx="8229600" cy="1656184"/>
          </a:xfrm>
          <a:prstGeom prst="rect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batch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batched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('ABCDEFG', 3):</a:t>
            </a:r>
          </a:p>
          <a:p>
            <a:pPr>
              <a:buNone/>
            </a:pP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batch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', 'C')</a:t>
            </a:r>
          </a:p>
          <a:p>
            <a:pPr>
              <a:buNone/>
            </a:pP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('D', '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pPr>
              <a:buNone/>
            </a:pP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id-ID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id-ID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',)</a:t>
            </a:r>
          </a:p>
        </p:txBody>
      </p:sp>
    </p:spTree>
    <p:extLst>
      <p:ext uri="{BB962C8B-B14F-4D97-AF65-F5344CB8AC3E}">
        <p14:creationId xmlns:p14="http://schemas.microsoft.com/office/powerpoint/2010/main" val="254644572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Century Gothic" pitchFamily="34" charset="0"/>
              </a:rPr>
              <a:t>Chain()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>
                <a:latin typeface="Century Gothic" pitchFamily="34" charset="0"/>
              </a:rPr>
              <a:t>Itertools</a:t>
            </a:r>
            <a:r>
              <a:rPr lang="id-ID" dirty="0">
                <a:latin typeface="Century Gothic" pitchFamily="34" charset="0"/>
              </a:rPr>
              <a:t> </a:t>
            </a:r>
            <a:r>
              <a:rPr lang="id-ID" dirty="0" err="1">
                <a:latin typeface="Century Gothic" pitchFamily="34" charset="0"/>
              </a:rPr>
              <a:t>chain</a:t>
            </a:r>
            <a:r>
              <a:rPr lang="id-ID" dirty="0">
                <a:latin typeface="Century Gothic" pitchFamily="34" charset="0"/>
              </a:rPr>
              <a:t>() berfungsi untuk </a:t>
            </a:r>
            <a:r>
              <a:rPr lang="en-US" dirty="0" err="1">
                <a:latin typeface="Century Gothic" pitchFamily="34" charset="0"/>
              </a:rPr>
              <a:t>menggabungkan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beberapa</a:t>
            </a:r>
            <a:r>
              <a:rPr lang="en-US" dirty="0">
                <a:latin typeface="Century Gothic" pitchFamily="34" charset="0"/>
              </a:rPr>
              <a:t> variable </a:t>
            </a:r>
            <a:r>
              <a:rPr lang="en-US" dirty="0" err="1">
                <a:latin typeface="Century Gothic" pitchFamily="34" charset="0"/>
              </a:rPr>
              <a:t>menjadi</a:t>
            </a:r>
            <a:r>
              <a:rPr lang="en-US" dirty="0">
                <a:latin typeface="Century Gothic" pitchFamily="34" charset="0"/>
              </a:rPr>
              <a:t> 1 </a:t>
            </a:r>
            <a:r>
              <a:rPr lang="en-US" dirty="0" err="1">
                <a:latin typeface="Century Gothic" pitchFamily="34" charset="0"/>
              </a:rPr>
              <a:t>urutan</a:t>
            </a:r>
            <a:r>
              <a:rPr lang="en-US" dirty="0">
                <a:latin typeface="Century Gothic" pitchFamily="34" charset="0"/>
              </a:rPr>
              <a:t> </a:t>
            </a: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28662" y="3714752"/>
            <a:ext cx="7286708" cy="23065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6438">
              <a:buNone/>
            </a:pPr>
            <a:r>
              <a:rPr lang="en-US" sz="2400" dirty="0">
                <a:latin typeface="Century Gothic" pitchFamily="34" charset="0"/>
              </a:rPr>
              <a:t>Import </a:t>
            </a:r>
            <a:r>
              <a:rPr lang="en-US" sz="2400" dirty="0" err="1">
                <a:latin typeface="Century Gothic" pitchFamily="34" charset="0"/>
              </a:rPr>
              <a:t>itertools</a:t>
            </a:r>
            <a:endParaRPr lang="en-US" sz="2400" dirty="0">
              <a:latin typeface="Century Gothic" pitchFamily="34" charset="0"/>
            </a:endParaRPr>
          </a:p>
          <a:p>
            <a:pPr marL="706438">
              <a:buNone/>
            </a:pPr>
            <a:r>
              <a:rPr lang="en-US" sz="2400" dirty="0">
                <a:latin typeface="Century Gothic" pitchFamily="34" charset="0"/>
              </a:rPr>
              <a:t>a= [2,3,0,1]</a:t>
            </a:r>
          </a:p>
          <a:p>
            <a:pPr marL="706438">
              <a:buNone/>
            </a:pPr>
            <a:r>
              <a:rPr lang="en-US" sz="2400" dirty="0">
                <a:latin typeface="Century Gothic" pitchFamily="34" charset="0"/>
              </a:rPr>
              <a:t>b= [1,9,2,2]</a:t>
            </a:r>
          </a:p>
          <a:p>
            <a:pPr marL="706438">
              <a:buNone/>
            </a:pPr>
            <a:r>
              <a:rPr lang="en-US" sz="2400" dirty="0">
                <a:latin typeface="Century Gothic" pitchFamily="34" charset="0"/>
              </a:rPr>
              <a:t>print(list(</a:t>
            </a:r>
            <a:r>
              <a:rPr lang="en-US" sz="2400" dirty="0" err="1">
                <a:latin typeface="Century Gothic" pitchFamily="34" charset="0"/>
              </a:rPr>
              <a:t>itertools.chain</a:t>
            </a:r>
            <a:r>
              <a:rPr lang="en-US" sz="2400" dirty="0">
                <a:latin typeface="Century Gothic" pitchFamily="34" charset="0"/>
              </a:rPr>
              <a:t>(</a:t>
            </a:r>
            <a:r>
              <a:rPr lang="en-US" sz="2400" dirty="0" err="1">
                <a:latin typeface="Century Gothic" pitchFamily="34" charset="0"/>
              </a:rPr>
              <a:t>a,b</a:t>
            </a:r>
            <a:r>
              <a:rPr lang="en-US" sz="2400" dirty="0">
                <a:latin typeface="Century Gothic" pitchFamily="34" charset="0"/>
              </a:rPr>
              <a:t>)))</a:t>
            </a:r>
          </a:p>
          <a:p>
            <a:pPr marL="706438">
              <a:buNone/>
            </a:pPr>
            <a:r>
              <a:rPr lang="en-US" sz="2400" dirty="0">
                <a:latin typeface="Century Gothic" pitchFamily="34" charset="0"/>
                <a:cs typeface="Courier New" panose="02070309020205020404" pitchFamily="49" charset="0"/>
              </a:rPr>
              <a:t>&gt;&gt;&gt; [2,3,0,1,1,9,2,2]</a:t>
            </a:r>
          </a:p>
        </p:txBody>
      </p:sp>
    </p:spTree>
    <p:extLst>
      <p:ext uri="{BB962C8B-B14F-4D97-AF65-F5344CB8AC3E}">
        <p14:creationId xmlns:p14="http://schemas.microsoft.com/office/powerpoint/2010/main" val="438404551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872</Words>
  <Application>Microsoft Macintosh PowerPoint</Application>
  <PresentationFormat>On-screen Show (4:3)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Georgia</vt:lpstr>
      <vt:lpstr>Trebuchet MS</vt:lpstr>
      <vt:lpstr>Wingdings</vt:lpstr>
      <vt:lpstr>Office Theme</vt:lpstr>
      <vt:lpstr>Itertools Module Python</vt:lpstr>
      <vt:lpstr>Tujuan Pembelajaran</vt:lpstr>
      <vt:lpstr>Outline Materi</vt:lpstr>
      <vt:lpstr>Overview</vt:lpstr>
      <vt:lpstr>accumulate()</vt:lpstr>
      <vt:lpstr>PowerPoint Presentation</vt:lpstr>
      <vt:lpstr>batched()</vt:lpstr>
      <vt:lpstr>PowerPoint Presentation</vt:lpstr>
      <vt:lpstr>Chain()</vt:lpstr>
      <vt:lpstr>PowerPoint Presentation</vt:lpstr>
      <vt:lpstr>Dropwhile()</vt:lpstr>
      <vt:lpstr>Groupby</vt:lpstr>
      <vt:lpstr>PowerPoint Presentation</vt:lpstr>
      <vt:lpstr>PowerPoint Presentation</vt:lpstr>
      <vt:lpstr>Filterfalse()</vt:lpstr>
      <vt:lpstr>Filter vs filterfalse ()</vt:lpstr>
      <vt:lpstr>zip_longest()</vt:lpstr>
      <vt:lpstr>zip vs zip_longest()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REKURSIF</dc:title>
  <dc:creator>agus priyanto</dc:creator>
  <cp:lastModifiedBy>HENRI TANTYOKO</cp:lastModifiedBy>
  <cp:revision>246</cp:revision>
  <dcterms:created xsi:type="dcterms:W3CDTF">2014-11-12T04:29:15Z</dcterms:created>
  <dcterms:modified xsi:type="dcterms:W3CDTF">2023-12-01T05:48:11Z</dcterms:modified>
</cp:coreProperties>
</file>