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7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7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8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5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1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5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3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7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8CF1-0893-4C4B-955C-E8F821677C4B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FBAC8-F8C8-4B78-9CD4-6C4859C65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5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 smtClean="0">
                <a:solidFill>
                  <a:srgbClr val="FFD700"/>
                </a:solidFill>
              </a:rPr>
              <a:t>ML </a:t>
            </a:r>
            <a:r>
              <a:rPr lang="ko-KR" altLang="en-US" sz="5400" b="1" dirty="0" err="1" smtClean="0">
                <a:solidFill>
                  <a:srgbClr val="FFD700"/>
                </a:solidFill>
              </a:rPr>
              <a:t>스터디</a:t>
            </a:r>
            <a:endParaRPr lang="ko-KR" altLang="en-US" sz="5400" b="1" dirty="0">
              <a:solidFill>
                <a:srgbClr val="FFD7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80112" y="5805264"/>
            <a:ext cx="3304456" cy="672480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FFD700"/>
                </a:solidFill>
              </a:rPr>
              <a:t>서현우</a:t>
            </a:r>
            <a:endParaRPr lang="ko-KR" altLang="en-US" dirty="0">
              <a:solidFill>
                <a:srgbClr val="FF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solidFill>
                  <a:srgbClr val="FFD700"/>
                </a:solidFill>
              </a:rPr>
              <a:t>의사결정 트리</a:t>
            </a:r>
            <a:endParaRPr lang="ko-KR" altLang="en-US" sz="3000" b="1" dirty="0">
              <a:solidFill>
                <a:srgbClr val="FFD7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51920" y="2337119"/>
            <a:ext cx="1224136" cy="43204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D700"/>
                </a:solidFill>
              </a:rPr>
              <a:t>root</a:t>
            </a:r>
            <a:endParaRPr lang="ko-KR" altLang="en-US" dirty="0">
              <a:solidFill>
                <a:srgbClr val="FFD700"/>
              </a:solidFill>
            </a:endParaRPr>
          </a:p>
        </p:txBody>
      </p:sp>
      <p:cxnSp>
        <p:nvCxnSpPr>
          <p:cNvPr id="7" name="직선 연결선 6"/>
          <p:cNvCxnSpPr>
            <a:stCxn id="5" idx="2"/>
            <a:endCxn id="15" idx="0"/>
          </p:cNvCxnSpPr>
          <p:nvPr/>
        </p:nvCxnSpPr>
        <p:spPr>
          <a:xfrm rot="5400000">
            <a:off x="3305980" y="2270991"/>
            <a:ext cx="659833" cy="165618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2"/>
            <a:endCxn id="13" idx="0"/>
          </p:cNvCxnSpPr>
          <p:nvPr/>
        </p:nvCxnSpPr>
        <p:spPr>
          <a:xfrm rot="16200000" flipH="1">
            <a:off x="4986843" y="2246312"/>
            <a:ext cx="659833" cy="1705542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557462" y="3429000"/>
            <a:ext cx="1224136" cy="43204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D700"/>
                </a:solidFill>
              </a:rPr>
              <a:t>internal</a:t>
            </a:r>
            <a:endParaRPr lang="ko-KR" altLang="en-US" dirty="0">
              <a:solidFill>
                <a:srgbClr val="FFD7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95736" y="3429000"/>
            <a:ext cx="1224136" cy="43204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D700"/>
                </a:solidFill>
              </a:rPr>
              <a:t>internal</a:t>
            </a:r>
            <a:endParaRPr lang="ko-KR" altLang="en-US" dirty="0">
              <a:solidFill>
                <a:srgbClr val="FFD7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47664" y="4941168"/>
            <a:ext cx="1080120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D700"/>
                </a:solidFill>
              </a:rPr>
              <a:t>leaf</a:t>
            </a:r>
            <a:endParaRPr lang="ko-KR" altLang="en-US" dirty="0">
              <a:solidFill>
                <a:srgbClr val="FFD7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010474" y="4941168"/>
            <a:ext cx="1080120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D700"/>
                </a:solidFill>
              </a:rPr>
              <a:t>leaf</a:t>
            </a:r>
            <a:endParaRPr lang="ko-KR" altLang="en-US" dirty="0">
              <a:solidFill>
                <a:srgbClr val="FFD7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09390" y="4941168"/>
            <a:ext cx="1080120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D700"/>
                </a:solidFill>
              </a:rPr>
              <a:t>leaf</a:t>
            </a:r>
            <a:endParaRPr lang="ko-KR" altLang="en-US" dirty="0">
              <a:solidFill>
                <a:srgbClr val="FFD7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2200" y="4941168"/>
            <a:ext cx="1080120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D700"/>
                </a:solidFill>
              </a:rPr>
              <a:t>leaf</a:t>
            </a:r>
            <a:endParaRPr lang="ko-KR" altLang="en-US" dirty="0">
              <a:solidFill>
                <a:srgbClr val="FFD700"/>
              </a:solidFill>
            </a:endParaRPr>
          </a:p>
        </p:txBody>
      </p:sp>
      <p:cxnSp>
        <p:nvCxnSpPr>
          <p:cNvPr id="27" name="직선 연결선 26"/>
          <p:cNvCxnSpPr>
            <a:stCxn id="15" idx="2"/>
            <a:endCxn id="19" idx="0"/>
          </p:cNvCxnSpPr>
          <p:nvPr/>
        </p:nvCxnSpPr>
        <p:spPr>
          <a:xfrm rot="5400000">
            <a:off x="1907704" y="4041068"/>
            <a:ext cx="1080120" cy="72008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5" idx="2"/>
            <a:endCxn id="20" idx="0"/>
          </p:cNvCxnSpPr>
          <p:nvPr/>
        </p:nvCxnSpPr>
        <p:spPr>
          <a:xfrm rot="16200000" flipH="1">
            <a:off x="2639109" y="4029743"/>
            <a:ext cx="1080120" cy="74273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3" idx="2"/>
            <a:endCxn id="23" idx="0"/>
          </p:cNvCxnSpPr>
          <p:nvPr/>
        </p:nvCxnSpPr>
        <p:spPr>
          <a:xfrm rot="5400000">
            <a:off x="5269430" y="4041068"/>
            <a:ext cx="1080120" cy="72008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3" idx="2"/>
            <a:endCxn id="24" idx="0"/>
          </p:cNvCxnSpPr>
          <p:nvPr/>
        </p:nvCxnSpPr>
        <p:spPr>
          <a:xfrm rot="16200000" flipH="1">
            <a:off x="6000835" y="4029743"/>
            <a:ext cx="1080120" cy="74273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0" idx="2"/>
          </p:cNvCxnSpPr>
          <p:nvPr/>
        </p:nvCxnSpPr>
        <p:spPr>
          <a:xfrm flipH="1">
            <a:off x="5449450" y="2430180"/>
            <a:ext cx="682708" cy="6689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7607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D700"/>
                </a:solidFill>
              </a:rPr>
              <a:t>Branch</a:t>
            </a:r>
            <a:endParaRPr lang="ko-KR" altLang="en-US" b="1" dirty="0">
              <a:solidFill>
                <a:srgbClr val="FF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solidFill>
                  <a:srgbClr val="FFD700"/>
                </a:solidFill>
              </a:rPr>
              <a:t>불순도</a:t>
            </a:r>
            <a:endParaRPr lang="ko-KR" altLang="en-US" sz="3000" b="1" dirty="0">
              <a:solidFill>
                <a:srgbClr val="FFD7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570128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FFD700"/>
                </a:solidFill>
              </a:rPr>
              <a:t>의사 결정 나무의 가지를 치기 위해서는</a:t>
            </a:r>
            <a:r>
              <a:rPr lang="en-US" altLang="ko-KR" sz="1500" dirty="0" smtClean="0">
                <a:solidFill>
                  <a:srgbClr val="FFD700"/>
                </a:solidFill>
              </a:rPr>
              <a:t>(Splitting Rule) 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카이제곱</a:t>
            </a:r>
            <a:r>
              <a:rPr lang="ko-KR" altLang="en-US" sz="1500" dirty="0" smtClean="0">
                <a:solidFill>
                  <a:srgbClr val="FFD700"/>
                </a:solidFill>
              </a:rPr>
              <a:t> 검정</a:t>
            </a:r>
            <a:r>
              <a:rPr lang="en-US" altLang="ko-KR" sz="1500" dirty="0" smtClean="0">
                <a:solidFill>
                  <a:srgbClr val="FFD700"/>
                </a:solidFill>
              </a:rPr>
              <a:t>, </a:t>
            </a:r>
            <a:r>
              <a:rPr lang="ko-KR" altLang="en-US" sz="1500" dirty="0" smtClean="0">
                <a:solidFill>
                  <a:srgbClr val="FFD700"/>
                </a:solidFill>
              </a:rPr>
              <a:t>불순도 등을 사용</a:t>
            </a:r>
            <a:endParaRPr lang="en-US" altLang="ko-KR" sz="1500" dirty="0" smtClean="0">
              <a:solidFill>
                <a:srgbClr val="FFD7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FFD7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rgbClr val="FFD700"/>
                </a:solidFill>
              </a:rPr>
              <a:t>불순도는</a:t>
            </a:r>
            <a:r>
              <a:rPr lang="ko-KR" altLang="en-US" sz="1500" dirty="0" smtClean="0">
                <a:solidFill>
                  <a:srgbClr val="FFD700"/>
                </a:solidFill>
              </a:rPr>
              <a:t> 얼마나 다양한 범주들의 객체들이 포함되는지 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계산하는것이며</a:t>
            </a:r>
            <a:r>
              <a:rPr lang="en-US" altLang="ko-KR" sz="1500" dirty="0" smtClean="0">
                <a:solidFill>
                  <a:srgbClr val="FFD700"/>
                </a:solidFill>
              </a:rPr>
              <a:t>, </a:t>
            </a:r>
            <a:r>
              <a:rPr lang="ko-KR" altLang="en-US" sz="1500" dirty="0" smtClean="0">
                <a:solidFill>
                  <a:srgbClr val="FFD700"/>
                </a:solidFill>
              </a:rPr>
              <a:t>불순도 계산 지표에는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지니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불순도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와</a:t>
            </a:r>
            <a:r>
              <a:rPr lang="ko-KR" altLang="en-US" sz="1500" dirty="0" smtClean="0">
                <a:solidFill>
                  <a:srgbClr val="FFD7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엔트로피</a:t>
            </a:r>
            <a:r>
              <a:rPr lang="ko-KR" altLang="en-US" sz="1500" dirty="0" smtClean="0">
                <a:solidFill>
                  <a:srgbClr val="FFD7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지수</a:t>
            </a:r>
            <a:r>
              <a:rPr lang="ko-KR" altLang="en-US" sz="1500" dirty="0" smtClean="0">
                <a:solidFill>
                  <a:srgbClr val="FFD700"/>
                </a:solidFill>
              </a:rPr>
              <a:t>가 있다</a:t>
            </a:r>
            <a:r>
              <a:rPr lang="en-US" altLang="ko-KR" sz="1500" dirty="0" smtClean="0">
                <a:solidFill>
                  <a:srgbClr val="FFD7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FFD7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rgbClr val="FFD700"/>
                </a:solidFill>
              </a:rPr>
              <a:t>사이킷</a:t>
            </a:r>
            <a:r>
              <a:rPr lang="ko-KR" altLang="en-US" sz="1500" dirty="0" smtClean="0">
                <a:solidFill>
                  <a:srgbClr val="FFD700"/>
                </a:solidFill>
              </a:rPr>
              <a:t> 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런에서는</a:t>
            </a:r>
            <a:r>
              <a:rPr lang="ko-KR" altLang="en-US" sz="1500" dirty="0" smtClean="0">
                <a:solidFill>
                  <a:srgbClr val="FFD700"/>
                </a:solidFill>
              </a:rPr>
              <a:t> 결정 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트리를</a:t>
            </a:r>
            <a:r>
              <a:rPr lang="ko-KR" altLang="en-US" sz="1500" dirty="0" smtClean="0">
                <a:solidFill>
                  <a:srgbClr val="FFD700"/>
                </a:solidFill>
              </a:rPr>
              <a:t> 훈련시키기 위해 </a:t>
            </a:r>
            <a:r>
              <a:rPr lang="en-US" altLang="ko-KR" sz="1500" dirty="0" smtClean="0">
                <a:solidFill>
                  <a:srgbClr val="FFD700"/>
                </a:solidFill>
              </a:rPr>
              <a:t>CART </a:t>
            </a:r>
            <a:r>
              <a:rPr lang="ko-KR" altLang="en-US" sz="1500" dirty="0" smtClean="0">
                <a:solidFill>
                  <a:srgbClr val="FFD700"/>
                </a:solidFill>
              </a:rPr>
              <a:t>알고리즘을 사용</a:t>
            </a:r>
            <a:r>
              <a:rPr lang="en-US" altLang="ko-KR" sz="1500" dirty="0" smtClean="0">
                <a:solidFill>
                  <a:srgbClr val="FFD700"/>
                </a:solidFill>
              </a:rPr>
              <a:t>.</a:t>
            </a:r>
          </a:p>
          <a:p>
            <a:pPr marL="645750" lvl="1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rgbClr val="FFD700"/>
                </a:solidFill>
              </a:rPr>
              <a:t>기본적으로는 지니 불순도가 사용되지만 </a:t>
            </a:r>
            <a:r>
              <a:rPr lang="en-US" altLang="ko-KR" sz="1500" dirty="0">
                <a:solidFill>
                  <a:srgbClr val="FFD700"/>
                </a:solidFill>
              </a:rPr>
              <a:t>criterion </a:t>
            </a:r>
            <a:r>
              <a:rPr lang="ko-KR" altLang="en-US" sz="1500" dirty="0">
                <a:solidFill>
                  <a:srgbClr val="FFD700"/>
                </a:solidFill>
              </a:rPr>
              <a:t>매개변수를 </a:t>
            </a:r>
            <a:r>
              <a:rPr lang="en-US" altLang="ko-KR" sz="1500" dirty="0">
                <a:solidFill>
                  <a:srgbClr val="FFD700"/>
                </a:solidFill>
              </a:rPr>
              <a:t>entropy</a:t>
            </a:r>
            <a:r>
              <a:rPr lang="ko-KR" altLang="en-US" sz="1500" dirty="0">
                <a:solidFill>
                  <a:srgbClr val="FFD700"/>
                </a:solidFill>
              </a:rPr>
              <a:t>로 지정해주면 </a:t>
            </a:r>
            <a:r>
              <a:rPr lang="en-US" altLang="ko-KR" sz="1500" dirty="0">
                <a:solidFill>
                  <a:srgbClr val="FFD700"/>
                </a:solidFill>
              </a:rPr>
              <a:t>entropy </a:t>
            </a:r>
            <a:r>
              <a:rPr lang="ko-KR" altLang="en-US" sz="1500" dirty="0" err="1">
                <a:solidFill>
                  <a:srgbClr val="FFD700"/>
                </a:solidFill>
              </a:rPr>
              <a:t>불순도를</a:t>
            </a:r>
            <a:r>
              <a:rPr lang="ko-KR" altLang="en-US" sz="1500" dirty="0">
                <a:solidFill>
                  <a:srgbClr val="FFD700"/>
                </a:solidFill>
              </a:rPr>
              <a:t> 사용할 수 </a:t>
            </a:r>
            <a:r>
              <a:rPr lang="ko-KR" altLang="en-US" sz="1500" dirty="0" smtClean="0">
                <a:solidFill>
                  <a:srgbClr val="FFD700"/>
                </a:solidFill>
              </a:rPr>
              <a:t>있음</a:t>
            </a:r>
            <a:endParaRPr lang="en-US" altLang="ko-KR" sz="1500" dirty="0" smtClean="0">
              <a:solidFill>
                <a:srgbClr val="FF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solidFill>
                  <a:srgbClr val="FFD700"/>
                </a:solidFill>
              </a:rPr>
              <a:t>지니 불순도</a:t>
            </a:r>
            <a:endParaRPr lang="ko-KR" altLang="en-US" sz="3000" b="1" dirty="0">
              <a:solidFill>
                <a:srgbClr val="FFD7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4776" y="5024436"/>
            <a:ext cx="1362928" cy="924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043608" y="1268760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27584" y="4509120"/>
            <a:ext cx="763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568" y="450912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0.0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6784" y="5088386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04816" y="5369792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6784" y="5661848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222574" y="5389506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552888" y="5672263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226240" y="5095996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904816" y="5672263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222574" y="5661848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6784" y="5369792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04816" y="5088386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073168" y="5024436"/>
            <a:ext cx="1362928" cy="924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166496" y="5139074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166496" y="5690394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795016" y="5448622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088334" y="5700809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088334" y="5447423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088334" y="5106097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454528" y="5160394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454528" y="5448426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166496" y="5427106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796278" y="5105413"/>
            <a:ext cx="194704" cy="19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529552" y="5013176"/>
            <a:ext cx="1362928" cy="9248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601560" y="5085184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7915491" y="5369792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601560" y="5672263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915491" y="5652064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8537664" y="5661107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211016" y="5378246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211016" y="5085184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211016" y="5690394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601560" y="5370045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915491" y="5095996"/>
            <a:ext cx="194704" cy="1947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99992" y="450912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0.5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4408" y="450912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53" name="자유형 52"/>
          <p:cNvSpPr/>
          <p:nvPr/>
        </p:nvSpPr>
        <p:spPr>
          <a:xfrm>
            <a:off x="1138687" y="1406106"/>
            <a:ext cx="7263441" cy="3027871"/>
          </a:xfrm>
          <a:custGeom>
            <a:avLst/>
            <a:gdLst>
              <a:gd name="connsiteX0" fmla="*/ 0 w 7263441"/>
              <a:gd name="connsiteY0" fmla="*/ 3027871 h 3027871"/>
              <a:gd name="connsiteX1" fmla="*/ 94890 w 7263441"/>
              <a:gd name="connsiteY1" fmla="*/ 2941607 h 3027871"/>
              <a:gd name="connsiteX2" fmla="*/ 120770 w 7263441"/>
              <a:gd name="connsiteY2" fmla="*/ 2907102 h 3027871"/>
              <a:gd name="connsiteX3" fmla="*/ 207034 w 7263441"/>
              <a:gd name="connsiteY3" fmla="*/ 2829464 h 3027871"/>
              <a:gd name="connsiteX4" fmla="*/ 267419 w 7263441"/>
              <a:gd name="connsiteY4" fmla="*/ 2751826 h 3027871"/>
              <a:gd name="connsiteX5" fmla="*/ 439947 w 7263441"/>
              <a:gd name="connsiteY5" fmla="*/ 2493034 h 3027871"/>
              <a:gd name="connsiteX6" fmla="*/ 491705 w 7263441"/>
              <a:gd name="connsiteY6" fmla="*/ 2406769 h 3027871"/>
              <a:gd name="connsiteX7" fmla="*/ 595222 w 7263441"/>
              <a:gd name="connsiteY7" fmla="*/ 2225615 h 3027871"/>
              <a:gd name="connsiteX8" fmla="*/ 646981 w 7263441"/>
              <a:gd name="connsiteY8" fmla="*/ 2139351 h 3027871"/>
              <a:gd name="connsiteX9" fmla="*/ 681487 w 7263441"/>
              <a:gd name="connsiteY9" fmla="*/ 2061713 h 3027871"/>
              <a:gd name="connsiteX10" fmla="*/ 862641 w 7263441"/>
              <a:gd name="connsiteY10" fmla="*/ 1768415 h 3027871"/>
              <a:gd name="connsiteX11" fmla="*/ 923026 w 7263441"/>
              <a:gd name="connsiteY11" fmla="*/ 1673524 h 3027871"/>
              <a:gd name="connsiteX12" fmla="*/ 992038 w 7263441"/>
              <a:gd name="connsiteY12" fmla="*/ 1587260 h 3027871"/>
              <a:gd name="connsiteX13" fmla="*/ 1043796 w 7263441"/>
              <a:gd name="connsiteY13" fmla="*/ 1500996 h 3027871"/>
              <a:gd name="connsiteX14" fmla="*/ 1207698 w 7263441"/>
              <a:gd name="connsiteY14" fmla="*/ 1311215 h 3027871"/>
              <a:gd name="connsiteX15" fmla="*/ 1268083 w 7263441"/>
              <a:gd name="connsiteY15" fmla="*/ 1224951 h 3027871"/>
              <a:gd name="connsiteX16" fmla="*/ 1362973 w 7263441"/>
              <a:gd name="connsiteY16" fmla="*/ 1138686 h 3027871"/>
              <a:gd name="connsiteX17" fmla="*/ 1423358 w 7263441"/>
              <a:gd name="connsiteY17" fmla="*/ 1069675 h 3027871"/>
              <a:gd name="connsiteX18" fmla="*/ 1500996 w 7263441"/>
              <a:gd name="connsiteY18" fmla="*/ 1000664 h 3027871"/>
              <a:gd name="connsiteX19" fmla="*/ 1561381 w 7263441"/>
              <a:gd name="connsiteY19" fmla="*/ 931652 h 3027871"/>
              <a:gd name="connsiteX20" fmla="*/ 1828800 w 7263441"/>
              <a:gd name="connsiteY20" fmla="*/ 715992 h 3027871"/>
              <a:gd name="connsiteX21" fmla="*/ 2053087 w 7263441"/>
              <a:gd name="connsiteY21" fmla="*/ 577969 h 3027871"/>
              <a:gd name="connsiteX22" fmla="*/ 2199736 w 7263441"/>
              <a:gd name="connsiteY22" fmla="*/ 483079 h 3027871"/>
              <a:gd name="connsiteX23" fmla="*/ 2337758 w 7263441"/>
              <a:gd name="connsiteY23" fmla="*/ 414068 h 3027871"/>
              <a:gd name="connsiteX24" fmla="*/ 2415396 w 7263441"/>
              <a:gd name="connsiteY24" fmla="*/ 362309 h 3027871"/>
              <a:gd name="connsiteX25" fmla="*/ 2562045 w 7263441"/>
              <a:gd name="connsiteY25" fmla="*/ 293298 h 3027871"/>
              <a:gd name="connsiteX26" fmla="*/ 2631056 w 7263441"/>
              <a:gd name="connsiteY26" fmla="*/ 250166 h 3027871"/>
              <a:gd name="connsiteX27" fmla="*/ 2872596 w 7263441"/>
              <a:gd name="connsiteY27" fmla="*/ 155275 h 3027871"/>
              <a:gd name="connsiteX28" fmla="*/ 2958860 w 7263441"/>
              <a:gd name="connsiteY28" fmla="*/ 120769 h 3027871"/>
              <a:gd name="connsiteX29" fmla="*/ 3036498 w 7263441"/>
              <a:gd name="connsiteY29" fmla="*/ 103517 h 3027871"/>
              <a:gd name="connsiteX30" fmla="*/ 3226279 w 7263441"/>
              <a:gd name="connsiteY30" fmla="*/ 60385 h 3027871"/>
              <a:gd name="connsiteX31" fmla="*/ 3407434 w 7263441"/>
              <a:gd name="connsiteY31" fmla="*/ 25879 h 3027871"/>
              <a:gd name="connsiteX32" fmla="*/ 3545456 w 7263441"/>
              <a:gd name="connsiteY32" fmla="*/ 0 h 3027871"/>
              <a:gd name="connsiteX33" fmla="*/ 4132053 w 7263441"/>
              <a:gd name="connsiteY33" fmla="*/ 17252 h 3027871"/>
              <a:gd name="connsiteX34" fmla="*/ 4261449 w 7263441"/>
              <a:gd name="connsiteY34" fmla="*/ 34505 h 3027871"/>
              <a:gd name="connsiteX35" fmla="*/ 4485736 w 7263441"/>
              <a:gd name="connsiteY35" fmla="*/ 94890 h 3027871"/>
              <a:gd name="connsiteX36" fmla="*/ 4666890 w 7263441"/>
              <a:gd name="connsiteY36" fmla="*/ 138022 h 3027871"/>
              <a:gd name="connsiteX37" fmla="*/ 4761781 w 7263441"/>
              <a:gd name="connsiteY37" fmla="*/ 163902 h 3027871"/>
              <a:gd name="connsiteX38" fmla="*/ 4917056 w 7263441"/>
              <a:gd name="connsiteY38" fmla="*/ 224286 h 3027871"/>
              <a:gd name="connsiteX39" fmla="*/ 5003321 w 7263441"/>
              <a:gd name="connsiteY39" fmla="*/ 241539 h 3027871"/>
              <a:gd name="connsiteX40" fmla="*/ 5184475 w 7263441"/>
              <a:gd name="connsiteY40" fmla="*/ 284671 h 3027871"/>
              <a:gd name="connsiteX41" fmla="*/ 5357004 w 7263441"/>
              <a:gd name="connsiteY41" fmla="*/ 353683 h 3027871"/>
              <a:gd name="connsiteX42" fmla="*/ 5469147 w 7263441"/>
              <a:gd name="connsiteY42" fmla="*/ 405441 h 3027871"/>
              <a:gd name="connsiteX43" fmla="*/ 5814204 w 7263441"/>
              <a:gd name="connsiteY43" fmla="*/ 552090 h 3027871"/>
              <a:gd name="connsiteX44" fmla="*/ 5978105 w 7263441"/>
              <a:gd name="connsiteY44" fmla="*/ 655607 h 3027871"/>
              <a:gd name="connsiteX45" fmla="*/ 6047117 w 7263441"/>
              <a:gd name="connsiteY45" fmla="*/ 690113 h 3027871"/>
              <a:gd name="connsiteX46" fmla="*/ 6124755 w 7263441"/>
              <a:gd name="connsiteY46" fmla="*/ 767751 h 3027871"/>
              <a:gd name="connsiteX47" fmla="*/ 6150634 w 7263441"/>
              <a:gd name="connsiteY47" fmla="*/ 785003 h 3027871"/>
              <a:gd name="connsiteX48" fmla="*/ 6176513 w 7263441"/>
              <a:gd name="connsiteY48" fmla="*/ 819509 h 3027871"/>
              <a:gd name="connsiteX49" fmla="*/ 6236898 w 7263441"/>
              <a:gd name="connsiteY49" fmla="*/ 879894 h 3027871"/>
              <a:gd name="connsiteX50" fmla="*/ 6262777 w 7263441"/>
              <a:gd name="connsiteY50" fmla="*/ 914400 h 3027871"/>
              <a:gd name="connsiteX51" fmla="*/ 6305909 w 7263441"/>
              <a:gd name="connsiteY51" fmla="*/ 966158 h 3027871"/>
              <a:gd name="connsiteX52" fmla="*/ 6340415 w 7263441"/>
              <a:gd name="connsiteY52" fmla="*/ 1017917 h 3027871"/>
              <a:gd name="connsiteX53" fmla="*/ 6409426 w 7263441"/>
              <a:gd name="connsiteY53" fmla="*/ 1095554 h 3027871"/>
              <a:gd name="connsiteX54" fmla="*/ 6495690 w 7263441"/>
              <a:gd name="connsiteY54" fmla="*/ 1216324 h 3027871"/>
              <a:gd name="connsiteX55" fmla="*/ 6547449 w 7263441"/>
              <a:gd name="connsiteY55" fmla="*/ 1285336 h 3027871"/>
              <a:gd name="connsiteX56" fmla="*/ 6581955 w 7263441"/>
              <a:gd name="connsiteY56" fmla="*/ 1337094 h 3027871"/>
              <a:gd name="connsiteX57" fmla="*/ 6633713 w 7263441"/>
              <a:gd name="connsiteY57" fmla="*/ 1449237 h 3027871"/>
              <a:gd name="connsiteX58" fmla="*/ 6668219 w 7263441"/>
              <a:gd name="connsiteY58" fmla="*/ 1492369 h 3027871"/>
              <a:gd name="connsiteX59" fmla="*/ 6685471 w 7263441"/>
              <a:gd name="connsiteY59" fmla="*/ 1526875 h 3027871"/>
              <a:gd name="connsiteX60" fmla="*/ 6728604 w 7263441"/>
              <a:gd name="connsiteY60" fmla="*/ 1595886 h 3027871"/>
              <a:gd name="connsiteX61" fmla="*/ 6745856 w 7263441"/>
              <a:gd name="connsiteY61" fmla="*/ 1630392 h 3027871"/>
              <a:gd name="connsiteX62" fmla="*/ 6771736 w 7263441"/>
              <a:gd name="connsiteY62" fmla="*/ 1656271 h 3027871"/>
              <a:gd name="connsiteX63" fmla="*/ 6780362 w 7263441"/>
              <a:gd name="connsiteY63" fmla="*/ 1682151 h 3027871"/>
              <a:gd name="connsiteX64" fmla="*/ 6849373 w 7263441"/>
              <a:gd name="connsiteY64" fmla="*/ 1794294 h 3027871"/>
              <a:gd name="connsiteX65" fmla="*/ 6875253 w 7263441"/>
              <a:gd name="connsiteY65" fmla="*/ 1863305 h 3027871"/>
              <a:gd name="connsiteX66" fmla="*/ 6901132 w 7263441"/>
              <a:gd name="connsiteY66" fmla="*/ 1889185 h 3027871"/>
              <a:gd name="connsiteX67" fmla="*/ 6918385 w 7263441"/>
              <a:gd name="connsiteY67" fmla="*/ 1949569 h 3027871"/>
              <a:gd name="connsiteX68" fmla="*/ 6952890 w 7263441"/>
              <a:gd name="connsiteY68" fmla="*/ 2009954 h 3027871"/>
              <a:gd name="connsiteX69" fmla="*/ 6970143 w 7263441"/>
              <a:gd name="connsiteY69" fmla="*/ 2078966 h 3027871"/>
              <a:gd name="connsiteX70" fmla="*/ 6978770 w 7263441"/>
              <a:gd name="connsiteY70" fmla="*/ 2122098 h 3027871"/>
              <a:gd name="connsiteX71" fmla="*/ 6996022 w 7263441"/>
              <a:gd name="connsiteY71" fmla="*/ 2156603 h 3027871"/>
              <a:gd name="connsiteX72" fmla="*/ 7004649 w 7263441"/>
              <a:gd name="connsiteY72" fmla="*/ 2191109 h 3027871"/>
              <a:gd name="connsiteX73" fmla="*/ 7021902 w 7263441"/>
              <a:gd name="connsiteY73" fmla="*/ 2216988 h 3027871"/>
              <a:gd name="connsiteX74" fmla="*/ 7039155 w 7263441"/>
              <a:gd name="connsiteY74" fmla="*/ 2251494 h 3027871"/>
              <a:gd name="connsiteX75" fmla="*/ 7056407 w 7263441"/>
              <a:gd name="connsiteY75" fmla="*/ 2294626 h 3027871"/>
              <a:gd name="connsiteX76" fmla="*/ 7073660 w 7263441"/>
              <a:gd name="connsiteY76" fmla="*/ 2346385 h 3027871"/>
              <a:gd name="connsiteX77" fmla="*/ 7090913 w 7263441"/>
              <a:gd name="connsiteY77" fmla="*/ 2372264 h 3027871"/>
              <a:gd name="connsiteX78" fmla="*/ 7134045 w 7263441"/>
              <a:gd name="connsiteY78" fmla="*/ 2467154 h 3027871"/>
              <a:gd name="connsiteX79" fmla="*/ 7151298 w 7263441"/>
              <a:gd name="connsiteY79" fmla="*/ 2501660 h 3027871"/>
              <a:gd name="connsiteX80" fmla="*/ 7185804 w 7263441"/>
              <a:gd name="connsiteY80" fmla="*/ 2579298 h 3027871"/>
              <a:gd name="connsiteX81" fmla="*/ 7203056 w 7263441"/>
              <a:gd name="connsiteY81" fmla="*/ 2605177 h 3027871"/>
              <a:gd name="connsiteX82" fmla="*/ 7211683 w 7263441"/>
              <a:gd name="connsiteY82" fmla="*/ 2639683 h 3027871"/>
              <a:gd name="connsiteX83" fmla="*/ 7237562 w 7263441"/>
              <a:gd name="connsiteY83" fmla="*/ 2708694 h 3027871"/>
              <a:gd name="connsiteX84" fmla="*/ 7254815 w 7263441"/>
              <a:gd name="connsiteY84" fmla="*/ 2743200 h 3027871"/>
              <a:gd name="connsiteX85" fmla="*/ 7263441 w 7263441"/>
              <a:gd name="connsiteY85" fmla="*/ 2760452 h 30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7263441" h="3027871">
                <a:moveTo>
                  <a:pt x="0" y="3027871"/>
                </a:moveTo>
                <a:cubicBezTo>
                  <a:pt x="44731" y="2992086"/>
                  <a:pt x="53242" y="2987883"/>
                  <a:pt x="94890" y="2941607"/>
                </a:cubicBezTo>
                <a:cubicBezTo>
                  <a:pt x="104508" y="2930920"/>
                  <a:pt x="110604" y="2917268"/>
                  <a:pt x="120770" y="2907102"/>
                </a:cubicBezTo>
                <a:cubicBezTo>
                  <a:pt x="199732" y="2828141"/>
                  <a:pt x="128849" y="2920680"/>
                  <a:pt x="207034" y="2829464"/>
                </a:cubicBezTo>
                <a:cubicBezTo>
                  <a:pt x="228371" y="2804571"/>
                  <a:pt x="248363" y="2778505"/>
                  <a:pt x="267419" y="2751826"/>
                </a:cubicBezTo>
                <a:cubicBezTo>
                  <a:pt x="328061" y="2666926"/>
                  <a:pt x="385179" y="2581506"/>
                  <a:pt x="439947" y="2493034"/>
                </a:cubicBezTo>
                <a:cubicBezTo>
                  <a:pt x="457598" y="2464521"/>
                  <a:pt x="474054" y="2435282"/>
                  <a:pt x="491705" y="2406769"/>
                </a:cubicBezTo>
                <a:cubicBezTo>
                  <a:pt x="648826" y="2152957"/>
                  <a:pt x="467173" y="2458429"/>
                  <a:pt x="595222" y="2225615"/>
                </a:cubicBezTo>
                <a:cubicBezTo>
                  <a:pt x="611383" y="2196232"/>
                  <a:pt x="631363" y="2169025"/>
                  <a:pt x="646981" y="2139351"/>
                </a:cubicBezTo>
                <a:cubicBezTo>
                  <a:pt x="660171" y="2114290"/>
                  <a:pt x="667603" y="2086396"/>
                  <a:pt x="681487" y="2061713"/>
                </a:cubicBezTo>
                <a:cubicBezTo>
                  <a:pt x="730057" y="1975366"/>
                  <a:pt x="805089" y="1858854"/>
                  <a:pt x="862641" y="1768415"/>
                </a:cubicBezTo>
                <a:cubicBezTo>
                  <a:pt x="882769" y="1736785"/>
                  <a:pt x="899605" y="1702800"/>
                  <a:pt x="923026" y="1673524"/>
                </a:cubicBezTo>
                <a:cubicBezTo>
                  <a:pt x="946030" y="1644769"/>
                  <a:pt x="970921" y="1617427"/>
                  <a:pt x="992038" y="1587260"/>
                </a:cubicBezTo>
                <a:cubicBezTo>
                  <a:pt x="1011268" y="1559788"/>
                  <a:pt x="1023151" y="1527421"/>
                  <a:pt x="1043796" y="1500996"/>
                </a:cubicBezTo>
                <a:cubicBezTo>
                  <a:pt x="1095256" y="1435128"/>
                  <a:pt x="1159764" y="1379692"/>
                  <a:pt x="1207698" y="1311215"/>
                </a:cubicBezTo>
                <a:cubicBezTo>
                  <a:pt x="1227826" y="1282460"/>
                  <a:pt x="1244603" y="1251040"/>
                  <a:pt x="1268083" y="1224951"/>
                </a:cubicBezTo>
                <a:cubicBezTo>
                  <a:pt x="1296679" y="1193177"/>
                  <a:pt x="1332746" y="1168913"/>
                  <a:pt x="1362973" y="1138686"/>
                </a:cubicBezTo>
                <a:cubicBezTo>
                  <a:pt x="1384587" y="1117072"/>
                  <a:pt x="1401744" y="1091289"/>
                  <a:pt x="1423358" y="1069675"/>
                </a:cubicBezTo>
                <a:cubicBezTo>
                  <a:pt x="1447842" y="1045191"/>
                  <a:pt x="1476512" y="1025148"/>
                  <a:pt x="1500996" y="1000664"/>
                </a:cubicBezTo>
                <a:cubicBezTo>
                  <a:pt x="1522610" y="979050"/>
                  <a:pt x="1539270" y="952758"/>
                  <a:pt x="1561381" y="931652"/>
                </a:cubicBezTo>
                <a:cubicBezTo>
                  <a:pt x="1634687" y="861678"/>
                  <a:pt x="1745421" y="773315"/>
                  <a:pt x="1828800" y="715992"/>
                </a:cubicBezTo>
                <a:cubicBezTo>
                  <a:pt x="2224063" y="444249"/>
                  <a:pt x="1784014" y="737420"/>
                  <a:pt x="2053087" y="577969"/>
                </a:cubicBezTo>
                <a:cubicBezTo>
                  <a:pt x="2103176" y="548286"/>
                  <a:pt x="2147659" y="509117"/>
                  <a:pt x="2199736" y="483079"/>
                </a:cubicBezTo>
                <a:cubicBezTo>
                  <a:pt x="2245743" y="460075"/>
                  <a:pt x="2294959" y="442601"/>
                  <a:pt x="2337758" y="414068"/>
                </a:cubicBezTo>
                <a:cubicBezTo>
                  <a:pt x="2363637" y="396815"/>
                  <a:pt x="2388587" y="378079"/>
                  <a:pt x="2415396" y="362309"/>
                </a:cubicBezTo>
                <a:cubicBezTo>
                  <a:pt x="2500911" y="312006"/>
                  <a:pt x="2470624" y="341697"/>
                  <a:pt x="2562045" y="293298"/>
                </a:cubicBezTo>
                <a:cubicBezTo>
                  <a:pt x="2586020" y="280606"/>
                  <a:pt x="2607081" y="262858"/>
                  <a:pt x="2631056" y="250166"/>
                </a:cubicBezTo>
                <a:cubicBezTo>
                  <a:pt x="2698603" y="214406"/>
                  <a:pt x="2812253" y="179413"/>
                  <a:pt x="2872596" y="155275"/>
                </a:cubicBezTo>
                <a:cubicBezTo>
                  <a:pt x="2901351" y="143773"/>
                  <a:pt x="2929328" y="130095"/>
                  <a:pt x="2958860" y="120769"/>
                </a:cubicBezTo>
                <a:cubicBezTo>
                  <a:pt x="2984140" y="112786"/>
                  <a:pt x="3010779" y="109947"/>
                  <a:pt x="3036498" y="103517"/>
                </a:cubicBezTo>
                <a:cubicBezTo>
                  <a:pt x="3220008" y="57639"/>
                  <a:pt x="3042646" y="94816"/>
                  <a:pt x="3226279" y="60385"/>
                </a:cubicBezTo>
                <a:cubicBezTo>
                  <a:pt x="3286697" y="49057"/>
                  <a:pt x="3347799" y="40788"/>
                  <a:pt x="3407434" y="25879"/>
                </a:cubicBezTo>
                <a:cubicBezTo>
                  <a:pt x="3498935" y="3003"/>
                  <a:pt x="3452916" y="11567"/>
                  <a:pt x="3545456" y="0"/>
                </a:cubicBezTo>
                <a:cubicBezTo>
                  <a:pt x="3697327" y="2712"/>
                  <a:pt x="3946691" y="-3344"/>
                  <a:pt x="4132053" y="17252"/>
                </a:cubicBezTo>
                <a:cubicBezTo>
                  <a:pt x="4175301" y="22057"/>
                  <a:pt x="4218613" y="26856"/>
                  <a:pt x="4261449" y="34505"/>
                </a:cubicBezTo>
                <a:cubicBezTo>
                  <a:pt x="4374218" y="54643"/>
                  <a:pt x="4375138" y="63923"/>
                  <a:pt x="4485736" y="94890"/>
                </a:cubicBezTo>
                <a:cubicBezTo>
                  <a:pt x="4625337" y="133978"/>
                  <a:pt x="4546807" y="108000"/>
                  <a:pt x="4666890" y="138022"/>
                </a:cubicBezTo>
                <a:cubicBezTo>
                  <a:pt x="4698697" y="145974"/>
                  <a:pt x="4730836" y="153071"/>
                  <a:pt x="4761781" y="163902"/>
                </a:cubicBezTo>
                <a:cubicBezTo>
                  <a:pt x="4888209" y="208152"/>
                  <a:pt x="4789567" y="190736"/>
                  <a:pt x="4917056" y="224286"/>
                </a:cubicBezTo>
                <a:cubicBezTo>
                  <a:pt x="4945415" y="231749"/>
                  <a:pt x="4974872" y="234427"/>
                  <a:pt x="5003321" y="241539"/>
                </a:cubicBezTo>
                <a:cubicBezTo>
                  <a:pt x="5206212" y="292263"/>
                  <a:pt x="4968130" y="245337"/>
                  <a:pt x="5184475" y="284671"/>
                </a:cubicBezTo>
                <a:cubicBezTo>
                  <a:pt x="5353914" y="378804"/>
                  <a:pt x="5163626" y="281166"/>
                  <a:pt x="5357004" y="353683"/>
                </a:cubicBezTo>
                <a:cubicBezTo>
                  <a:pt x="5395553" y="368139"/>
                  <a:pt x="5431019" y="389908"/>
                  <a:pt x="5469147" y="405441"/>
                </a:cubicBezTo>
                <a:cubicBezTo>
                  <a:pt x="5608321" y="462141"/>
                  <a:pt x="5665023" y="457870"/>
                  <a:pt x="5814204" y="552090"/>
                </a:cubicBezTo>
                <a:cubicBezTo>
                  <a:pt x="5868838" y="586596"/>
                  <a:pt x="5920309" y="626709"/>
                  <a:pt x="5978105" y="655607"/>
                </a:cubicBezTo>
                <a:cubicBezTo>
                  <a:pt x="6001109" y="667109"/>
                  <a:pt x="6026687" y="674490"/>
                  <a:pt x="6047117" y="690113"/>
                </a:cubicBezTo>
                <a:cubicBezTo>
                  <a:pt x="6076190" y="712345"/>
                  <a:pt x="6094303" y="747450"/>
                  <a:pt x="6124755" y="767751"/>
                </a:cubicBezTo>
                <a:lnTo>
                  <a:pt x="6150634" y="785003"/>
                </a:lnTo>
                <a:cubicBezTo>
                  <a:pt x="6159260" y="796505"/>
                  <a:pt x="6166842" y="808871"/>
                  <a:pt x="6176513" y="819509"/>
                </a:cubicBezTo>
                <a:cubicBezTo>
                  <a:pt x="6195661" y="840572"/>
                  <a:pt x="6219819" y="857121"/>
                  <a:pt x="6236898" y="879894"/>
                </a:cubicBezTo>
                <a:cubicBezTo>
                  <a:pt x="6245524" y="891396"/>
                  <a:pt x="6253796" y="903173"/>
                  <a:pt x="6262777" y="914400"/>
                </a:cubicBezTo>
                <a:cubicBezTo>
                  <a:pt x="6276806" y="931937"/>
                  <a:pt x="6292434" y="948192"/>
                  <a:pt x="6305909" y="966158"/>
                </a:cubicBezTo>
                <a:cubicBezTo>
                  <a:pt x="6318350" y="982746"/>
                  <a:pt x="6327462" y="1001725"/>
                  <a:pt x="6340415" y="1017917"/>
                </a:cubicBezTo>
                <a:cubicBezTo>
                  <a:pt x="6362045" y="1044955"/>
                  <a:pt x="6388086" y="1068287"/>
                  <a:pt x="6409426" y="1095554"/>
                </a:cubicBezTo>
                <a:cubicBezTo>
                  <a:pt x="6439916" y="1134513"/>
                  <a:pt x="6466592" y="1176315"/>
                  <a:pt x="6495690" y="1216324"/>
                </a:cubicBezTo>
                <a:cubicBezTo>
                  <a:pt x="6512603" y="1239579"/>
                  <a:pt x="6531498" y="1261411"/>
                  <a:pt x="6547449" y="1285336"/>
                </a:cubicBezTo>
                <a:cubicBezTo>
                  <a:pt x="6558951" y="1302589"/>
                  <a:pt x="6572124" y="1318837"/>
                  <a:pt x="6581955" y="1337094"/>
                </a:cubicBezTo>
                <a:cubicBezTo>
                  <a:pt x="6610482" y="1390072"/>
                  <a:pt x="6602401" y="1400033"/>
                  <a:pt x="6633713" y="1449237"/>
                </a:cubicBezTo>
                <a:cubicBezTo>
                  <a:pt x="6643598" y="1464771"/>
                  <a:pt x="6658006" y="1477049"/>
                  <a:pt x="6668219" y="1492369"/>
                </a:cubicBezTo>
                <a:cubicBezTo>
                  <a:pt x="6675352" y="1503069"/>
                  <a:pt x="6678991" y="1515767"/>
                  <a:pt x="6685471" y="1526875"/>
                </a:cubicBezTo>
                <a:cubicBezTo>
                  <a:pt x="6699140" y="1550307"/>
                  <a:pt x="6716473" y="1571622"/>
                  <a:pt x="6728604" y="1595886"/>
                </a:cubicBezTo>
                <a:cubicBezTo>
                  <a:pt x="6734355" y="1607388"/>
                  <a:pt x="6738382" y="1619928"/>
                  <a:pt x="6745856" y="1630392"/>
                </a:cubicBezTo>
                <a:cubicBezTo>
                  <a:pt x="6752947" y="1640319"/>
                  <a:pt x="6763109" y="1647645"/>
                  <a:pt x="6771736" y="1656271"/>
                </a:cubicBezTo>
                <a:cubicBezTo>
                  <a:pt x="6774611" y="1664898"/>
                  <a:pt x="6776295" y="1674018"/>
                  <a:pt x="6780362" y="1682151"/>
                </a:cubicBezTo>
                <a:cubicBezTo>
                  <a:pt x="6800066" y="1721561"/>
                  <a:pt x="6829668" y="1754884"/>
                  <a:pt x="6849373" y="1794294"/>
                </a:cubicBezTo>
                <a:cubicBezTo>
                  <a:pt x="6869445" y="1834438"/>
                  <a:pt x="6843472" y="1812454"/>
                  <a:pt x="6875253" y="1863305"/>
                </a:cubicBezTo>
                <a:cubicBezTo>
                  <a:pt x="6881719" y="1873650"/>
                  <a:pt x="6892506" y="1880558"/>
                  <a:pt x="6901132" y="1889185"/>
                </a:cubicBezTo>
                <a:cubicBezTo>
                  <a:pt x="6906883" y="1909313"/>
                  <a:pt x="6909723" y="1930512"/>
                  <a:pt x="6918385" y="1949569"/>
                </a:cubicBezTo>
                <a:cubicBezTo>
                  <a:pt x="6958768" y="2038412"/>
                  <a:pt x="6933995" y="1940671"/>
                  <a:pt x="6952890" y="2009954"/>
                </a:cubicBezTo>
                <a:cubicBezTo>
                  <a:pt x="6959129" y="2032830"/>
                  <a:pt x="6965492" y="2055715"/>
                  <a:pt x="6970143" y="2078966"/>
                </a:cubicBezTo>
                <a:cubicBezTo>
                  <a:pt x="6973019" y="2093343"/>
                  <a:pt x="6974133" y="2108188"/>
                  <a:pt x="6978770" y="2122098"/>
                </a:cubicBezTo>
                <a:cubicBezTo>
                  <a:pt x="6982836" y="2134297"/>
                  <a:pt x="6991507" y="2144563"/>
                  <a:pt x="6996022" y="2156603"/>
                </a:cubicBezTo>
                <a:cubicBezTo>
                  <a:pt x="7000185" y="2167704"/>
                  <a:pt x="6999979" y="2180212"/>
                  <a:pt x="7004649" y="2191109"/>
                </a:cubicBezTo>
                <a:cubicBezTo>
                  <a:pt x="7008733" y="2200638"/>
                  <a:pt x="7016758" y="2207986"/>
                  <a:pt x="7021902" y="2216988"/>
                </a:cubicBezTo>
                <a:cubicBezTo>
                  <a:pt x="7028282" y="2228153"/>
                  <a:pt x="7033932" y="2239743"/>
                  <a:pt x="7039155" y="2251494"/>
                </a:cubicBezTo>
                <a:cubicBezTo>
                  <a:pt x="7045444" y="2265644"/>
                  <a:pt x="7051115" y="2280073"/>
                  <a:pt x="7056407" y="2294626"/>
                </a:cubicBezTo>
                <a:cubicBezTo>
                  <a:pt x="7062622" y="2311717"/>
                  <a:pt x="7063572" y="2331253"/>
                  <a:pt x="7073660" y="2346385"/>
                </a:cubicBezTo>
                <a:lnTo>
                  <a:pt x="7090913" y="2372264"/>
                </a:lnTo>
                <a:cubicBezTo>
                  <a:pt x="7107672" y="2422543"/>
                  <a:pt x="7095472" y="2390009"/>
                  <a:pt x="7134045" y="2467154"/>
                </a:cubicBezTo>
                <a:cubicBezTo>
                  <a:pt x="7139796" y="2478656"/>
                  <a:pt x="7146522" y="2489720"/>
                  <a:pt x="7151298" y="2501660"/>
                </a:cubicBezTo>
                <a:cubicBezTo>
                  <a:pt x="7163623" y="2532472"/>
                  <a:pt x="7169685" y="2551089"/>
                  <a:pt x="7185804" y="2579298"/>
                </a:cubicBezTo>
                <a:cubicBezTo>
                  <a:pt x="7190948" y="2588300"/>
                  <a:pt x="7197305" y="2596551"/>
                  <a:pt x="7203056" y="2605177"/>
                </a:cubicBezTo>
                <a:cubicBezTo>
                  <a:pt x="7205932" y="2616679"/>
                  <a:pt x="7208426" y="2628283"/>
                  <a:pt x="7211683" y="2639683"/>
                </a:cubicBezTo>
                <a:cubicBezTo>
                  <a:pt x="7217375" y="2659606"/>
                  <a:pt x="7230267" y="2692279"/>
                  <a:pt x="7237562" y="2708694"/>
                </a:cubicBezTo>
                <a:cubicBezTo>
                  <a:pt x="7242785" y="2720445"/>
                  <a:pt x="7249064" y="2731698"/>
                  <a:pt x="7254815" y="2743200"/>
                </a:cubicBezTo>
                <a:lnTo>
                  <a:pt x="7263441" y="276045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radiant1010\Desktop\캡쳐\K-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2895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adiant1010\Desktop\캡쳐\K-0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08176"/>
            <a:ext cx="29002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solidFill>
                  <a:srgbClr val="FFD700"/>
                </a:solidFill>
              </a:rPr>
              <a:t>엔트로피</a:t>
            </a:r>
            <a:endParaRPr lang="ko-KR" altLang="en-US" sz="3000" b="1" dirty="0">
              <a:solidFill>
                <a:srgbClr val="FFD7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4005064"/>
                <a:ext cx="8136904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𝑒𝑛𝑡𝑟𝑜𝑝𝑦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=</m:t>
                      </m:r>
                      <m:r>
                        <a:rPr lang="ko-KR" altLang="en-US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ko-KR" altLang="en-US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FF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FF0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FF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05064"/>
                <a:ext cx="8136904" cy="8533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2339752" y="2276872"/>
            <a:ext cx="4896544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519772" y="239972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519772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31840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131840" y="239972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707904" y="2399729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4499992" y="2378570"/>
            <a:ext cx="432048" cy="381199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>
            <a:off x="4499992" y="3003396"/>
            <a:ext cx="432048" cy="381199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>
            <a:off x="5148064" y="3003396"/>
            <a:ext cx="432048" cy="381199"/>
          </a:xfrm>
          <a:prstGeom prst="triangl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/>
          <p:cNvSpPr/>
          <p:nvPr/>
        </p:nvSpPr>
        <p:spPr>
          <a:xfrm>
            <a:off x="6516216" y="2348880"/>
            <a:ext cx="504056" cy="504056"/>
          </a:xfrm>
          <a:prstGeom prst="diamond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6516216" y="2996952"/>
            <a:ext cx="504056" cy="504056"/>
          </a:xfrm>
          <a:prstGeom prst="diamond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39552" y="5085184"/>
                <a:ext cx="8352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solidFill>
                      <a:srgbClr val="FFD700"/>
                    </a:solidFill>
                  </a:rPr>
                  <a:t>=-[0.2*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solidFill>
                      <a:srgbClr val="FFD700"/>
                    </a:solidFill>
                  </a:rPr>
                  <a:t>(0.2)+0.5*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solidFill>
                      <a:srgbClr val="FFD700"/>
                    </a:solidFill>
                  </a:rPr>
                  <a:t>(0.5)+0.3*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rgbClr val="FFD7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solidFill>
                      <a:srgbClr val="FFD700"/>
                    </a:solidFill>
                  </a:rPr>
                  <a:t>(0.3)] = 1.4854</a:t>
                </a:r>
                <a:endParaRPr lang="ko-KR" altLang="en-US" sz="2400" dirty="0">
                  <a:solidFill>
                    <a:srgbClr val="FFD7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85184"/>
                <a:ext cx="835292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7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smtClean="0">
                <a:solidFill>
                  <a:srgbClr val="FFD700"/>
                </a:solidFill>
              </a:rPr>
              <a:t>비교</a:t>
            </a:r>
            <a:endParaRPr lang="ko-KR" altLang="en-US" sz="3000" b="1" dirty="0">
              <a:solidFill>
                <a:srgbClr val="FFD7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D700"/>
                </a:solidFill>
              </a:rPr>
              <a:t>지니와</a:t>
            </a:r>
            <a:r>
              <a:rPr lang="ko-KR" altLang="en-US" dirty="0" smtClean="0">
                <a:solidFill>
                  <a:srgbClr val="FFD700"/>
                </a:solidFill>
              </a:rPr>
              <a:t> 엔트로피를 비교한다면</a:t>
            </a:r>
            <a:r>
              <a:rPr lang="en-US" altLang="ko-KR" dirty="0" smtClean="0">
                <a:solidFill>
                  <a:srgbClr val="FFD700"/>
                </a:solidFill>
              </a:rPr>
              <a:t>!!</a:t>
            </a:r>
          </a:p>
          <a:p>
            <a:r>
              <a:rPr lang="ko-KR" altLang="en-US" dirty="0" smtClean="0">
                <a:solidFill>
                  <a:srgbClr val="FFD700"/>
                </a:solidFill>
              </a:rPr>
              <a:t>실제로는 큰 차이가 없으며</a:t>
            </a:r>
            <a:r>
              <a:rPr lang="en-US" altLang="ko-KR" dirty="0" smtClean="0">
                <a:solidFill>
                  <a:srgbClr val="FFD700"/>
                </a:solidFill>
              </a:rPr>
              <a:t>, </a:t>
            </a:r>
            <a:r>
              <a:rPr lang="ko-KR" altLang="en-US" dirty="0" smtClean="0">
                <a:solidFill>
                  <a:srgbClr val="FFD700"/>
                </a:solidFill>
              </a:rPr>
              <a:t>일반적으로 </a:t>
            </a:r>
            <a:r>
              <a:rPr lang="ko-KR" altLang="en-US" dirty="0" err="1" smtClean="0">
                <a:solidFill>
                  <a:srgbClr val="FFD700"/>
                </a:solidFill>
              </a:rPr>
              <a:t>지니가</a:t>
            </a:r>
            <a:r>
              <a:rPr lang="ko-KR" altLang="en-US" dirty="0" smtClean="0">
                <a:solidFill>
                  <a:srgbClr val="FFD700"/>
                </a:solidFill>
              </a:rPr>
              <a:t> 좀 더 빠르다</a:t>
            </a:r>
            <a:r>
              <a:rPr lang="en-US" altLang="ko-KR" dirty="0" smtClean="0">
                <a:solidFill>
                  <a:srgbClr val="FFD7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D700"/>
                </a:solidFill>
              </a:rPr>
              <a:t>하지만 지니는 한쪽 가지로 고립시키는 경향이 있고</a:t>
            </a:r>
            <a:r>
              <a:rPr lang="en-US" altLang="ko-KR" dirty="0" smtClean="0">
                <a:solidFill>
                  <a:srgbClr val="FFD700"/>
                </a:solidFill>
              </a:rPr>
              <a:t>, </a:t>
            </a:r>
            <a:r>
              <a:rPr lang="ko-KR" altLang="en-US" dirty="0" smtClean="0">
                <a:solidFill>
                  <a:srgbClr val="FFD700"/>
                </a:solidFill>
              </a:rPr>
              <a:t>엔트로피는 균형 잡힌 </a:t>
            </a:r>
            <a:r>
              <a:rPr lang="ko-KR" altLang="en-US" dirty="0" err="1" smtClean="0">
                <a:solidFill>
                  <a:srgbClr val="FFD700"/>
                </a:solidFill>
              </a:rPr>
              <a:t>트리를</a:t>
            </a:r>
            <a:r>
              <a:rPr lang="ko-KR" altLang="en-US" dirty="0" smtClean="0">
                <a:solidFill>
                  <a:srgbClr val="FFD700"/>
                </a:solidFill>
              </a:rPr>
              <a:t> 만든다</a:t>
            </a:r>
            <a:r>
              <a:rPr lang="en-US" altLang="ko-KR" dirty="0" smtClean="0">
                <a:solidFill>
                  <a:srgbClr val="FFD7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D700"/>
                </a:solidFill>
              </a:rPr>
              <a:t>고로 필요한 것을 찾아 쓰면 될 것이다</a:t>
            </a:r>
            <a:r>
              <a:rPr lang="en-US" altLang="ko-KR" dirty="0" smtClean="0">
                <a:solidFill>
                  <a:srgbClr val="FFD700"/>
                </a:solidFill>
              </a:rPr>
              <a:t>.</a:t>
            </a:r>
            <a:endParaRPr lang="ko-KR" altLang="en-US" dirty="0">
              <a:solidFill>
                <a:srgbClr val="FF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b="1" dirty="0" smtClean="0">
                <a:solidFill>
                  <a:srgbClr val="FFD700"/>
                </a:solidFill>
              </a:rPr>
              <a:t>정보이론</a:t>
            </a:r>
            <a:endParaRPr lang="ko-KR" altLang="en-US" sz="3000" b="1" dirty="0">
              <a:solidFill>
                <a:srgbClr val="FFD7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08912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FFD700"/>
                </a:solidFill>
              </a:rPr>
              <a:t>정보이론에서는 </a:t>
            </a:r>
            <a:r>
              <a:rPr lang="en-US" altLang="ko-KR" sz="1500" dirty="0" smtClean="0">
                <a:solidFill>
                  <a:srgbClr val="FFD700"/>
                </a:solidFill>
              </a:rPr>
              <a:t>Information</a:t>
            </a:r>
            <a:r>
              <a:rPr lang="ko-KR" altLang="en-US" sz="1500" dirty="0" smtClean="0">
                <a:solidFill>
                  <a:srgbClr val="FFD700"/>
                </a:solidFill>
              </a:rPr>
              <a:t>은 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놀람의정도</a:t>
            </a:r>
            <a:r>
              <a:rPr lang="en-US" altLang="ko-KR" sz="1500" dirty="0" smtClean="0">
                <a:solidFill>
                  <a:srgbClr val="FFD7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>
                <a:solidFill>
                  <a:srgbClr val="FFD700"/>
                </a:solidFill>
              </a:rPr>
              <a:t>즉 잘 </a:t>
            </a:r>
            <a:r>
              <a:rPr lang="ko-KR" altLang="en-US" sz="1500" dirty="0">
                <a:solidFill>
                  <a:srgbClr val="FFD700"/>
                </a:solidFill>
              </a:rPr>
              <a:t>일어나지 않는 사건</a:t>
            </a:r>
            <a:r>
              <a:rPr lang="en-US" altLang="ko-KR" sz="1500" dirty="0">
                <a:solidFill>
                  <a:srgbClr val="FFD700"/>
                </a:solidFill>
              </a:rPr>
              <a:t>(unlikely event)</a:t>
            </a:r>
            <a:r>
              <a:rPr lang="ko-KR" altLang="en-US" sz="1500" dirty="0">
                <a:solidFill>
                  <a:srgbClr val="FFD700"/>
                </a:solidFill>
              </a:rPr>
              <a:t>의 </a:t>
            </a:r>
            <a:r>
              <a:rPr lang="ko-KR" altLang="en-US" sz="1500" dirty="0" smtClean="0">
                <a:solidFill>
                  <a:srgbClr val="FFD700"/>
                </a:solidFill>
              </a:rPr>
              <a:t>정보는</a:t>
            </a:r>
            <a:r>
              <a:rPr lang="ko-KR" altLang="en-US" sz="1500" dirty="0">
                <a:solidFill>
                  <a:srgbClr val="FFD700"/>
                </a:solidFill>
              </a:rPr>
              <a:t> 자주 발생할만한 사건보다 정보량이 많다고</a:t>
            </a:r>
            <a:r>
              <a:rPr lang="en-US" altLang="ko-KR" sz="1500" dirty="0">
                <a:solidFill>
                  <a:srgbClr val="FFD700"/>
                </a:solidFill>
              </a:rPr>
              <a:t>(informative) </a:t>
            </a:r>
            <a:r>
              <a:rPr lang="ko-KR" altLang="en-US" sz="1500" dirty="0">
                <a:solidFill>
                  <a:srgbClr val="FFD700"/>
                </a:solidFill>
              </a:rPr>
              <a:t>하는 </a:t>
            </a:r>
            <a:r>
              <a:rPr lang="ko-KR" altLang="en-US" sz="1500" dirty="0" smtClean="0">
                <a:solidFill>
                  <a:srgbClr val="FFD700"/>
                </a:solidFill>
              </a:rPr>
              <a:t>것이 핵심입니다</a:t>
            </a:r>
            <a:r>
              <a:rPr lang="en-US" altLang="ko-KR" sz="1500" dirty="0" smtClean="0">
                <a:solidFill>
                  <a:srgbClr val="FFD7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FFD7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rgbClr val="FFD700"/>
                </a:solidFill>
              </a:rPr>
              <a:t>이세돌과</a:t>
            </a:r>
            <a:r>
              <a:rPr lang="ko-KR" altLang="en-US" sz="1500" dirty="0" smtClean="0">
                <a:solidFill>
                  <a:srgbClr val="FFD700"/>
                </a:solidFill>
              </a:rPr>
              <a:t> 알파고의 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대전중</a:t>
            </a:r>
            <a:r>
              <a:rPr lang="ko-KR" altLang="en-US" sz="1500" dirty="0" smtClean="0">
                <a:solidFill>
                  <a:srgbClr val="FFD700"/>
                </a:solidFill>
              </a:rPr>
              <a:t> 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알파고를</a:t>
            </a:r>
            <a:r>
              <a:rPr lang="ko-KR" altLang="en-US" sz="1500" dirty="0" smtClean="0">
                <a:solidFill>
                  <a:srgbClr val="FFD700"/>
                </a:solidFill>
              </a:rPr>
              <a:t> 무너트린 </a:t>
            </a:r>
            <a:r>
              <a:rPr lang="en-US" altLang="ko-KR" sz="1500" dirty="0" smtClean="0">
                <a:solidFill>
                  <a:srgbClr val="FFD700"/>
                </a:solidFill>
              </a:rPr>
              <a:t>78</a:t>
            </a:r>
            <a:r>
              <a:rPr lang="ko-KR" altLang="en-US" sz="1500" dirty="0" smtClean="0">
                <a:solidFill>
                  <a:srgbClr val="FFD700"/>
                </a:solidFill>
              </a:rPr>
              <a:t>수에 대해서 계산해 본다면</a:t>
            </a:r>
            <a:endParaRPr lang="en-US" altLang="ko-KR" sz="1500" dirty="0" smtClean="0">
              <a:solidFill>
                <a:srgbClr val="FFD7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D700"/>
                </a:solidFill>
              </a:rPr>
              <a:t>알파고가 </a:t>
            </a:r>
            <a:r>
              <a:rPr lang="ko-KR" altLang="en-US" sz="1600" dirty="0" err="1" smtClean="0">
                <a:solidFill>
                  <a:srgbClr val="FFD700"/>
                </a:solidFill>
              </a:rPr>
              <a:t>이세돌의</a:t>
            </a:r>
            <a:r>
              <a:rPr lang="ko-KR" altLang="en-US" sz="1600" dirty="0" smtClean="0">
                <a:solidFill>
                  <a:srgbClr val="FFD700"/>
                </a:solidFill>
              </a:rPr>
              <a:t> </a:t>
            </a:r>
            <a:r>
              <a:rPr lang="en-US" altLang="ko-KR" sz="1600" dirty="0" smtClean="0">
                <a:solidFill>
                  <a:srgbClr val="FFD700"/>
                </a:solidFill>
              </a:rPr>
              <a:t>78</a:t>
            </a:r>
            <a:r>
              <a:rPr lang="ko-KR" altLang="en-US" sz="1600" dirty="0" smtClean="0">
                <a:solidFill>
                  <a:srgbClr val="FFD700"/>
                </a:solidFill>
              </a:rPr>
              <a:t>수를 둘 확률</a:t>
            </a:r>
            <a:r>
              <a:rPr lang="en-US" altLang="ko-KR" sz="1600" dirty="0" smtClean="0">
                <a:solidFill>
                  <a:srgbClr val="FFD700"/>
                </a:solidFill>
              </a:rPr>
              <a:t> = log0.00007 = 9.567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FFD700"/>
              </a:solidFill>
            </a:endParaRPr>
          </a:p>
          <a:p>
            <a:endParaRPr lang="en-US" altLang="ko-KR" sz="2000" b="1" dirty="0" smtClean="0">
              <a:solidFill>
                <a:srgbClr val="FFD700"/>
              </a:solidFill>
            </a:endParaRPr>
          </a:p>
          <a:p>
            <a:r>
              <a:rPr lang="ko-KR" altLang="en-US" sz="2000" b="1" dirty="0" smtClean="0">
                <a:solidFill>
                  <a:srgbClr val="FFD700"/>
                </a:solidFill>
              </a:rPr>
              <a:t>정보 엔트로피</a:t>
            </a:r>
            <a:endParaRPr lang="en-US" altLang="ko-KR" sz="2000" b="1" dirty="0" smtClean="0">
              <a:solidFill>
                <a:srgbClr val="FFD700"/>
              </a:solidFill>
            </a:endParaRPr>
          </a:p>
          <a:p>
            <a:endParaRPr lang="en-US" altLang="ko-KR" sz="2000" b="1" dirty="0" smtClean="0">
              <a:solidFill>
                <a:srgbClr val="FFD7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500" dirty="0" err="1" smtClean="0">
                <a:solidFill>
                  <a:srgbClr val="FFD700"/>
                </a:solidFill>
              </a:rPr>
              <a:t>새넌</a:t>
            </a:r>
            <a:r>
              <a:rPr lang="ko-KR" altLang="en-US" sz="1500" dirty="0" smtClean="0">
                <a:solidFill>
                  <a:srgbClr val="FFD700"/>
                </a:solidFill>
              </a:rPr>
              <a:t> 엔트로피 </a:t>
            </a:r>
            <a:r>
              <a:rPr lang="en-US" altLang="ko-KR" sz="1500" dirty="0" smtClean="0">
                <a:solidFill>
                  <a:srgbClr val="FFD700"/>
                </a:solidFill>
              </a:rPr>
              <a:t>: </a:t>
            </a:r>
            <a:r>
              <a:rPr lang="ko-KR" altLang="en-US" sz="1500" dirty="0" smtClean="0">
                <a:solidFill>
                  <a:srgbClr val="FFD700"/>
                </a:solidFill>
              </a:rPr>
              <a:t>모든 사건 </a:t>
            </a:r>
            <a:r>
              <a:rPr lang="ko-KR" altLang="en-US" sz="1500" dirty="0" err="1" smtClean="0">
                <a:solidFill>
                  <a:srgbClr val="FFD700"/>
                </a:solidFill>
              </a:rPr>
              <a:t>정보량의기대값</a:t>
            </a:r>
            <a:endParaRPr lang="en-US" altLang="ko-KR" sz="1500" dirty="0" smtClean="0">
              <a:solidFill>
                <a:srgbClr val="FFD7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FFD7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FFD7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FFD7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FFD7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solidFill>
                  <a:srgbClr val="FFD700"/>
                </a:solidFill>
              </a:rPr>
              <a:t>K</a:t>
            </a:r>
            <a:r>
              <a:rPr lang="ko-KR" altLang="en-US" sz="1500" dirty="0" smtClean="0">
                <a:solidFill>
                  <a:srgbClr val="FFD700"/>
                </a:solidFill>
              </a:rPr>
              <a:t>가지의 상태를 가진 이산변수</a:t>
            </a:r>
            <a:endParaRPr lang="en-US" altLang="ko-KR" sz="1500" dirty="0" smtClean="0">
              <a:solidFill>
                <a:srgbClr val="FFD7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FFD7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dirty="0" smtClean="0">
              <a:solidFill>
                <a:srgbClr val="FFD7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 smtClean="0">
              <a:solidFill>
                <a:srgbClr val="FFD700"/>
              </a:solidFill>
            </a:endParaRPr>
          </a:p>
        </p:txBody>
      </p:sp>
      <p:pic>
        <p:nvPicPr>
          <p:cNvPr id="3074" name="Picture 2" descr="C:\Users\radiant1010\Desktop\캡쳐\K-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5791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adiant1010\Desktop\캡쳐\K-0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45224"/>
            <a:ext cx="579120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36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183</Words>
  <Application>Microsoft Office PowerPoint</Application>
  <PresentationFormat>화면 슬라이드 쇼(4:3)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ML 스터디</vt:lpstr>
      <vt:lpstr>의사결정 트리</vt:lpstr>
      <vt:lpstr>불순도</vt:lpstr>
      <vt:lpstr>지니 불순도</vt:lpstr>
      <vt:lpstr>엔트로피</vt:lpstr>
      <vt:lpstr>비교</vt:lpstr>
      <vt:lpstr>정보이론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스터디</dc:title>
  <dc:creator>서 현우</dc:creator>
  <cp:lastModifiedBy>서 현우</cp:lastModifiedBy>
  <cp:revision>51</cp:revision>
  <dcterms:created xsi:type="dcterms:W3CDTF">2019-04-17T00:08:05Z</dcterms:created>
  <dcterms:modified xsi:type="dcterms:W3CDTF">2019-04-17T01:56:43Z</dcterms:modified>
</cp:coreProperties>
</file>