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2B9"/>
    <a:srgbClr val="12D42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774F-2168-4CD8-8451-753C1071B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6C713E-E760-405B-B68E-AB334FED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5A11-10B6-4D6E-91CE-E688E3A7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E811-7C88-4065-8E4E-A0A14452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D7C10-0970-4FC5-8896-46B7F9F0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183A8-F11F-4C12-96BB-38E0C227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5C011-8FAB-4E96-8885-812A0F0FC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71043-F9E9-466D-A062-B8B3BD1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4C367-ED4B-4203-A6E0-59BAFD58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92D9F-BB81-4F5E-91B0-C9B05C74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FBC70-EBF5-46D1-8FBF-DDF5A5A5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362C6-55FE-4C06-803E-FCD0353F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1EA27-7930-4153-9B72-25609942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A93F5-387B-483C-BD26-67B0BAC7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BA03C-F6B8-4CDA-91B6-4079F8EB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D7B13-440A-49DC-8FA5-F501A800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FF081-62F9-4CEB-9A36-BCE02CDC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88A18-5F8D-486F-BFE3-9DED6F04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7E756-3E06-45AB-BEED-4ECAC32A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BF7BD-179D-47C6-A504-054DB0D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4B931-3EAA-46E5-BE81-657C0A8B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57458-8D2F-47AD-AD89-492D0AAA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01C8B-445D-48E6-B506-CDA558C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FEB21-7136-4BB8-B903-F3EAB9FA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B9AC7-4540-4C0F-8584-223F85F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8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E65F-9562-4C11-9D59-0BB95FB1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175A3-97DB-4F8D-A845-98A07BF5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1332F-9AD6-494F-93E2-1C9FB5CA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397DA-9449-4EBE-9794-6BFFFF62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9E985-94D9-4C38-B663-1439E111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57283-A935-4C88-83E9-8599382B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3A523-6B8B-4154-9D1F-12E2A501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C5E8-D5AC-4230-B0FD-439A82C7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4DA2E-AD37-4616-9586-2CB6094F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79FD2-C605-4D60-A92D-9F164085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AACC02-12F5-4FC2-A72E-09D8D09DB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C3553-4E95-473B-A723-EA939481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B36202-6C62-40A5-AFE7-F4D3C337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EC04B-9418-4B20-B232-80F3E0A3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399F-76DD-40E5-B080-07CAF27C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366AB-1B3D-4AAA-95FE-54150FE3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A40E5F-F213-4846-AE0D-46BE1C4A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CD971-9D7A-44DB-BCED-1CDA3F07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FA53ED-9332-47B1-BE18-BA65E46A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4D6288-6F43-40FE-ACA2-1943A771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C40EF-1152-454B-88B1-B92A21A1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32BAD-F54A-4FEA-B8D4-8EA7094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835C-D343-41DE-A7EF-2ACC898B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E04B2-B7B7-4A93-B466-7BD9C24C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F73C4-613F-49B1-B27A-079D0273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6D479-14C7-4CD9-96EE-F32CF343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76D2-5C1A-4DE0-B1B5-87331ACA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0859-4D1D-4FDB-B300-465A3AA3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4972A-3237-4C86-9048-4BC9536BB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00F15-AA96-47A6-9408-B56D1B3C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A7F08-1455-4892-A6C7-53BA83CB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B264-979B-4AE4-BBE0-1578047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725C8-DDF7-4862-9844-3ACEA213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D8E13-2E75-46BE-9F78-41E8C70C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76401-C93A-4B8A-BC3F-5EB3F397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88911-9CE2-4463-9B16-B5AEDE2FE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123A-0EF3-4E62-9D9B-718D9B5A3D0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419C0-D23A-4BDB-8382-4241BD60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A7494-7014-46F8-B77A-6F6C3C8D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9FA2-7C6E-4E8D-85E0-127A1453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5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mbaekday.tistory.com/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547F-7A34-405B-8777-330A655B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47" y="738231"/>
            <a:ext cx="7441034" cy="1270102"/>
          </a:xfrm>
        </p:spPr>
        <p:txBody>
          <a:bodyPr/>
          <a:lstStyle/>
          <a:p>
            <a:pPr algn="l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ML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STUDY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3A6E9-CFB3-434E-B636-A058ED02F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47" y="3330429"/>
            <a:ext cx="9144000" cy="2640734"/>
          </a:xfrm>
        </p:spPr>
        <p:txBody>
          <a:bodyPr>
            <a:normAutofit fontScale="92500"/>
          </a:bodyPr>
          <a:lstStyle/>
          <a:p>
            <a:pPr marL="457200" indent="-457200" algn="l">
              <a:lnSpc>
                <a:spcPct val="160000"/>
              </a:lnSpc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앙상블 학습 개념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lnSpc>
                <a:spcPct val="160000"/>
              </a:lnSpc>
              <a:buAutoNum type="arabicPeriod"/>
            </a:pP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배깅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lnSpc>
                <a:spcPct val="160000"/>
              </a:lnSpc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랜덤 포레스트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lnSpc>
                <a:spcPct val="160000"/>
              </a:lnSpc>
              <a:buAutoNum type="arabicPeriod"/>
            </a:pP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부스팅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60000"/>
              </a:lnSpc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60000"/>
              </a:lnSpc>
            </a:pP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1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159391" y="201336"/>
            <a:ext cx="783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앙상블 학습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Emsemble</a:t>
            </a:r>
            <a:r>
              <a:rPr lang="en-US" altLang="ko-KR" sz="3600" b="1" dirty="0"/>
              <a:t> Learning)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DDAEC-A441-40EF-A80C-B51FBA61C95C}"/>
              </a:ext>
            </a:extLst>
          </p:cNvPr>
          <p:cNvSpPr txBox="1"/>
          <p:nvPr/>
        </p:nvSpPr>
        <p:spPr>
          <a:xfrm>
            <a:off x="366318" y="1623660"/>
            <a:ext cx="5729681" cy="342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앙상블 학습이란</a:t>
            </a:r>
            <a:r>
              <a:rPr lang="en-US" altLang="ko-KR" sz="2400" b="1" dirty="0"/>
              <a:t>?</a:t>
            </a:r>
          </a:p>
          <a:p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Emsemble</a:t>
            </a:r>
            <a:r>
              <a:rPr lang="en-US" altLang="ko-KR" dirty="0"/>
              <a:t> : </a:t>
            </a:r>
            <a:r>
              <a:rPr lang="ko-KR" altLang="en-US" dirty="0"/>
              <a:t>정돈됨</a:t>
            </a:r>
            <a:r>
              <a:rPr lang="en-US" altLang="ko-KR" dirty="0"/>
              <a:t>. </a:t>
            </a:r>
            <a:r>
              <a:rPr lang="ko-KR" altLang="en-US" dirty="0"/>
              <a:t>통일</a:t>
            </a:r>
            <a:r>
              <a:rPr lang="en-US" altLang="ko-KR" dirty="0"/>
              <a:t>. </a:t>
            </a:r>
            <a:r>
              <a:rPr lang="ko-KR" altLang="en-US" dirty="0"/>
              <a:t>조화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개의 모델을 학습 시켜 그 모델들의 예측 결과를 이용해 단일 모델보다 더 나은 값을 예측하는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모델 결합 </a:t>
            </a:r>
            <a:r>
              <a:rPr lang="en-US" altLang="ko-KR" b="1" dirty="0"/>
              <a:t>(Model combining)</a:t>
            </a:r>
            <a:r>
              <a:rPr lang="ko-KR" altLang="en-US" dirty="0"/>
              <a:t>이라고 부르기도 함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D15CE-92C0-4611-9E61-1CA09AA8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08" y="1623660"/>
            <a:ext cx="5786790" cy="36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159391" y="201336"/>
            <a:ext cx="783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앙상블 학습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Emsemble</a:t>
            </a:r>
            <a:r>
              <a:rPr lang="en-US" altLang="ko-KR" sz="3600" b="1" dirty="0"/>
              <a:t> Learning)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DDAEC-A441-40EF-A80C-B51FBA61C95C}"/>
              </a:ext>
            </a:extLst>
          </p:cNvPr>
          <p:cNvSpPr txBox="1"/>
          <p:nvPr/>
        </p:nvSpPr>
        <p:spPr>
          <a:xfrm>
            <a:off x="366319" y="1623660"/>
            <a:ext cx="9885028" cy="160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 </a:t>
            </a:r>
            <a:r>
              <a:rPr lang="en-US" altLang="ko-KR" sz="2400" b="1" dirty="0" err="1"/>
              <a:t>Emsembles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Error </a:t>
            </a:r>
            <a:r>
              <a:rPr lang="ko-KR" altLang="en-US" sz="2000" dirty="0"/>
              <a:t>최소화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모델별</a:t>
            </a:r>
            <a:r>
              <a:rPr lang="ko-KR" altLang="en-US" sz="2000" dirty="0"/>
              <a:t> </a:t>
            </a:r>
            <a:r>
              <a:rPr lang="en-US" altLang="ko-KR" sz="2000" dirty="0"/>
              <a:t>bias</a:t>
            </a:r>
            <a:r>
              <a:rPr lang="ko-KR" altLang="en-US" sz="2000" dirty="0"/>
              <a:t>를 종합하여 결과를 생성함으로써 </a:t>
            </a:r>
            <a:r>
              <a:rPr lang="en-US" altLang="ko-KR" sz="2000" dirty="0"/>
              <a:t>overfitting </a:t>
            </a:r>
            <a:r>
              <a:rPr lang="ko-KR" altLang="en-US" sz="2000" dirty="0"/>
              <a:t>감소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EBDD5-3BFC-4621-A0A2-50EA91DEEF25}"/>
              </a:ext>
            </a:extLst>
          </p:cNvPr>
          <p:cNvSpPr txBox="1"/>
          <p:nvPr/>
        </p:nvSpPr>
        <p:spPr>
          <a:xfrm>
            <a:off x="366318" y="4202262"/>
            <a:ext cx="11269211" cy="178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앙상블 학습 방법론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취합 방법 </a:t>
            </a:r>
            <a:r>
              <a:rPr lang="en-US" altLang="ko-KR" sz="2000" dirty="0"/>
              <a:t>: Weak learner</a:t>
            </a:r>
            <a:r>
              <a:rPr lang="ko-KR" altLang="en-US" sz="2000" dirty="0"/>
              <a:t>들이 미리 정해져 있어 이들을 취합해서 사용하는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부스팅</a:t>
            </a:r>
            <a:r>
              <a:rPr lang="ko-KR" altLang="en-US" sz="2000" dirty="0"/>
              <a:t> 방법 </a:t>
            </a:r>
            <a:r>
              <a:rPr lang="en-US" altLang="ko-KR" sz="2000" dirty="0"/>
              <a:t>: Weak learner</a:t>
            </a:r>
            <a:r>
              <a:rPr lang="ko-KR" altLang="en-US" sz="2000" dirty="0"/>
              <a:t>들을 하나씩 점진적으로 연결하여 </a:t>
            </a:r>
            <a:r>
              <a:rPr lang="en-US" altLang="ko-KR" sz="2000" dirty="0"/>
              <a:t>Strong learner</a:t>
            </a:r>
            <a:r>
              <a:rPr lang="ko-KR" altLang="en-US" sz="2000" dirty="0"/>
              <a:t>를 만드는 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470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159391" y="201336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 err="1"/>
              <a:t>배깅</a:t>
            </a:r>
            <a:r>
              <a:rPr lang="en-US" altLang="ko-KR" sz="3600" b="1" dirty="0"/>
              <a:t>(Bagging)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96F2B-DA28-4BBF-8B03-35011AF4B222}"/>
              </a:ext>
            </a:extLst>
          </p:cNvPr>
          <p:cNvSpPr txBox="1"/>
          <p:nvPr/>
        </p:nvSpPr>
        <p:spPr>
          <a:xfrm>
            <a:off x="366319" y="1623660"/>
            <a:ext cx="5237528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(</a:t>
            </a:r>
            <a:r>
              <a:rPr lang="en-US" altLang="ko-KR" sz="2400" b="1" dirty="0">
                <a:solidFill>
                  <a:srgbClr val="FF0000"/>
                </a:solidFill>
              </a:rPr>
              <a:t>B</a:t>
            </a:r>
            <a:r>
              <a:rPr lang="en-US" altLang="ko-KR" sz="2400" b="1" dirty="0"/>
              <a:t>ootstrap </a:t>
            </a:r>
            <a:r>
              <a:rPr lang="en-US" altLang="ko-KR" sz="2400" b="1" dirty="0">
                <a:solidFill>
                  <a:srgbClr val="FF0000"/>
                </a:solidFill>
              </a:rPr>
              <a:t>agg</a:t>
            </a:r>
            <a:r>
              <a:rPr lang="en-US" altLang="ko-KR" sz="2400" b="1" dirty="0"/>
              <a:t>regat</a:t>
            </a:r>
            <a:r>
              <a:rPr lang="en-US" altLang="ko-KR" sz="2400" b="1" dirty="0">
                <a:solidFill>
                  <a:srgbClr val="FF0000"/>
                </a:solidFill>
              </a:rPr>
              <a:t>ing</a:t>
            </a:r>
            <a:r>
              <a:rPr lang="en-US" altLang="ko-KR" sz="2400" b="1" dirty="0"/>
              <a:t>) 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앙상블 학습 방법론 중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취합 방법</a:t>
            </a:r>
            <a:r>
              <a:rPr lang="en-US" altLang="ko-KR" sz="2000" b="1" dirty="0"/>
              <a:t>’</a:t>
            </a:r>
            <a:r>
              <a:rPr lang="ko-KR" altLang="en-US" sz="2000" dirty="0"/>
              <a:t>에 해당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알고리즘을 사용하여 </a:t>
            </a:r>
            <a:r>
              <a:rPr lang="ko-KR" altLang="en-US" sz="2000" b="1" dirty="0"/>
              <a:t>훈련세트 서브셋을 무작위로 나누어 분류기를 각기 다르게 학습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훈련 세트에서 </a:t>
            </a:r>
            <a:r>
              <a:rPr lang="ko-KR" altLang="en-US" sz="2000" b="1" dirty="0"/>
              <a:t>중복을 허용</a:t>
            </a:r>
            <a:r>
              <a:rPr lang="ko-KR" altLang="en-US" sz="2000" dirty="0"/>
              <a:t>해서 </a:t>
            </a:r>
            <a:r>
              <a:rPr lang="ko-KR" altLang="en-US" sz="2000" dirty="0" err="1"/>
              <a:t>샘플링하는</a:t>
            </a:r>
            <a:r>
              <a:rPr lang="ko-KR" altLang="en-US" sz="2000" dirty="0"/>
              <a:t> 방법</a:t>
            </a:r>
            <a:r>
              <a:rPr lang="en-US" altLang="ko-KR" sz="2000" dirty="0"/>
              <a:t>(=Bootstrapping. </a:t>
            </a:r>
            <a:r>
              <a:rPr lang="ko-KR" altLang="en-US" sz="2000" dirty="0"/>
              <a:t>복원 추출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7062B5-61BB-48B7-985D-0F101AC2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56" y="1766348"/>
            <a:ext cx="5918937" cy="36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159391" y="201336"/>
            <a:ext cx="750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랜덤 포레스트 </a:t>
            </a:r>
            <a:r>
              <a:rPr lang="en-US" altLang="ko-KR" sz="3600" b="1" dirty="0"/>
              <a:t>(Random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Forest)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37DC9-26C5-40CA-B052-109FE77E0911}"/>
              </a:ext>
            </a:extLst>
          </p:cNvPr>
          <p:cNvSpPr txBox="1"/>
          <p:nvPr/>
        </p:nvSpPr>
        <p:spPr>
          <a:xfrm>
            <a:off x="366318" y="1623660"/>
            <a:ext cx="11655105" cy="20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Random Forest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Bagging </a:t>
            </a:r>
            <a:r>
              <a:rPr lang="ko-KR" altLang="en-US" sz="2000" dirty="0"/>
              <a:t>방법을 </a:t>
            </a:r>
            <a:r>
              <a:rPr lang="en-US" altLang="ko-KR" sz="2000" dirty="0"/>
              <a:t>Decision tree</a:t>
            </a:r>
            <a:r>
              <a:rPr lang="ko-KR" altLang="en-US" sz="2000" dirty="0"/>
              <a:t>에 활용한 앙상블 방법</a:t>
            </a:r>
            <a:r>
              <a:rPr lang="en-US" altLang="ko-KR" sz="2000" dirty="0"/>
              <a:t>. </a:t>
            </a:r>
            <a:r>
              <a:rPr lang="ko-KR" altLang="en-US" sz="2000" dirty="0"/>
              <a:t>조금씩 다른 여러 </a:t>
            </a:r>
            <a:r>
              <a:rPr lang="en-US" altLang="ko-KR" sz="2000" dirty="0"/>
              <a:t>Decision tree</a:t>
            </a:r>
            <a:r>
              <a:rPr lang="ko-KR" altLang="en-US" sz="2000" dirty="0"/>
              <a:t>의 묶음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서로 다른 방향으로 </a:t>
            </a:r>
            <a:r>
              <a:rPr lang="en-US" altLang="ko-KR" sz="2000" dirty="0"/>
              <a:t>overfitting </a:t>
            </a:r>
            <a:r>
              <a:rPr lang="ko-KR" altLang="en-US" sz="2000" dirty="0"/>
              <a:t>된 </a:t>
            </a:r>
            <a:r>
              <a:rPr lang="en-US" altLang="ko-KR" sz="2000" dirty="0"/>
              <a:t>tree </a:t>
            </a:r>
            <a:r>
              <a:rPr lang="ko-KR" altLang="en-US" sz="2000" dirty="0"/>
              <a:t>결과를 </a:t>
            </a:r>
            <a:r>
              <a:rPr lang="ko-KR" altLang="en-US" sz="2000" dirty="0" err="1">
                <a:solidFill>
                  <a:srgbClr val="FF0000"/>
                </a:solidFill>
              </a:rPr>
              <a:t>평균</a:t>
            </a:r>
            <a:r>
              <a:rPr lang="ko-KR" altLang="en-US" sz="2000" dirty="0" err="1"/>
              <a:t>냄으로써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overfitting </a:t>
            </a:r>
            <a:r>
              <a:rPr lang="ko-KR" altLang="en-US" sz="2000" dirty="0">
                <a:solidFill>
                  <a:srgbClr val="FF0000"/>
                </a:solidFill>
              </a:rPr>
              <a:t>줄이는 효과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0BDA80-24D4-471D-8F9C-08525F89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" t="9230" r="2164"/>
          <a:stretch/>
        </p:blipFill>
        <p:spPr>
          <a:xfrm>
            <a:off x="159391" y="3795672"/>
            <a:ext cx="6949443" cy="28609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B3F3C5-3140-47D2-A5E0-90E8B774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40" y="4034422"/>
            <a:ext cx="4641369" cy="23998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3AEF0-765C-4CD0-8277-400E0236FE70}"/>
              </a:ext>
            </a:extLst>
          </p:cNvPr>
          <p:cNvSpPr/>
          <p:nvPr/>
        </p:nvSpPr>
        <p:spPr>
          <a:xfrm>
            <a:off x="10522852" y="5253001"/>
            <a:ext cx="1424638" cy="1131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159391" y="201336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 err="1"/>
              <a:t>부스팅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(Boosting)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28BF9-D169-400F-9337-4C1C348F3F2F}"/>
              </a:ext>
            </a:extLst>
          </p:cNvPr>
          <p:cNvSpPr txBox="1"/>
          <p:nvPr/>
        </p:nvSpPr>
        <p:spPr>
          <a:xfrm>
            <a:off x="366318" y="1623660"/>
            <a:ext cx="5455641" cy="344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Boosting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성능이 약한 </a:t>
            </a:r>
            <a:r>
              <a:rPr lang="ko-KR" altLang="en-US" sz="2000" dirty="0" err="1"/>
              <a:t>학습기</a:t>
            </a:r>
            <a:r>
              <a:rPr lang="en-US" altLang="ko-KR" sz="2000" dirty="0"/>
              <a:t>(Weak learner)</a:t>
            </a:r>
            <a:r>
              <a:rPr lang="ko-KR" altLang="en-US" sz="2000" dirty="0"/>
              <a:t>를 여러 개 연결하여 강한 </a:t>
            </a:r>
            <a:r>
              <a:rPr lang="ko-KR" altLang="en-US" sz="2000" dirty="0" err="1"/>
              <a:t>학습기</a:t>
            </a:r>
            <a:r>
              <a:rPr lang="en-US" altLang="ko-KR" sz="2000" dirty="0"/>
              <a:t>(Strong learner)</a:t>
            </a:r>
            <a:r>
              <a:rPr lang="ko-KR" altLang="en-US" sz="2000" dirty="0"/>
              <a:t>를 만드는 앙상블 학습 방법 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앞에서 학습된 모델을 보완해 나가며 더 나은 모델로 학습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Adaptive Boosting, Gradient Boosting </a:t>
            </a:r>
            <a:r>
              <a:rPr lang="ko-KR" altLang="en-US" sz="2000" dirty="0"/>
              <a:t>존재</a:t>
            </a:r>
            <a:r>
              <a:rPr lang="en-US" altLang="ko-KR" sz="20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FFF8D-1D07-47DA-937A-1ACA193D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20" y="201336"/>
            <a:ext cx="5861480" cy="3449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8113D2-8153-4A26-8808-95E8D376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43" y="3498209"/>
            <a:ext cx="4212582" cy="33597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562B66-38AE-4511-BA0F-0B6BB468019F}"/>
              </a:ext>
            </a:extLst>
          </p:cNvPr>
          <p:cNvSpPr/>
          <p:nvPr/>
        </p:nvSpPr>
        <p:spPr>
          <a:xfrm>
            <a:off x="72147" y="6356650"/>
            <a:ext cx="367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https://dambaekday.tistory.com/5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36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707E65-9DA6-4961-B539-586778788607}"/>
              </a:ext>
            </a:extLst>
          </p:cNvPr>
          <p:cNvSpPr/>
          <p:nvPr/>
        </p:nvSpPr>
        <p:spPr>
          <a:xfrm>
            <a:off x="251670" y="1015068"/>
            <a:ext cx="11694253" cy="56877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307638-1CF3-4613-BEF9-7BB95264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13" y="2669791"/>
            <a:ext cx="3629441" cy="222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DBD94-FF6F-491F-9665-6068BD359770}"/>
              </a:ext>
            </a:extLst>
          </p:cNvPr>
          <p:cNvSpPr txBox="1"/>
          <p:nvPr/>
        </p:nvSpPr>
        <p:spPr>
          <a:xfrm>
            <a:off x="3623752" y="218114"/>
            <a:ext cx="494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Bagging Vs Boosting </a:t>
            </a:r>
            <a:endParaRPr lang="ko-KR" altLang="en-US" sz="3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4B8200-B8D5-40CE-BBEF-40A6FD8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913" y="2495722"/>
            <a:ext cx="3418456" cy="27264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8CD728-8D46-440B-83C2-8314D1538D23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098797" y="1015068"/>
            <a:ext cx="0" cy="568773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3AE33B-B6E5-48AB-BCDC-1F8BC5E0202D}"/>
              </a:ext>
            </a:extLst>
          </p:cNvPr>
          <p:cNvSpPr txBox="1"/>
          <p:nvPr/>
        </p:nvSpPr>
        <p:spPr>
          <a:xfrm>
            <a:off x="1802724" y="3244334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</a:rPr>
              <a:t>Bootstrap</a:t>
            </a:r>
            <a:r>
              <a:rPr lang="ko-KR" altLang="en-US" b="1" dirty="0">
                <a:solidFill>
                  <a:srgbClr val="FF0000"/>
                </a:solidFill>
              </a:rPr>
              <a:t>이 독립적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B7B0C-2C3D-4D92-85E8-04C2BA87365A}"/>
              </a:ext>
            </a:extLst>
          </p:cNvPr>
          <p:cNvSpPr txBox="1"/>
          <p:nvPr/>
        </p:nvSpPr>
        <p:spPr>
          <a:xfrm>
            <a:off x="7768096" y="3674269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</a:rPr>
              <a:t>Bootstrap</a:t>
            </a:r>
            <a:r>
              <a:rPr lang="ko-KR" altLang="en-US" b="1" dirty="0">
                <a:solidFill>
                  <a:srgbClr val="FF0000"/>
                </a:solidFill>
              </a:rPr>
              <a:t>이 순차적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CA2C5-F9F1-4F2A-B144-D18FEE9D3028}"/>
              </a:ext>
            </a:extLst>
          </p:cNvPr>
          <p:cNvSpPr txBox="1"/>
          <p:nvPr/>
        </p:nvSpPr>
        <p:spPr>
          <a:xfrm>
            <a:off x="3884770" y="233450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단순 </a:t>
            </a:r>
            <a:r>
              <a:rPr lang="en-US" altLang="ko-KR" b="1" dirty="0">
                <a:solidFill>
                  <a:srgbClr val="0000FF"/>
                </a:solidFill>
              </a:rPr>
              <a:t>Vote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8A181-6B80-449D-8003-AE56A54BC39C}"/>
              </a:ext>
            </a:extLst>
          </p:cNvPr>
          <p:cNvSpPr txBox="1"/>
          <p:nvPr/>
        </p:nvSpPr>
        <p:spPr>
          <a:xfrm>
            <a:off x="9771164" y="5161138"/>
            <a:ext cx="18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Weighted Vote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B4368-FF9F-4CC0-A524-572EBFC46A80}"/>
              </a:ext>
            </a:extLst>
          </p:cNvPr>
          <p:cNvSpPr txBox="1"/>
          <p:nvPr/>
        </p:nvSpPr>
        <p:spPr>
          <a:xfrm>
            <a:off x="1701335" y="1382028"/>
            <a:ext cx="294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402B9"/>
                </a:solidFill>
              </a:rPr>
              <a:t>Variance </a:t>
            </a:r>
            <a:r>
              <a:rPr lang="ko-KR" altLang="en-US" sz="2800" b="1" dirty="0">
                <a:solidFill>
                  <a:srgbClr val="E402B9"/>
                </a:solidFill>
              </a:rPr>
              <a:t>↓ 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463C2-1C87-43BD-A59A-45C12AE873AC}"/>
              </a:ext>
            </a:extLst>
          </p:cNvPr>
          <p:cNvSpPr txBox="1"/>
          <p:nvPr/>
        </p:nvSpPr>
        <p:spPr>
          <a:xfrm>
            <a:off x="8141012" y="138202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402B9"/>
                </a:solidFill>
              </a:rPr>
              <a:t>Bias </a:t>
            </a:r>
            <a:r>
              <a:rPr lang="ko-KR" altLang="en-US" sz="2800" b="1" dirty="0">
                <a:solidFill>
                  <a:srgbClr val="E402B9"/>
                </a:solidFill>
              </a:rPr>
              <a:t>↓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DD2A7-9D2A-4056-A7A0-1265C5526E20}"/>
              </a:ext>
            </a:extLst>
          </p:cNvPr>
          <p:cNvSpPr txBox="1"/>
          <p:nvPr/>
        </p:nvSpPr>
        <p:spPr>
          <a:xfrm>
            <a:off x="6742310" y="5804118"/>
            <a:ext cx="500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B050"/>
                </a:solidFill>
              </a:rPr>
              <a:t>잡음</a:t>
            </a:r>
            <a:r>
              <a:rPr lang="en-US" altLang="ko-KR" sz="2000" b="1" dirty="0">
                <a:solidFill>
                  <a:srgbClr val="00B050"/>
                </a:solidFill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</a:rPr>
              <a:t>없는 데이터시 더 유리</a:t>
            </a:r>
            <a:r>
              <a:rPr lang="en-US" altLang="ko-KR" sz="2000" b="1" dirty="0">
                <a:solidFill>
                  <a:srgbClr val="00B050"/>
                </a:solidFill>
              </a:rPr>
              <a:t>. </a:t>
            </a:r>
          </a:p>
          <a:p>
            <a:pPr algn="ctr"/>
            <a:r>
              <a:rPr lang="en-US" altLang="ko-KR" sz="2000" b="1" dirty="0">
                <a:solidFill>
                  <a:srgbClr val="00B050"/>
                </a:solidFill>
              </a:rPr>
              <a:t>Overfitting </a:t>
            </a:r>
            <a:r>
              <a:rPr lang="ko-KR" altLang="en-US" sz="2000" b="1" dirty="0">
                <a:solidFill>
                  <a:srgbClr val="00B050"/>
                </a:solidFill>
              </a:rPr>
              <a:t>문제로부터 자유롭지 못함</a:t>
            </a:r>
            <a:r>
              <a:rPr lang="en-US" altLang="ko-KR" sz="2000" b="1" dirty="0">
                <a:solidFill>
                  <a:srgbClr val="00B050"/>
                </a:solidFill>
              </a:rPr>
              <a:t>.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E5F5E-2709-4BD4-8109-9D1D2ADF3C14}"/>
              </a:ext>
            </a:extLst>
          </p:cNvPr>
          <p:cNvSpPr txBox="1"/>
          <p:nvPr/>
        </p:nvSpPr>
        <p:spPr>
          <a:xfrm>
            <a:off x="544126" y="5958006"/>
            <a:ext cx="500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50"/>
                </a:solidFill>
              </a:rPr>
              <a:t>Overfitting </a:t>
            </a:r>
            <a:r>
              <a:rPr lang="ko-KR" altLang="en-US" sz="2000" b="1" dirty="0">
                <a:solidFill>
                  <a:srgbClr val="00B050"/>
                </a:solidFill>
              </a:rPr>
              <a:t>문제 해결</a:t>
            </a:r>
          </a:p>
        </p:txBody>
      </p:sp>
    </p:spTree>
    <p:extLst>
      <p:ext uri="{BB962C8B-B14F-4D97-AF65-F5344CB8AC3E}">
        <p14:creationId xmlns:p14="http://schemas.microsoft.com/office/powerpoint/2010/main" val="12259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275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ML STUDY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STUDY</dc:title>
  <dc:creator>ksr0516</dc:creator>
  <cp:lastModifiedBy>ksr0516</cp:lastModifiedBy>
  <cp:revision>19</cp:revision>
  <dcterms:created xsi:type="dcterms:W3CDTF">2019-04-23T07:10:48Z</dcterms:created>
  <dcterms:modified xsi:type="dcterms:W3CDTF">2019-04-25T02:28:43Z</dcterms:modified>
</cp:coreProperties>
</file>