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0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8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2"/>
    <a:srgbClr val="FFFFFF"/>
    <a:srgbClr val="595959"/>
    <a:srgbClr val="542C66"/>
    <a:srgbClr val="708A00"/>
    <a:srgbClr val="799600"/>
    <a:srgbClr val="8FB000"/>
    <a:srgbClr val="4CBDE8"/>
    <a:srgbClr val="77777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647" autoAdjust="0"/>
  </p:normalViewPr>
  <p:slideViewPr>
    <p:cSldViewPr>
      <p:cViewPr>
        <p:scale>
          <a:sx n="70" d="100"/>
          <a:sy n="70" d="100"/>
        </p:scale>
        <p:origin x="-1800" y="-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B71F-5E35-4C33-97B2-B70077E47132}" type="datetimeFigureOut">
              <a:rPr lang="en-US" smtClean="0"/>
              <a:pPr/>
              <a:t>11/10/2011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4E192-5C11-4FC6-A87E-336D9B092D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4DFD6-6E06-49EC-951C-7AFE14D1D9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43200"/>
            <a:ext cx="4114800" cy="381000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700" b="1" cap="none" spc="0" baseline="0">
                <a:solidFill>
                  <a:srgbClr val="30ACE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14400" y="3276600"/>
            <a:ext cx="4038600" cy="114300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  <a:br>
              <a:rPr lang="en-US" dirty="0" smtClean="0"/>
            </a:br>
            <a:r>
              <a:rPr lang="en-US" dirty="0" smtClean="0"/>
              <a:t>Speaker Title</a:t>
            </a:r>
            <a:br>
              <a:rPr lang="en-US" dirty="0" smtClean="0"/>
            </a:br>
            <a:r>
              <a:rPr lang="en-US" dirty="0" smtClean="0"/>
              <a:t>Speaker Company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5943600" cy="762000"/>
          </a:xfrm>
        </p:spPr>
        <p:txBody>
          <a:bodyPr>
            <a:normAutofit/>
          </a:bodyPr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>
            <a:lvl1pPr marL="230188" indent="-230188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514350" indent="-230188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defRPr sz="2000">
                <a:latin typeface="Arial" pitchFamily="34" charset="0"/>
                <a:cs typeface="Arial" pitchFamily="34" charset="0"/>
              </a:defRPr>
            </a:lvl2pPr>
            <a:lvl3pPr marL="746125" indent="-17780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3pPr>
            <a:lvl4pPr marL="1030288" indent="-231775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 userDrawn="1"/>
        </p:nvSpPr>
        <p:spPr>
          <a:xfrm>
            <a:off x="8458200" y="6591300"/>
            <a:ext cx="457200" cy="1143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4549BB8C-6212-48FC-96A1-600B751677EE}" type="slidenum">
              <a:rPr lang="en-US" sz="800" smtClean="0">
                <a:solidFill>
                  <a:srgbClr val="FFFFFF"/>
                </a:solidFill>
              </a:rPr>
              <a:pPr algn="r"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3657600"/>
            <a:ext cx="6324600" cy="1447800"/>
          </a:xfrm>
        </p:spPr>
        <p:txBody>
          <a:bodyPr anchor="t">
            <a:noAutofit/>
          </a:bodyPr>
          <a:lstStyle>
            <a:lvl1pPr algn="ctr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8674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600" b="1" cap="all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600" b="1" cap="all">
                <a:solidFill>
                  <a:srgbClr val="0A8FB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867400" cy="792162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90600"/>
            <a:ext cx="3008313" cy="914400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981200"/>
            <a:ext cx="5111750" cy="4144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1200"/>
            <a:ext cx="3008313" cy="4144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371600"/>
            <a:ext cx="8001000" cy="33559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5867400" cy="5334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00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152400" y="6400800"/>
            <a:ext cx="304800" cy="381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fld id="{4549BB8C-6212-48FC-96A1-600B751677EE}" type="slidenum">
              <a:rPr lang="en-US" sz="800" smtClean="0">
                <a:solidFill>
                  <a:schemeClr val="bg1">
                    <a:lumMod val="95000"/>
                  </a:schemeClr>
                </a:solidFill>
              </a:rPr>
              <a:pPr algn="l"/>
              <a:t>‹#›</a:t>
            </a:fld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>
            <a:spLocks/>
          </p:cNvSpPr>
          <p:nvPr userDrawn="1"/>
        </p:nvSpPr>
        <p:spPr>
          <a:xfrm>
            <a:off x="381000" y="6477000"/>
            <a:ext cx="3124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Company Confidential 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>
          <a:solidFill>
            <a:schemeClr val="accent2"/>
          </a:solidFill>
          <a:latin typeface="Meta-Bold"/>
          <a:ea typeface="+mj-ea"/>
          <a:cs typeface="Meta-Bold"/>
        </a:defRPr>
      </a:lvl1pPr>
    </p:titleStyle>
    <p:bodyStyle>
      <a:lvl1pPr marL="342900" indent="-342900" algn="l" defTabSz="914400" rtl="0" eaLnBrk="1" latinLnBrk="0" hangingPunct="1">
        <a:lnSpc>
          <a:spcPct val="95000"/>
        </a:lnSpc>
        <a:spcBef>
          <a:spcPts val="800"/>
        </a:spcBef>
        <a:buClr>
          <a:srgbClr val="800000"/>
        </a:buClr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95000"/>
        </a:lnSpc>
        <a:spcBef>
          <a:spcPts val="300"/>
        </a:spcBef>
        <a:buClr>
          <a:srgbClr val="800000"/>
        </a:buClr>
        <a:buFont typeface="Arial"/>
        <a:buChar char="•"/>
        <a:defRPr sz="2000" kern="1200">
          <a:solidFill>
            <a:schemeClr val="bg1">
              <a:lumMod val="6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5000"/>
        </a:lnSpc>
        <a:spcBef>
          <a:spcPts val="300"/>
        </a:spcBef>
        <a:buFont typeface="Arial"/>
        <a:buChar char="•"/>
        <a:defRPr sz="1600" kern="1200">
          <a:solidFill>
            <a:schemeClr val="bg1">
              <a:lumMod val="6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–"/>
        <a:defRPr sz="1400" kern="1200">
          <a:solidFill>
            <a:schemeClr val="bg1">
              <a:lumMod val="6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herne.net/brian/resources/jquery.hoverIntent.html" TargetMode="External"/><Relationship Id="rId2" Type="http://schemas.openxmlformats.org/officeDocument/2006/relationships/hyperlink" Target="http://jquery.malsup.com/cyc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arhartl/jquery-cookie" TargetMode="External"/><Relationship Id="rId5" Type="http://schemas.openxmlformats.org/officeDocument/2006/relationships/hyperlink" Target="http://benalman.com/projects/jquery-bbq-plugin/" TargetMode="External"/><Relationship Id="rId4" Type="http://schemas.openxmlformats.org/officeDocument/2006/relationships/hyperlink" Target="http://tablesorter.com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hyperlink" Target="http://twitter.com/irobin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jquery.ian-robinson.com/" TargetMode="External"/><Relationship Id="rId4" Type="http://schemas.openxmlformats.org/officeDocument/2006/relationships/hyperlink" Target="http://bit.ly/irobinso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irobinson" TargetMode="External"/><Relationship Id="rId2" Type="http://schemas.openxmlformats.org/officeDocument/2006/relationships/hyperlink" Target="http://twitter.com/irobin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jquery.ian-robinson.com/" TargetMode="External"/><Relationship Id="rId4" Type="http://schemas.openxmlformats.org/officeDocument/2006/relationships/hyperlink" Target="http://bit.ly/irobins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nuke.com/Resources/Wiki/Page/Reusable-DotNetNuke-jQuery-Plugins.aspx" TargetMode="External"/><Relationship Id="rId2" Type="http://schemas.openxmlformats.org/officeDocument/2006/relationships/hyperlink" Target="http://wiki.dotnetnuk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hyperlink" Target="http://nathansjslessons.appspo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netnuke.com/Resources/Wiki/Page/Reusable-DotNetNuke-jQuery-Plugins.aspx" TargetMode="External"/><Relationship Id="rId5" Type="http://schemas.openxmlformats.org/officeDocument/2006/relationships/hyperlink" Target="http://marcgrabanski.com/articles/jquery-plugins-toolbox" TargetMode="External"/><Relationship Id="rId4" Type="http://schemas.openxmlformats.org/officeDocument/2006/relationships/hyperlink" Target="http://msdn.microsoft.com/en-us/scriptjunki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6 Case Study</a:t>
            </a:r>
            <a:br>
              <a:rPr lang="en-US" dirty="0" smtClean="0"/>
            </a:br>
            <a:r>
              <a:rPr lang="en-US" dirty="0" smtClean="0"/>
              <a:t>Building &amp; Using </a:t>
            </a:r>
            <a:r>
              <a:rPr lang="en-US" dirty="0" err="1" smtClean="0"/>
              <a:t>jQuery</a:t>
            </a:r>
            <a:r>
              <a:rPr lang="en-US" dirty="0" smtClean="0"/>
              <a:t> Plugins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4038600" cy="1143000"/>
          </a:xfrm>
        </p:spPr>
        <p:txBody>
          <a:bodyPr/>
          <a:lstStyle/>
          <a:p>
            <a:r>
              <a:rPr lang="en-US" dirty="0" smtClean="0"/>
              <a:t>Ian Robinson</a:t>
            </a:r>
          </a:p>
          <a:p>
            <a:r>
              <a:rPr lang="en-US" dirty="0" smtClean="0"/>
              <a:t>Sr. Software Engineer</a:t>
            </a:r>
          </a:p>
          <a:p>
            <a:r>
              <a:rPr lang="en-US" dirty="0" smtClean="0"/>
              <a:t>DotNetNuke Corporation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in the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</a:p>
          <a:p>
            <a:pPr lvl="1"/>
            <a:r>
              <a:rPr lang="en-US" dirty="0" smtClean="0">
                <a:hlinkClick r:id="rId2"/>
              </a:rPr>
              <a:t>Cycle</a:t>
            </a:r>
            <a:r>
              <a:rPr lang="en-US" dirty="0" smtClean="0"/>
              <a:t> – slideshows…</a:t>
            </a:r>
          </a:p>
          <a:p>
            <a:pPr lvl="1"/>
            <a:r>
              <a:rPr lang="en-US" dirty="0" smtClean="0">
                <a:hlinkClick r:id="rId3"/>
              </a:rPr>
              <a:t>Hover Intent</a:t>
            </a:r>
            <a:r>
              <a:rPr lang="en-US" dirty="0" smtClean="0"/>
              <a:t> – sophisticated hovering</a:t>
            </a:r>
          </a:p>
          <a:p>
            <a:pPr lvl="1"/>
            <a:r>
              <a:rPr lang="en-US" dirty="0" smtClean="0">
                <a:hlinkClick r:id="rId4"/>
              </a:rPr>
              <a:t>Table Sorter</a:t>
            </a:r>
            <a:r>
              <a:rPr lang="en-US" dirty="0" smtClean="0"/>
              <a:t> – spiff up tables</a:t>
            </a:r>
          </a:p>
          <a:p>
            <a:r>
              <a:rPr lang="en-US" dirty="0" smtClean="0"/>
              <a:t>Utility</a:t>
            </a:r>
          </a:p>
          <a:p>
            <a:pPr lvl="1"/>
            <a:r>
              <a:rPr lang="en-US" dirty="0" smtClean="0">
                <a:hlinkClick r:id="rId5"/>
              </a:rPr>
              <a:t>Back Button &amp; Query Library (BBQ)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Cookie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6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01650"/>
            <a:ext cx="6273800" cy="585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86200"/>
            <a:ext cx="9144000" cy="2971800"/>
          </a:xfrm>
          <a:solidFill>
            <a:schemeClr val="bg1">
              <a:lumMod val="50000"/>
              <a:alpha val="83000"/>
            </a:schemeClr>
          </a:solidFill>
        </p:spPr>
        <p:txBody>
          <a:bodyPr anchor="ctr">
            <a:noAutofit/>
          </a:bodyPr>
          <a:lstStyle/>
          <a:p>
            <a:pPr algn="ctr"/>
            <a:r>
              <a:rPr lang="en-US" sz="9600" dirty="0" smtClean="0"/>
              <a:t>[Case Study</a:t>
            </a:r>
            <a:r>
              <a:rPr lang="en-US" sz="9600" dirty="0" smtClean="0"/>
              <a:t>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6415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Updated, modern, user interface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Ease of implementation</a:t>
            </a:r>
          </a:p>
          <a:p>
            <a:r>
              <a:rPr lang="en-US" dirty="0" smtClean="0"/>
              <a:t>Reuse by third party developers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88340"/>
            <a:ext cx="9144000" cy="1569660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600" dirty="0" smtClean="0"/>
              <a:t>[Demo]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872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plugins (UI widgets)</a:t>
            </a:r>
          </a:p>
          <a:p>
            <a:r>
              <a:rPr lang="en-US" dirty="0" smtClean="0"/>
              <a:t>Use smart defaults</a:t>
            </a:r>
          </a:p>
          <a:p>
            <a:r>
              <a:rPr lang="en-US" dirty="0" smtClean="0"/>
              <a:t>Based on established HTML Conventions</a:t>
            </a:r>
          </a:p>
          <a:p>
            <a:r>
              <a:rPr lang="en-US" dirty="0" smtClean="0"/>
              <a:t>Public API used for configuration as needed</a:t>
            </a:r>
          </a:p>
          <a:p>
            <a:r>
              <a:rPr lang="en-US" dirty="0" smtClean="0"/>
              <a:t>Generally very simple to consume</a:t>
            </a:r>
          </a:p>
        </p:txBody>
      </p:sp>
    </p:spTree>
    <p:extLst>
      <p:ext uri="{BB962C8B-B14F-4D97-AF65-F5344CB8AC3E}">
        <p14:creationId xmlns:p14="http://schemas.microsoft.com/office/powerpoint/2010/main" val="7024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0"/>
            <a:ext cx="9144000" cy="1371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[Creation]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740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business logic with plugin logic</a:t>
            </a:r>
          </a:p>
          <a:p>
            <a:r>
              <a:rPr lang="en-US" dirty="0" smtClean="0"/>
              <a:t>Logic can stay largely the same</a:t>
            </a:r>
          </a:p>
          <a:p>
            <a:r>
              <a:rPr lang="en-US" dirty="0" smtClean="0"/>
              <a:t>Modify to </a:t>
            </a:r>
            <a:r>
              <a:rPr lang="en-US" b="1" dirty="0" smtClean="0"/>
              <a:t>inject settings and context</a:t>
            </a:r>
          </a:p>
          <a:p>
            <a:r>
              <a:rPr lang="en-US" dirty="0" smtClean="0"/>
              <a:t>Modify for safety and to play well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things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wrap in a closure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(function($){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</a:t>
            </a:r>
            <a:r>
              <a:rPr lang="en-US" sz="2800" dirty="0">
                <a:latin typeface="Lucida Console" pitchFamily="49" charset="0"/>
              </a:rPr>
              <a:t>	</a:t>
            </a:r>
            <a:r>
              <a:rPr lang="en-US" sz="2800" dirty="0" smtClean="0">
                <a:latin typeface="Lucida Console" pitchFamily="49" charset="0"/>
              </a:rPr>
              <a:t>// </a:t>
            </a:r>
            <a:r>
              <a:rPr lang="en-US" sz="2800" dirty="0" err="1" smtClean="0">
                <a:latin typeface="Lucida Console" pitchFamily="49" charset="0"/>
              </a:rPr>
              <a:t>ahhh</a:t>
            </a:r>
            <a:r>
              <a:rPr lang="en-US" sz="2800" dirty="0" smtClean="0">
                <a:latin typeface="Lucida Console" pitchFamily="49" charset="0"/>
              </a:rPr>
              <a:t>…safety</a:t>
            </a:r>
          </a:p>
          <a:p>
            <a:pPr marL="0" indent="0">
              <a:buNone/>
            </a:pPr>
            <a:r>
              <a:rPr lang="en-US" sz="2800" dirty="0" smtClean="0">
                <a:latin typeface="Lucida Console" pitchFamily="49" charset="0"/>
              </a:rPr>
              <a:t>	})(</a:t>
            </a:r>
            <a:r>
              <a:rPr lang="en-US" sz="2800" dirty="0" err="1" smtClean="0">
                <a:latin typeface="Lucida Console" pitchFamily="49" charset="0"/>
              </a:rPr>
              <a:t>jQuery</a:t>
            </a:r>
            <a:r>
              <a:rPr lang="en-US" sz="2800" dirty="0" smtClean="0">
                <a:latin typeface="Lucida Console" pitchFamily="49" charset="0"/>
              </a:rPr>
              <a:t>);</a:t>
            </a:r>
            <a:endParaRPr lang="en-US" sz="28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Your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selecting needed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 = function(options){…};</a:t>
            </a:r>
          </a:p>
          <a:p>
            <a:pPr marL="457200" lvl="1" indent="0">
              <a:buNone/>
            </a:pPr>
            <a:endParaRPr lang="en-US" dirty="0" smtClean="0">
              <a:latin typeface="Lucida Console" pitchFamily="49" charset="0"/>
            </a:endParaRPr>
          </a:p>
          <a:p>
            <a:r>
              <a:rPr lang="en-US" dirty="0" smtClean="0"/>
              <a:t>Select and return (chain)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$.</a:t>
            </a:r>
            <a:r>
              <a:rPr lang="en-US" dirty="0" err="1" smtClean="0">
                <a:latin typeface="Lucida Console" pitchFamily="49" charset="0"/>
              </a:rPr>
              <a:t>fn.myPlugin</a:t>
            </a:r>
            <a:r>
              <a:rPr lang="en-US" dirty="0" smtClean="0">
                <a:latin typeface="Lucida Console" pitchFamily="49" charset="0"/>
              </a:rPr>
              <a:t> = function(options){</a:t>
            </a:r>
          </a:p>
          <a:p>
            <a:pPr marL="914400" lvl="2" indent="0">
              <a:buNone/>
            </a:pPr>
            <a:r>
              <a:rPr lang="en-US" dirty="0" smtClean="0">
                <a:latin typeface="Lucida Console" pitchFamily="49" charset="0"/>
              </a:rPr>
              <a:t>return </a:t>
            </a:r>
            <a:r>
              <a:rPr lang="en-US" dirty="0" err="1" smtClean="0">
                <a:latin typeface="Lucida Console" pitchFamily="49" charset="0"/>
              </a:rPr>
              <a:t>this.each</a:t>
            </a:r>
            <a:r>
              <a:rPr lang="en-US" dirty="0" smtClean="0">
                <a:latin typeface="Lucida Console" pitchFamily="49" charset="0"/>
              </a:rPr>
              <a:t>(function(){</a:t>
            </a:r>
          </a:p>
          <a:p>
            <a:pPr marL="914400" lvl="2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smtClean="0">
                <a:latin typeface="Lucida Console" pitchFamily="49" charset="0"/>
              </a:rPr>
              <a:t>…</a:t>
            </a:r>
            <a:br>
              <a:rPr lang="en-US" dirty="0" smtClean="0">
                <a:latin typeface="Lucida Console" pitchFamily="49" charset="0"/>
              </a:rPr>
            </a:br>
            <a:r>
              <a:rPr lang="en-US" dirty="0" smtClean="0">
                <a:latin typeface="Lucida Console" pitchFamily="49" charset="0"/>
              </a:rPr>
              <a:t>});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};</a:t>
            </a:r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Default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speed: ‘slow’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opts = $.extend</a:t>
            </a:r>
            <a:r>
              <a:rPr lang="en-US" dirty="0" smtClean="0"/>
              <a:t>({}, $.</a:t>
            </a:r>
            <a:r>
              <a:rPr lang="en-US" dirty="0" err="1" smtClean="0"/>
              <a:t>fn.myPlugin.defaultOptions</a:t>
            </a:r>
            <a:r>
              <a:rPr lang="en-US" dirty="0" smtClean="0"/>
              <a:t>, options</a:t>
            </a:r>
            <a:r>
              <a:rPr lang="en-US" dirty="0"/>
              <a:t>),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6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Twitter 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http://github.com/irobinson</a:t>
            </a:r>
            <a:endParaRPr lang="en-US" sz="2400" dirty="0" smtClean="0"/>
          </a:p>
          <a:p>
            <a:r>
              <a:rPr lang="en-US" dirty="0" smtClean="0"/>
              <a:t>Professional Profile </a:t>
            </a:r>
            <a:r>
              <a:rPr lang="en-US" sz="2400" dirty="0" smtClean="0">
                <a:hlinkClick r:id="rId4"/>
              </a:rPr>
              <a:t>http://bit.ly/irobinson</a:t>
            </a:r>
            <a:endParaRPr lang="en-US" sz="2400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Crash Course</a:t>
            </a:r>
            <a:endParaRPr lang="en-US" dirty="0" smtClean="0">
              <a:hlinkClick r:id="rId5"/>
            </a:endParaRPr>
          </a:p>
          <a:p>
            <a:pPr lvl="1"/>
            <a:r>
              <a:rPr lang="en-US" sz="2400" dirty="0" smtClean="0">
                <a:hlinkClick r:id="rId5"/>
              </a:rPr>
              <a:t>http://jquery.ian-robinson.com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46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HTML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 aren’t just for “settings”</a:t>
            </a:r>
          </a:p>
          <a:p>
            <a:r>
              <a:rPr lang="en-US" dirty="0" smtClean="0"/>
              <a:t>Inject all context through options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$(‘.</a:t>
            </a:r>
            <a:r>
              <a:rPr lang="en-US" dirty="0" err="1" smtClean="0">
                <a:latin typeface="Lucida Console" pitchFamily="49" charset="0"/>
              </a:rPr>
              <a:t>nav</a:t>
            </a:r>
            <a:r>
              <a:rPr lang="en-US" dirty="0" smtClean="0">
                <a:latin typeface="Lucida Console" pitchFamily="49" charset="0"/>
              </a:rPr>
              <a:t>’).</a:t>
            </a:r>
            <a:r>
              <a:rPr lang="en-US" dirty="0" err="1" smtClean="0">
                <a:latin typeface="Lucida Console" pitchFamily="49" charset="0"/>
              </a:rPr>
              <a:t>myPlugin</a:t>
            </a:r>
            <a:r>
              <a:rPr lang="en-US" dirty="0" smtClean="0">
                <a:latin typeface="Lucida Console" pitchFamily="49" charset="0"/>
              </a:rPr>
              <a:t>({ 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	speed: ‘fast’</a:t>
            </a:r>
          </a:p>
          <a:p>
            <a:pPr marL="0" indent="0">
              <a:buNone/>
            </a:pPr>
            <a:r>
              <a:rPr lang="en-US" dirty="0">
                <a:latin typeface="Lucida Console" pitchFamily="49" charset="0"/>
              </a:rPr>
              <a:t>	</a:t>
            </a:r>
            <a:r>
              <a:rPr lang="en-US" dirty="0" err="1" smtClean="0">
                <a:latin typeface="Lucida Console" pitchFamily="49" charset="0"/>
              </a:rPr>
              <a:t>subNavSelector</a:t>
            </a:r>
            <a:r>
              <a:rPr lang="en-US" dirty="0" smtClean="0">
                <a:latin typeface="Lucida Console" pitchFamily="49" charset="0"/>
              </a:rPr>
              <a:t>: ‘</a:t>
            </a:r>
            <a:r>
              <a:rPr lang="en-US" dirty="0" err="1" smtClean="0">
                <a:latin typeface="Lucida Console" pitchFamily="49" charset="0"/>
              </a:rPr>
              <a:t>li.subnav</a:t>
            </a:r>
            <a:r>
              <a:rPr lang="en-US" dirty="0" smtClean="0">
                <a:latin typeface="Lucida Console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086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Sure you need to enforce doc ready?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you’re ever unbinding events, bind them with a namespace first.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Favor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</a:t>
            </a:r>
            <a:r>
              <a:rPr lang="en-US" sz="2600" dirty="0" err="1" smtClean="0">
                <a:latin typeface="Lucida Console" pitchFamily="49" charset="0"/>
              </a:rPr>
              <a:t>click.Namespace</a:t>
            </a:r>
            <a:r>
              <a:rPr lang="en-US" sz="2600" dirty="0" smtClean="0">
                <a:latin typeface="Lucida Console" pitchFamily="49" charset="0"/>
              </a:rPr>
              <a:t>’, function(){…});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Instead of this:</a:t>
            </a:r>
          </a:p>
          <a:p>
            <a:pPr marL="0" indent="0">
              <a:buNone/>
            </a:pPr>
            <a:r>
              <a:rPr lang="en-US" sz="2600" dirty="0" smtClean="0">
                <a:latin typeface="Lucida Console" pitchFamily="49" charset="0"/>
              </a:rPr>
              <a:t>$(‘</a:t>
            </a:r>
            <a:r>
              <a:rPr lang="en-US" sz="2600" dirty="0" err="1" smtClean="0">
                <a:latin typeface="Lucida Console" pitchFamily="49" charset="0"/>
              </a:rPr>
              <a:t>elem</a:t>
            </a:r>
            <a:r>
              <a:rPr lang="en-US" sz="2600" dirty="0" smtClean="0">
                <a:latin typeface="Lucida Console" pitchFamily="49" charset="0"/>
              </a:rPr>
              <a:t>’).unbind(‘click’, function(){…});</a:t>
            </a:r>
          </a:p>
        </p:txBody>
      </p:sp>
    </p:spTree>
    <p:extLst>
      <p:ext uri="{BB962C8B-B14F-4D97-AF65-F5344CB8AC3E}">
        <p14:creationId xmlns:p14="http://schemas.microsoft.com/office/powerpoint/2010/main" val="4560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62600"/>
            <a:ext cx="9144000" cy="12954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[Code Demo]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104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Ian Robinson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 </a:t>
            </a:r>
            <a:r>
              <a:rPr lang="en-US" sz="2400" dirty="0" smtClean="0">
                <a:hlinkClick r:id="rId2"/>
              </a:rPr>
              <a:t>@</a:t>
            </a:r>
            <a:r>
              <a:rPr lang="en-US" sz="2400" dirty="0" err="1" smtClean="0">
                <a:hlinkClick r:id="rId2"/>
              </a:rPr>
              <a:t>irobinson</a:t>
            </a:r>
            <a:endParaRPr lang="en-US" sz="2400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http://github.com/irobinson</a:t>
            </a:r>
            <a:endParaRPr lang="en-US" sz="2400" dirty="0" smtClean="0"/>
          </a:p>
          <a:p>
            <a:r>
              <a:rPr lang="en-US" dirty="0" smtClean="0"/>
              <a:t>Professional Profile </a:t>
            </a:r>
            <a:r>
              <a:rPr lang="en-US" sz="2400" dirty="0" smtClean="0">
                <a:hlinkClick r:id="rId4"/>
              </a:rPr>
              <a:t>http://bit.ly/irobinson</a:t>
            </a:r>
            <a:endParaRPr lang="en-US" sz="2400" dirty="0" smtClean="0"/>
          </a:p>
          <a:p>
            <a:r>
              <a:rPr lang="en-US" dirty="0" err="1" smtClean="0"/>
              <a:t>jQuery</a:t>
            </a:r>
            <a:r>
              <a:rPr lang="en-US" dirty="0" smtClean="0"/>
              <a:t> Crash Course</a:t>
            </a:r>
            <a:endParaRPr lang="en-US" dirty="0" smtClean="0">
              <a:hlinkClick r:id="rId5"/>
            </a:endParaRPr>
          </a:p>
          <a:p>
            <a:pPr lvl="1"/>
            <a:r>
              <a:rPr lang="en-US" sz="2400" dirty="0" smtClean="0">
                <a:hlinkClick r:id="rId5"/>
              </a:rPr>
              <a:t>http://jquery.ian-robinson.com</a:t>
            </a:r>
            <a:endParaRPr lang="en-US" sz="2400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19200"/>
            <a:ext cx="618507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5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6 Plugins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http://wiki.dotnetnuke.com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Reusable DotNetNuke </a:t>
            </a:r>
            <a:r>
              <a:rPr lang="en-US" dirty="0" err="1" smtClean="0">
                <a:hlinkClick r:id="rId3"/>
              </a:rPr>
              <a:t>jQuery</a:t>
            </a:r>
            <a:r>
              <a:rPr lang="en-US" dirty="0" smtClean="0">
                <a:hlinkClick r:id="rId3"/>
              </a:rPr>
              <a:t> Plugins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9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hlinkClick r:id="rId2"/>
              </a:rPr>
              <a:t>http://nathansjslessons.appspot.com</a:t>
            </a:r>
            <a:endParaRPr lang="en-US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http://api.jquery.com</a:t>
            </a:r>
            <a:endParaRPr lang="en-US" dirty="0" smtClean="0">
              <a:hlinkClick r:id=""/>
            </a:endParaRPr>
          </a:p>
          <a:p>
            <a:r>
              <a:rPr lang="en-US" dirty="0" smtClean="0">
                <a:hlinkClick r:id=""/>
              </a:rPr>
              <a:t>http://benalman.com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http://msdn.microsoft.com/en-us/scriptjunkie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http://marcgrabanski.com/articles/jquery-plugins-toolbox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http://www.dotnetnuke.com/Resources/Wiki/Page/Reusable-DotNetNuke-jQuery-Plugins.aspx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Value of</a:t>
            </a:r>
            <a:br>
              <a:rPr lang="en-US" dirty="0" smtClean="0"/>
            </a:br>
            <a:r>
              <a:rPr lang="en-US" dirty="0" smtClean="0"/>
              <a:t>JavaScript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Web Statelessness</a:t>
            </a:r>
          </a:p>
          <a:p>
            <a:pPr lvl="1"/>
            <a:r>
              <a:rPr lang="en-US" dirty="0" smtClean="0"/>
              <a:t>responsiveness </a:t>
            </a:r>
            <a:r>
              <a:rPr lang="en-US" dirty="0"/>
              <a:t>doesn't come natural</a:t>
            </a:r>
          </a:p>
          <a:p>
            <a:r>
              <a:rPr lang="en-US" b="1" dirty="0" smtClean="0"/>
              <a:t>JavaScript</a:t>
            </a:r>
          </a:p>
          <a:p>
            <a:pPr lvl="1"/>
            <a:r>
              <a:rPr lang="en-US" dirty="0" smtClean="0"/>
              <a:t>misunderstood </a:t>
            </a:r>
            <a:r>
              <a:rPr lang="en-US" dirty="0"/>
              <a:t>and abused raw power</a:t>
            </a:r>
          </a:p>
          <a:p>
            <a:r>
              <a:rPr lang="en-US" b="1" dirty="0" smtClean="0"/>
              <a:t>Browsers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do things a bit differently</a:t>
            </a:r>
          </a:p>
        </p:txBody>
      </p:sp>
    </p:spTree>
    <p:extLst>
      <p:ext uri="{BB962C8B-B14F-4D97-AF65-F5344CB8AC3E}">
        <p14:creationId xmlns:p14="http://schemas.microsoft.com/office/powerpoint/2010/main" val="12446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18288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</a:t>
            </a:r>
            <a:r>
              <a:rPr lang="en-US" sz="9600" dirty="0" err="1" smtClean="0"/>
              <a:t>jQuery</a:t>
            </a:r>
            <a:r>
              <a:rPr lang="en-US" sz="9600" dirty="0" smtClean="0"/>
              <a:t>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7059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 </a:t>
            </a:r>
            <a:r>
              <a:rPr lang="en-US" b="1" dirty="0"/>
              <a:t>JavaScript abstraction</a:t>
            </a:r>
            <a:endParaRPr lang="en-US" dirty="0"/>
          </a:p>
          <a:p>
            <a:r>
              <a:rPr lang="en-US" dirty="0"/>
              <a:t>Is a </a:t>
            </a:r>
            <a:r>
              <a:rPr lang="en-US" b="1" dirty="0"/>
              <a:t>collection of solved problems</a:t>
            </a:r>
            <a:r>
              <a:rPr lang="en-US" dirty="0"/>
              <a:t>(shortcuts, utilities)</a:t>
            </a:r>
          </a:p>
          <a:p>
            <a:r>
              <a:rPr lang="en-US" dirty="0"/>
              <a:t>Has an sweet </a:t>
            </a:r>
            <a:r>
              <a:rPr lang="en-US" b="1" dirty="0"/>
              <a:t>plugin model</a:t>
            </a:r>
            <a:endParaRPr lang="en-US" dirty="0"/>
          </a:p>
          <a:p>
            <a:r>
              <a:rPr lang="en-US" dirty="0"/>
              <a:t>Is totally </a:t>
            </a:r>
            <a:r>
              <a:rPr lang="en-US" b="1" dirty="0"/>
              <a:t>ubiquitous</a:t>
            </a:r>
            <a:endParaRPr lang="en-US" dirty="0"/>
          </a:p>
          <a:p>
            <a:r>
              <a:rPr lang="en-US" dirty="0"/>
              <a:t>Has a </a:t>
            </a:r>
            <a:r>
              <a:rPr lang="en-US" b="1" dirty="0"/>
              <a:t>vibrant community</a:t>
            </a:r>
            <a:endParaRPr lang="en-US" dirty="0"/>
          </a:p>
          <a:p>
            <a:r>
              <a:rPr lang="en-US" dirty="0"/>
              <a:t>Originally made JavaScript </a:t>
            </a:r>
            <a:r>
              <a:rPr lang="en-US" b="1" dirty="0"/>
              <a:t>fun again</a:t>
            </a:r>
            <a:endParaRPr lang="en-US" dirty="0"/>
          </a:p>
          <a:p>
            <a:r>
              <a:rPr lang="en-US" dirty="0"/>
              <a:t>Now just makes JavaScript </a:t>
            </a:r>
            <a:r>
              <a:rPr lang="en-US" b="1" dirty="0"/>
              <a:t>completely awesome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3581400"/>
          </a:xfrm>
        </p:spPr>
        <p:txBody>
          <a:bodyPr>
            <a:normAutofit/>
          </a:bodyPr>
          <a:lstStyle/>
          <a:p>
            <a:r>
              <a:rPr lang="en-US" dirty="0" smtClean="0"/>
              <a:t>So it’s basically a </a:t>
            </a:r>
            <a:r>
              <a:rPr lang="en-US" b="1" dirty="0" smtClean="0"/>
              <a:t>clean foundation </a:t>
            </a:r>
            <a:r>
              <a:rPr lang="en-US" dirty="0" smtClean="0"/>
              <a:t>from which to build rich user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6498" cy="1752600"/>
          </a:xfrm>
          <a:solidFill>
            <a:schemeClr val="bg1">
              <a:lumMod val="50000"/>
              <a:alpha val="80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9600" dirty="0" smtClean="0"/>
              <a:t>[Plugins]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901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 a plugin is…?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smtClean="0"/>
              <a:t>Taking the helpfulness a bit further</a:t>
            </a:r>
          </a:p>
          <a:p>
            <a:pPr marL="0" indent="0">
              <a:buNone/>
            </a:pPr>
            <a:endParaRPr lang="en-US" i="1" smtClean="0"/>
          </a:p>
          <a:p>
            <a:r>
              <a:rPr lang="en-US" smtClean="0"/>
              <a:t>Often a </a:t>
            </a:r>
            <a:r>
              <a:rPr lang="en-US" b="1" smtClean="0"/>
              <a:t>reusable </a:t>
            </a:r>
            <a:r>
              <a:rPr lang="en-US" smtClean="0"/>
              <a:t>component</a:t>
            </a:r>
          </a:p>
          <a:p>
            <a:r>
              <a:rPr lang="en-US" smtClean="0"/>
              <a:t>Structured for </a:t>
            </a:r>
            <a:r>
              <a:rPr lang="en-US" b="1" smtClean="0"/>
              <a:t>maintainability </a:t>
            </a:r>
            <a:r>
              <a:rPr lang="en-US" smtClean="0"/>
              <a:t>and </a:t>
            </a:r>
            <a:r>
              <a:rPr lang="en-US" b="1" smtClean="0"/>
              <a:t>compatibility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118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Canonical Example: </a:t>
            </a:r>
            <a:r>
              <a:rPr lang="en-US" dirty="0" err="1" smtClean="0"/>
              <a:t>jQuery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5053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99" y="1524000"/>
            <a:ext cx="210502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211" y="4572000"/>
            <a:ext cx="5029200" cy="169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rgbClr val="3C3C3C"/>
      </a:dk1>
      <a:lt1>
        <a:sysClr val="window" lastClr="FFFFFF"/>
      </a:lt1>
      <a:dk2>
        <a:srgbClr val="4A4A4A"/>
      </a:dk2>
      <a:lt2>
        <a:srgbClr val="EEECE1"/>
      </a:lt2>
      <a:accent1>
        <a:srgbClr val="2299DE"/>
      </a:accent1>
      <a:accent2>
        <a:srgbClr val="2299DE"/>
      </a:accent2>
      <a:accent3>
        <a:srgbClr val="801213"/>
      </a:accent3>
      <a:accent4>
        <a:srgbClr val="989898"/>
      </a:accent4>
      <a:accent5>
        <a:srgbClr val="AEC201"/>
      </a:accent5>
      <a:accent6>
        <a:srgbClr val="F7B935"/>
      </a:accent6>
      <a:hlink>
        <a:srgbClr val="1F99DE"/>
      </a:hlink>
      <a:folHlink>
        <a:srgbClr val="7BB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383</Words>
  <Application>Microsoft Office PowerPoint</Application>
  <PresentationFormat>On-screen Show (4:3)</PresentationFormat>
  <Paragraphs>123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DNN 6 Case Study Building &amp; Using jQuery Plugins</vt:lpstr>
      <vt:lpstr>Ian Robinson</vt:lpstr>
      <vt:lpstr>The Value of JavaScript Libraries</vt:lpstr>
      <vt:lpstr>[jQuery]</vt:lpstr>
      <vt:lpstr>jQuery</vt:lpstr>
      <vt:lpstr>So it’s basically a clean foundation from which to build rich user interaction</vt:lpstr>
      <vt:lpstr>[Plugins]</vt:lpstr>
      <vt:lpstr>And a plugin is…?</vt:lpstr>
      <vt:lpstr>Canonical Example: jQuery UI</vt:lpstr>
      <vt:lpstr>Popular in the Community</vt:lpstr>
      <vt:lpstr>[Case Study]</vt:lpstr>
      <vt:lpstr>Goals</vt:lpstr>
      <vt:lpstr>PowerPoint Presentation</vt:lpstr>
      <vt:lpstr>Demo Review</vt:lpstr>
      <vt:lpstr>[Creation]</vt:lpstr>
      <vt:lpstr>Creating a Plugin</vt:lpstr>
      <vt:lpstr>First things first</vt:lpstr>
      <vt:lpstr>Define Your Plugin</vt:lpstr>
      <vt:lpstr>Establish Default Options</vt:lpstr>
      <vt:lpstr>Inject HTML Context</vt:lpstr>
      <vt:lpstr>Events</vt:lpstr>
      <vt:lpstr>[Code Demo]</vt:lpstr>
      <vt:lpstr>Ian Robinson</vt:lpstr>
      <vt:lpstr>DNN 6 Plugins Documentation</vt:lpstr>
      <vt:lpstr>Other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Morgan Haire</dc:creator>
  <cp:lastModifiedBy>Ian Robinson</cp:lastModifiedBy>
  <cp:revision>220</cp:revision>
  <dcterms:created xsi:type="dcterms:W3CDTF">2011-10-11T02:57:18Z</dcterms:created>
  <dcterms:modified xsi:type="dcterms:W3CDTF">2011-11-10T15:44:40Z</dcterms:modified>
</cp:coreProperties>
</file>